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0"/>
  </p:handoutMasterIdLst>
  <p:sldIdLst>
    <p:sldId id="256" r:id="rId3"/>
    <p:sldId id="334" r:id="rId5"/>
    <p:sldId id="338" r:id="rId6"/>
    <p:sldId id="388" r:id="rId7"/>
    <p:sldId id="389" r:id="rId8"/>
    <p:sldId id="390" r:id="rId9"/>
    <p:sldId id="575" r:id="rId10"/>
    <p:sldId id="473" r:id="rId11"/>
    <p:sldId id="474" r:id="rId12"/>
    <p:sldId id="475" r:id="rId13"/>
    <p:sldId id="576" r:id="rId14"/>
    <p:sldId id="594" r:id="rId15"/>
    <p:sldId id="478" r:id="rId16"/>
    <p:sldId id="479" r:id="rId17"/>
    <p:sldId id="481" r:id="rId18"/>
    <p:sldId id="482" r:id="rId19"/>
    <p:sldId id="483" r:id="rId20"/>
    <p:sldId id="484" r:id="rId21"/>
    <p:sldId id="485" r:id="rId22"/>
    <p:sldId id="596" r:id="rId23"/>
    <p:sldId id="435" r:id="rId24"/>
    <p:sldId id="401" r:id="rId25"/>
    <p:sldId id="487" r:id="rId26"/>
    <p:sldId id="488" r:id="rId27"/>
    <p:sldId id="489" r:id="rId28"/>
    <p:sldId id="490" r:id="rId29"/>
    <p:sldId id="586" r:id="rId30"/>
    <p:sldId id="491" r:id="rId31"/>
    <p:sldId id="587" r:id="rId32"/>
    <p:sldId id="492" r:id="rId33"/>
    <p:sldId id="493" r:id="rId34"/>
    <p:sldId id="494" r:id="rId35"/>
    <p:sldId id="495" r:id="rId36"/>
    <p:sldId id="496" r:id="rId37"/>
    <p:sldId id="436" r:id="rId38"/>
    <p:sldId id="405" r:id="rId39"/>
    <p:sldId id="498" r:id="rId40"/>
    <p:sldId id="499" r:id="rId41"/>
    <p:sldId id="500" r:id="rId42"/>
    <p:sldId id="501" r:id="rId43"/>
    <p:sldId id="588" r:id="rId44"/>
    <p:sldId id="502" r:id="rId45"/>
    <p:sldId id="503" r:id="rId46"/>
    <p:sldId id="504" r:id="rId47"/>
    <p:sldId id="506" r:id="rId48"/>
    <p:sldId id="507" r:id="rId49"/>
    <p:sldId id="508" r:id="rId50"/>
    <p:sldId id="589" r:id="rId51"/>
    <p:sldId id="509" r:id="rId52"/>
    <p:sldId id="437" r:id="rId53"/>
    <p:sldId id="419" r:id="rId54"/>
    <p:sldId id="510" r:id="rId55"/>
    <p:sldId id="511" r:id="rId56"/>
    <p:sldId id="513" r:id="rId57"/>
    <p:sldId id="514" r:id="rId58"/>
    <p:sldId id="438" r:id="rId59"/>
    <p:sldId id="515" r:id="rId60"/>
    <p:sldId id="516" r:id="rId61"/>
    <p:sldId id="517" r:id="rId62"/>
    <p:sldId id="518" r:id="rId63"/>
    <p:sldId id="519" r:id="rId64"/>
    <p:sldId id="580" r:id="rId65"/>
    <p:sldId id="520" r:id="rId66"/>
    <p:sldId id="521" r:id="rId67"/>
    <p:sldId id="593" r:id="rId68"/>
    <p:sldId id="522" r:id="rId69"/>
    <p:sldId id="523" r:id="rId70"/>
    <p:sldId id="524" r:id="rId71"/>
    <p:sldId id="525" r:id="rId72"/>
    <p:sldId id="527" r:id="rId73"/>
    <p:sldId id="528" r:id="rId74"/>
    <p:sldId id="529" r:id="rId75"/>
    <p:sldId id="530" r:id="rId76"/>
    <p:sldId id="531" r:id="rId77"/>
    <p:sldId id="584" r:id="rId78"/>
    <p:sldId id="532" r:id="rId79"/>
    <p:sldId id="533" r:id="rId80"/>
    <p:sldId id="534" r:id="rId81"/>
    <p:sldId id="535" r:id="rId82"/>
    <p:sldId id="590" r:id="rId83"/>
    <p:sldId id="583" r:id="rId84"/>
    <p:sldId id="537" r:id="rId85"/>
    <p:sldId id="538" r:id="rId86"/>
    <p:sldId id="539" r:id="rId87"/>
    <p:sldId id="540" r:id="rId88"/>
    <p:sldId id="541" r:id="rId89"/>
    <p:sldId id="542" r:id="rId90"/>
    <p:sldId id="543" r:id="rId91"/>
    <p:sldId id="544" r:id="rId92"/>
    <p:sldId id="545" r:id="rId93"/>
    <p:sldId id="597" r:id="rId94"/>
    <p:sldId id="546" r:id="rId95"/>
    <p:sldId id="547" r:id="rId96"/>
    <p:sldId id="548" r:id="rId97"/>
    <p:sldId id="549" r:id="rId98"/>
    <p:sldId id="550" r:id="rId99"/>
    <p:sldId id="552" r:id="rId100"/>
    <p:sldId id="551" r:id="rId101"/>
    <p:sldId id="553" r:id="rId102"/>
    <p:sldId id="554" r:id="rId103"/>
    <p:sldId id="555" r:id="rId104"/>
    <p:sldId id="591" r:id="rId105"/>
    <p:sldId id="556" r:id="rId106"/>
    <p:sldId id="557" r:id="rId107"/>
    <p:sldId id="558" r:id="rId108"/>
    <p:sldId id="559" r:id="rId109"/>
    <p:sldId id="560" r:id="rId110"/>
    <p:sldId id="592" r:id="rId111"/>
    <p:sldId id="561" r:id="rId112"/>
    <p:sldId id="562" r:id="rId113"/>
    <p:sldId id="578" r:id="rId114"/>
    <p:sldId id="564" r:id="rId115"/>
    <p:sldId id="565" r:id="rId116"/>
    <p:sldId id="566" r:id="rId117"/>
    <p:sldId id="582" r:id="rId118"/>
    <p:sldId id="434" r:id="rId119"/>
  </p:sldIdLst>
  <p:sldSz cx="1218692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5516" initials="2"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CC"/>
    <a:srgbClr val="0066FF"/>
    <a:srgbClr val="E46C0A"/>
    <a:srgbClr val="B9BF41"/>
    <a:srgbClr val="215968"/>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varScale="1">
        <p:scale>
          <a:sx n="156" d="100"/>
          <a:sy n="156" d="100"/>
        </p:scale>
        <p:origin x="-591" y="-42"/>
      </p:cViewPr>
      <p:guideLst>
        <p:guide orient="horz" pos="2271"/>
        <p:guide pos="388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28"/>
        <p:guide pos="2188"/>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4" Type="http://schemas.openxmlformats.org/officeDocument/2006/relationships/commentAuthors" Target="commentAuthors.xml"/><Relationship Id="rId123" Type="http://schemas.openxmlformats.org/officeDocument/2006/relationships/tableStyles" Target="tableStyles.xml"/><Relationship Id="rId122" Type="http://schemas.openxmlformats.org/officeDocument/2006/relationships/viewProps" Target="viewProps.xml"/><Relationship Id="rId121" Type="http://schemas.openxmlformats.org/officeDocument/2006/relationships/presProps" Target="presProps.xml"/><Relationship Id="rId120" Type="http://schemas.openxmlformats.org/officeDocument/2006/relationships/handoutMaster" Target="handoutMasters/handoutMaster1.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9" Type="http://schemas.openxmlformats.org/officeDocument/2006/relationships/image" Target="../media/image104.wmf"/><Relationship Id="rId8" Type="http://schemas.openxmlformats.org/officeDocument/2006/relationships/image" Target="../media/image103.wmf"/><Relationship Id="rId7" Type="http://schemas.openxmlformats.org/officeDocument/2006/relationships/image" Target="../media/image102.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 Id="rId3" Type="http://schemas.openxmlformats.org/officeDocument/2006/relationships/image" Target="../media/image98.wmf"/><Relationship Id="rId20" Type="http://schemas.openxmlformats.org/officeDocument/2006/relationships/image" Target="../media/image115.wmf"/><Relationship Id="rId2" Type="http://schemas.openxmlformats.org/officeDocument/2006/relationships/image" Target="../media/image97.wmf"/><Relationship Id="rId19" Type="http://schemas.openxmlformats.org/officeDocument/2006/relationships/image" Target="../media/image114.wmf"/><Relationship Id="rId18" Type="http://schemas.openxmlformats.org/officeDocument/2006/relationships/image" Target="../media/image113.wmf"/><Relationship Id="rId17" Type="http://schemas.openxmlformats.org/officeDocument/2006/relationships/image" Target="../media/image112.wmf"/><Relationship Id="rId16" Type="http://schemas.openxmlformats.org/officeDocument/2006/relationships/image" Target="../media/image111.wmf"/><Relationship Id="rId15" Type="http://schemas.openxmlformats.org/officeDocument/2006/relationships/image" Target="../media/image110.wmf"/><Relationship Id="rId14" Type="http://schemas.openxmlformats.org/officeDocument/2006/relationships/image" Target="../media/image109.wmf"/><Relationship Id="rId13" Type="http://schemas.openxmlformats.org/officeDocument/2006/relationships/image" Target="../media/image108.wmf"/><Relationship Id="rId12" Type="http://schemas.openxmlformats.org/officeDocument/2006/relationships/image" Target="../media/image107.wmf"/><Relationship Id="rId11" Type="http://schemas.openxmlformats.org/officeDocument/2006/relationships/image" Target="../media/image106.wmf"/><Relationship Id="rId10" Type="http://schemas.openxmlformats.org/officeDocument/2006/relationships/image" Target="../media/image105.wmf"/><Relationship Id="rId1" Type="http://schemas.openxmlformats.org/officeDocument/2006/relationships/image" Target="../media/image96.wmf"/></Relationships>
</file>

<file path=ppt/drawings/_rels/vmlDrawing11.vml.rels><?xml version="1.0" encoding="UTF-8" standalone="yes"?>
<Relationships xmlns="http://schemas.openxmlformats.org/package/2006/relationships"><Relationship Id="rId9" Type="http://schemas.openxmlformats.org/officeDocument/2006/relationships/image" Target="../media/image124.wmf"/><Relationship Id="rId8" Type="http://schemas.openxmlformats.org/officeDocument/2006/relationships/image" Target="../media/image123.wmf"/><Relationship Id="rId7" Type="http://schemas.openxmlformats.org/officeDocument/2006/relationships/image" Target="../media/image122.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12.vml.rels><?xml version="1.0" encoding="UTF-8" standalone="yes"?>
<Relationships xmlns="http://schemas.openxmlformats.org/package/2006/relationships"><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13.vml.rels><?xml version="1.0" encoding="UTF-8" standalone="yes"?>
<Relationships xmlns="http://schemas.openxmlformats.org/package/2006/relationships"><Relationship Id="rId9" Type="http://schemas.openxmlformats.org/officeDocument/2006/relationships/image" Target="../media/image140.wmf"/><Relationship Id="rId8" Type="http://schemas.openxmlformats.org/officeDocument/2006/relationships/image" Target="../media/image139.wmf"/><Relationship Id="rId7" Type="http://schemas.openxmlformats.org/officeDocument/2006/relationships/image" Target="../media/image138.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 Id="rId3" Type="http://schemas.openxmlformats.org/officeDocument/2006/relationships/image" Target="../media/image134.wmf"/><Relationship Id="rId2" Type="http://schemas.openxmlformats.org/officeDocument/2006/relationships/image" Target="../media/image133.wmf"/><Relationship Id="rId13" Type="http://schemas.openxmlformats.org/officeDocument/2006/relationships/image" Target="../media/image144.wmf"/><Relationship Id="rId12" Type="http://schemas.openxmlformats.org/officeDocument/2006/relationships/image" Target="../media/image143.wmf"/><Relationship Id="rId11" Type="http://schemas.openxmlformats.org/officeDocument/2006/relationships/image" Target="../media/image142.wmf"/><Relationship Id="rId10" Type="http://schemas.openxmlformats.org/officeDocument/2006/relationships/image" Target="../media/image141.wmf"/><Relationship Id="rId1" Type="http://schemas.openxmlformats.org/officeDocument/2006/relationships/image" Target="../media/image13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52.wmf"/><Relationship Id="rId7" Type="http://schemas.openxmlformats.org/officeDocument/2006/relationships/image" Target="../media/image151.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15.vml.rels><?xml version="1.0" encoding="UTF-8" standalone="yes"?>
<Relationships xmlns="http://schemas.openxmlformats.org/package/2006/relationships"><Relationship Id="rId9" Type="http://schemas.openxmlformats.org/officeDocument/2006/relationships/image" Target="../media/image165.wmf"/><Relationship Id="rId8" Type="http://schemas.openxmlformats.org/officeDocument/2006/relationships/image" Target="../media/image164.wmf"/><Relationship Id="rId7" Type="http://schemas.openxmlformats.org/officeDocument/2006/relationships/image" Target="../media/image163.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0.wmf"/><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74.wmf"/><Relationship Id="rId7" Type="http://schemas.openxmlformats.org/officeDocument/2006/relationships/image" Target="../media/image173.wmf"/><Relationship Id="rId6" Type="http://schemas.openxmlformats.org/officeDocument/2006/relationships/image" Target="../media/image172.wmf"/><Relationship Id="rId5" Type="http://schemas.openxmlformats.org/officeDocument/2006/relationships/image" Target="../media/image171.wmf"/><Relationship Id="rId4" Type="http://schemas.openxmlformats.org/officeDocument/2006/relationships/image" Target="../media/image170.wmf"/><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83.wmf"/><Relationship Id="rId7" Type="http://schemas.openxmlformats.org/officeDocument/2006/relationships/image" Target="../media/image182.wmf"/><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wmf"/><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5.wmf"/></Relationships>
</file>

<file path=ppt/drawings/_rels/vmlDrawing19.vml.rels><?xml version="1.0" encoding="UTF-8" standalone="yes"?>
<Relationships xmlns="http://schemas.openxmlformats.org/package/2006/relationships"><Relationship Id="rId9" Type="http://schemas.openxmlformats.org/officeDocument/2006/relationships/image" Target="../media/image196.wmf"/><Relationship Id="rId8" Type="http://schemas.openxmlformats.org/officeDocument/2006/relationships/image" Target="../media/image195.wmf"/><Relationship Id="rId7" Type="http://schemas.openxmlformats.org/officeDocument/2006/relationships/image" Target="../media/image194.wmf"/><Relationship Id="rId6" Type="http://schemas.openxmlformats.org/officeDocument/2006/relationships/image" Target="../media/image193.wmf"/><Relationship Id="rId5" Type="http://schemas.openxmlformats.org/officeDocument/2006/relationships/image" Target="../media/image192.wmf"/><Relationship Id="rId4" Type="http://schemas.openxmlformats.org/officeDocument/2006/relationships/image" Target="../media/image191.wmf"/><Relationship Id="rId31" Type="http://schemas.openxmlformats.org/officeDocument/2006/relationships/image" Target="../media/image218.wmf"/><Relationship Id="rId30" Type="http://schemas.openxmlformats.org/officeDocument/2006/relationships/image" Target="../media/image217.wmf"/><Relationship Id="rId3" Type="http://schemas.openxmlformats.org/officeDocument/2006/relationships/image" Target="../media/image190.wmf"/><Relationship Id="rId29" Type="http://schemas.openxmlformats.org/officeDocument/2006/relationships/image" Target="../media/image216.wmf"/><Relationship Id="rId28" Type="http://schemas.openxmlformats.org/officeDocument/2006/relationships/image" Target="../media/image215.wmf"/><Relationship Id="rId27" Type="http://schemas.openxmlformats.org/officeDocument/2006/relationships/image" Target="../media/image214.wmf"/><Relationship Id="rId26" Type="http://schemas.openxmlformats.org/officeDocument/2006/relationships/image" Target="../media/image213.wmf"/><Relationship Id="rId25" Type="http://schemas.openxmlformats.org/officeDocument/2006/relationships/image" Target="../media/image212.wmf"/><Relationship Id="rId24" Type="http://schemas.openxmlformats.org/officeDocument/2006/relationships/image" Target="../media/image211.wmf"/><Relationship Id="rId23" Type="http://schemas.openxmlformats.org/officeDocument/2006/relationships/image" Target="../media/image210.wmf"/><Relationship Id="rId22" Type="http://schemas.openxmlformats.org/officeDocument/2006/relationships/image" Target="../media/image209.wmf"/><Relationship Id="rId21" Type="http://schemas.openxmlformats.org/officeDocument/2006/relationships/image" Target="../media/image208.wmf"/><Relationship Id="rId20" Type="http://schemas.openxmlformats.org/officeDocument/2006/relationships/image" Target="../media/image207.wmf"/><Relationship Id="rId2" Type="http://schemas.openxmlformats.org/officeDocument/2006/relationships/image" Target="../media/image189.wmf"/><Relationship Id="rId19" Type="http://schemas.openxmlformats.org/officeDocument/2006/relationships/image" Target="../media/image206.wmf"/><Relationship Id="rId18" Type="http://schemas.openxmlformats.org/officeDocument/2006/relationships/image" Target="../media/image205.wmf"/><Relationship Id="rId17" Type="http://schemas.openxmlformats.org/officeDocument/2006/relationships/image" Target="../media/image204.wmf"/><Relationship Id="rId16" Type="http://schemas.openxmlformats.org/officeDocument/2006/relationships/image" Target="../media/image203.wmf"/><Relationship Id="rId15" Type="http://schemas.openxmlformats.org/officeDocument/2006/relationships/image" Target="../media/image202.wmf"/><Relationship Id="rId14" Type="http://schemas.openxmlformats.org/officeDocument/2006/relationships/image" Target="../media/image201.wmf"/><Relationship Id="rId13" Type="http://schemas.openxmlformats.org/officeDocument/2006/relationships/image" Target="../media/image200.wmf"/><Relationship Id="rId12" Type="http://schemas.openxmlformats.org/officeDocument/2006/relationships/image" Target="../media/image199.wmf"/><Relationship Id="rId11" Type="http://schemas.openxmlformats.org/officeDocument/2006/relationships/image" Target="../media/image198.wmf"/><Relationship Id="rId10" Type="http://schemas.openxmlformats.org/officeDocument/2006/relationships/image" Target="../media/image197.wmf"/><Relationship Id="rId1" Type="http://schemas.openxmlformats.org/officeDocument/2006/relationships/image" Target="../media/image188.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8.wmf"/><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0.wmf"/></Relationships>
</file>

<file path=ppt/drawings/_rels/vmlDrawing3.vml.rels><?xml version="1.0" encoding="UTF-8" standalone="yes"?>
<Relationships xmlns="http://schemas.openxmlformats.org/package/2006/relationships"><Relationship Id="rId9" Type="http://schemas.openxmlformats.org/officeDocument/2006/relationships/image" Target="../media/image27.wmf"/><Relationship Id="rId8" Type="http://schemas.openxmlformats.org/officeDocument/2006/relationships/image" Target="../media/image26.wmf"/><Relationship Id="rId7" Type="http://schemas.openxmlformats.org/officeDocument/2006/relationships/image" Target="../media/image25.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3" Type="http://schemas.openxmlformats.org/officeDocument/2006/relationships/image" Target="../media/image21.wmf"/><Relationship Id="rId2" Type="http://schemas.openxmlformats.org/officeDocument/2006/relationships/image" Target="../media/image20.wmf"/><Relationship Id="rId15" Type="http://schemas.openxmlformats.org/officeDocument/2006/relationships/image" Target="../media/image33.wmf"/><Relationship Id="rId14" Type="http://schemas.openxmlformats.org/officeDocument/2006/relationships/image" Target="../media/image32.wmf"/><Relationship Id="rId13" Type="http://schemas.openxmlformats.org/officeDocument/2006/relationships/image" Target="../media/image31.wmf"/><Relationship Id="rId12" Type="http://schemas.openxmlformats.org/officeDocument/2006/relationships/image" Target="../media/image30.wmf"/><Relationship Id="rId11" Type="http://schemas.openxmlformats.org/officeDocument/2006/relationships/image" Target="../media/image29.wmf"/><Relationship Id="rId10" Type="http://schemas.openxmlformats.org/officeDocument/2006/relationships/image" Target="../media/image28.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42.wmf"/><Relationship Id="rId8" Type="http://schemas.openxmlformats.org/officeDocument/2006/relationships/image" Target="../media/image41.wmf"/><Relationship Id="rId7" Type="http://schemas.openxmlformats.org/officeDocument/2006/relationships/image" Target="../media/image40.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 Id="rId3" Type="http://schemas.openxmlformats.org/officeDocument/2006/relationships/image" Target="../media/image36.wmf"/><Relationship Id="rId2" Type="http://schemas.openxmlformats.org/officeDocument/2006/relationships/image" Target="../media/image35.wmf"/><Relationship Id="rId12" Type="http://schemas.openxmlformats.org/officeDocument/2006/relationships/image" Target="../media/image45.wmf"/><Relationship Id="rId11" Type="http://schemas.openxmlformats.org/officeDocument/2006/relationships/image" Target="../media/image44.wmf"/><Relationship Id="rId10" Type="http://schemas.openxmlformats.org/officeDocument/2006/relationships/image" Target="../media/image43.w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56.wmf"/><Relationship Id="rId8" Type="http://schemas.openxmlformats.org/officeDocument/2006/relationships/image" Target="../media/image55.wmf"/><Relationship Id="rId7" Type="http://schemas.openxmlformats.org/officeDocument/2006/relationships/image" Target="../media/image54.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 Id="rId3" Type="http://schemas.openxmlformats.org/officeDocument/2006/relationships/image" Target="../media/image50.wmf"/><Relationship Id="rId2" Type="http://schemas.openxmlformats.org/officeDocument/2006/relationships/image" Target="../media/image49.wmf"/><Relationship Id="rId15" Type="http://schemas.openxmlformats.org/officeDocument/2006/relationships/image" Target="../media/image62.wmf"/><Relationship Id="rId14" Type="http://schemas.openxmlformats.org/officeDocument/2006/relationships/image" Target="../media/image61.wmf"/><Relationship Id="rId13" Type="http://schemas.openxmlformats.org/officeDocument/2006/relationships/image" Target="../media/image60.wmf"/><Relationship Id="rId12" Type="http://schemas.openxmlformats.org/officeDocument/2006/relationships/image" Target="../media/image59.wmf"/><Relationship Id="rId11" Type="http://schemas.openxmlformats.org/officeDocument/2006/relationships/image" Target="../media/image58.wmf"/><Relationship Id="rId10" Type="http://schemas.openxmlformats.org/officeDocument/2006/relationships/image" Target="../media/image57.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71.wmf"/><Relationship Id="rId8" Type="http://schemas.openxmlformats.org/officeDocument/2006/relationships/image" Target="../media/image70.wmf"/><Relationship Id="rId7" Type="http://schemas.openxmlformats.org/officeDocument/2006/relationships/image" Target="../media/image69.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 Id="rId3" Type="http://schemas.openxmlformats.org/officeDocument/2006/relationships/image" Target="../media/image65.wmf"/><Relationship Id="rId2" Type="http://schemas.openxmlformats.org/officeDocument/2006/relationships/image" Target="../media/image64.wmf"/><Relationship Id="rId15" Type="http://schemas.openxmlformats.org/officeDocument/2006/relationships/image" Target="../media/image77.wmf"/><Relationship Id="rId14" Type="http://schemas.openxmlformats.org/officeDocument/2006/relationships/image" Target="../media/image76.wmf"/><Relationship Id="rId13" Type="http://schemas.openxmlformats.org/officeDocument/2006/relationships/image" Target="../media/image75.wmf"/><Relationship Id="rId12" Type="http://schemas.openxmlformats.org/officeDocument/2006/relationships/image" Target="../media/image74.wmf"/><Relationship Id="rId11" Type="http://schemas.openxmlformats.org/officeDocument/2006/relationships/image" Target="../media/image73.wmf"/><Relationship Id="rId10" Type="http://schemas.openxmlformats.org/officeDocument/2006/relationships/image" Target="../media/image72.wmf"/><Relationship Id="rId1"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88.wmf"/><Relationship Id="rId8" Type="http://schemas.openxmlformats.org/officeDocument/2006/relationships/image" Target="../media/image87.wmf"/><Relationship Id="rId7" Type="http://schemas.openxmlformats.org/officeDocument/2006/relationships/image" Target="../media/image86.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 Id="rId3" Type="http://schemas.openxmlformats.org/officeDocument/2006/relationships/image" Target="../media/image82.wmf"/><Relationship Id="rId2" Type="http://schemas.openxmlformats.org/officeDocument/2006/relationships/image" Target="../media/image81.wmf"/><Relationship Id="rId16" Type="http://schemas.openxmlformats.org/officeDocument/2006/relationships/image" Target="../media/image95.wmf"/><Relationship Id="rId15" Type="http://schemas.openxmlformats.org/officeDocument/2006/relationships/image" Target="../media/image94.wmf"/><Relationship Id="rId14" Type="http://schemas.openxmlformats.org/officeDocument/2006/relationships/image" Target="../media/image93.wmf"/><Relationship Id="rId13" Type="http://schemas.openxmlformats.org/officeDocument/2006/relationships/image" Target="../media/image92.wmf"/><Relationship Id="rId12" Type="http://schemas.openxmlformats.org/officeDocument/2006/relationships/image" Target="../media/image91.wmf"/><Relationship Id="rId11" Type="http://schemas.openxmlformats.org/officeDocument/2006/relationships/image" Target="../media/image90.wmf"/><Relationship Id="rId10" Type="http://schemas.openxmlformats.org/officeDocument/2006/relationships/image" Target="../media/image89.wmf"/><Relationship Id="rId1"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tags" Target="../tags/tag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9" Type="http://schemas.openxmlformats.org/officeDocument/2006/relationships/image" Target="../media/image191.wmf"/><Relationship Id="rId8" Type="http://schemas.openxmlformats.org/officeDocument/2006/relationships/oleObject" Target="../embeddings/oleObject178.bin"/><Relationship Id="rId7" Type="http://schemas.openxmlformats.org/officeDocument/2006/relationships/image" Target="../media/image190.wmf"/><Relationship Id="rId65" Type="http://schemas.openxmlformats.org/officeDocument/2006/relationships/vmlDrawing" Target="../drawings/vmlDrawing19.vml"/><Relationship Id="rId64" Type="http://schemas.openxmlformats.org/officeDocument/2006/relationships/slideLayout" Target="../slideLayouts/slideLayout12.xml"/><Relationship Id="rId63" Type="http://schemas.openxmlformats.org/officeDocument/2006/relationships/image" Target="../media/image218.wmf"/><Relationship Id="rId62" Type="http://schemas.openxmlformats.org/officeDocument/2006/relationships/oleObject" Target="../embeddings/oleObject205.bin"/><Relationship Id="rId61" Type="http://schemas.openxmlformats.org/officeDocument/2006/relationships/image" Target="../media/image217.wmf"/><Relationship Id="rId60" Type="http://schemas.openxmlformats.org/officeDocument/2006/relationships/oleObject" Target="../embeddings/oleObject204.bin"/><Relationship Id="rId6" Type="http://schemas.openxmlformats.org/officeDocument/2006/relationships/oleObject" Target="../embeddings/oleObject177.bin"/><Relationship Id="rId59" Type="http://schemas.openxmlformats.org/officeDocument/2006/relationships/image" Target="../media/image216.wmf"/><Relationship Id="rId58" Type="http://schemas.openxmlformats.org/officeDocument/2006/relationships/oleObject" Target="../embeddings/oleObject203.bin"/><Relationship Id="rId57" Type="http://schemas.openxmlformats.org/officeDocument/2006/relationships/image" Target="../media/image215.wmf"/><Relationship Id="rId56" Type="http://schemas.openxmlformats.org/officeDocument/2006/relationships/oleObject" Target="../embeddings/oleObject202.bin"/><Relationship Id="rId55" Type="http://schemas.openxmlformats.org/officeDocument/2006/relationships/image" Target="../media/image214.wmf"/><Relationship Id="rId54" Type="http://schemas.openxmlformats.org/officeDocument/2006/relationships/oleObject" Target="../embeddings/oleObject201.bin"/><Relationship Id="rId53" Type="http://schemas.openxmlformats.org/officeDocument/2006/relationships/image" Target="../media/image213.wmf"/><Relationship Id="rId52" Type="http://schemas.openxmlformats.org/officeDocument/2006/relationships/oleObject" Target="../embeddings/oleObject200.bin"/><Relationship Id="rId51" Type="http://schemas.openxmlformats.org/officeDocument/2006/relationships/image" Target="../media/image212.wmf"/><Relationship Id="rId50" Type="http://schemas.openxmlformats.org/officeDocument/2006/relationships/oleObject" Target="../embeddings/oleObject199.bin"/><Relationship Id="rId5" Type="http://schemas.openxmlformats.org/officeDocument/2006/relationships/image" Target="../media/image189.wmf"/><Relationship Id="rId49" Type="http://schemas.openxmlformats.org/officeDocument/2006/relationships/image" Target="../media/image211.wmf"/><Relationship Id="rId48" Type="http://schemas.openxmlformats.org/officeDocument/2006/relationships/oleObject" Target="../embeddings/oleObject198.bin"/><Relationship Id="rId47" Type="http://schemas.openxmlformats.org/officeDocument/2006/relationships/image" Target="../media/image210.wmf"/><Relationship Id="rId46" Type="http://schemas.openxmlformats.org/officeDocument/2006/relationships/oleObject" Target="../embeddings/oleObject197.bin"/><Relationship Id="rId45" Type="http://schemas.openxmlformats.org/officeDocument/2006/relationships/image" Target="../media/image209.wmf"/><Relationship Id="rId44" Type="http://schemas.openxmlformats.org/officeDocument/2006/relationships/oleObject" Target="../embeddings/oleObject196.bin"/><Relationship Id="rId43" Type="http://schemas.openxmlformats.org/officeDocument/2006/relationships/image" Target="../media/image208.wmf"/><Relationship Id="rId42" Type="http://schemas.openxmlformats.org/officeDocument/2006/relationships/oleObject" Target="../embeddings/oleObject195.bin"/><Relationship Id="rId41" Type="http://schemas.openxmlformats.org/officeDocument/2006/relationships/image" Target="../media/image207.wmf"/><Relationship Id="rId40" Type="http://schemas.openxmlformats.org/officeDocument/2006/relationships/oleObject" Target="../embeddings/oleObject194.bin"/><Relationship Id="rId4" Type="http://schemas.openxmlformats.org/officeDocument/2006/relationships/oleObject" Target="../embeddings/oleObject176.bin"/><Relationship Id="rId39" Type="http://schemas.openxmlformats.org/officeDocument/2006/relationships/image" Target="../media/image206.wmf"/><Relationship Id="rId38" Type="http://schemas.openxmlformats.org/officeDocument/2006/relationships/oleObject" Target="../embeddings/oleObject193.bin"/><Relationship Id="rId37" Type="http://schemas.openxmlformats.org/officeDocument/2006/relationships/image" Target="../media/image205.wmf"/><Relationship Id="rId36" Type="http://schemas.openxmlformats.org/officeDocument/2006/relationships/oleObject" Target="../embeddings/oleObject192.bin"/><Relationship Id="rId35" Type="http://schemas.openxmlformats.org/officeDocument/2006/relationships/image" Target="../media/image204.wmf"/><Relationship Id="rId34" Type="http://schemas.openxmlformats.org/officeDocument/2006/relationships/oleObject" Target="../embeddings/oleObject191.bin"/><Relationship Id="rId33" Type="http://schemas.openxmlformats.org/officeDocument/2006/relationships/image" Target="../media/image203.wmf"/><Relationship Id="rId32" Type="http://schemas.openxmlformats.org/officeDocument/2006/relationships/oleObject" Target="../embeddings/oleObject190.bin"/><Relationship Id="rId31" Type="http://schemas.openxmlformats.org/officeDocument/2006/relationships/image" Target="../media/image202.wmf"/><Relationship Id="rId30" Type="http://schemas.openxmlformats.org/officeDocument/2006/relationships/oleObject" Target="../embeddings/oleObject189.bin"/><Relationship Id="rId3" Type="http://schemas.openxmlformats.org/officeDocument/2006/relationships/image" Target="../media/image188.wmf"/><Relationship Id="rId29" Type="http://schemas.openxmlformats.org/officeDocument/2006/relationships/image" Target="../media/image201.wmf"/><Relationship Id="rId28" Type="http://schemas.openxmlformats.org/officeDocument/2006/relationships/oleObject" Target="../embeddings/oleObject188.bin"/><Relationship Id="rId27" Type="http://schemas.openxmlformats.org/officeDocument/2006/relationships/image" Target="../media/image200.wmf"/><Relationship Id="rId26" Type="http://schemas.openxmlformats.org/officeDocument/2006/relationships/oleObject" Target="../embeddings/oleObject187.bin"/><Relationship Id="rId25" Type="http://schemas.openxmlformats.org/officeDocument/2006/relationships/image" Target="../media/image199.wmf"/><Relationship Id="rId24" Type="http://schemas.openxmlformats.org/officeDocument/2006/relationships/oleObject" Target="../embeddings/oleObject186.bin"/><Relationship Id="rId23" Type="http://schemas.openxmlformats.org/officeDocument/2006/relationships/image" Target="../media/image198.wmf"/><Relationship Id="rId22" Type="http://schemas.openxmlformats.org/officeDocument/2006/relationships/oleObject" Target="../embeddings/oleObject185.bin"/><Relationship Id="rId21" Type="http://schemas.openxmlformats.org/officeDocument/2006/relationships/image" Target="../media/image197.wmf"/><Relationship Id="rId20" Type="http://schemas.openxmlformats.org/officeDocument/2006/relationships/oleObject" Target="../embeddings/oleObject184.bin"/><Relationship Id="rId2" Type="http://schemas.openxmlformats.org/officeDocument/2006/relationships/oleObject" Target="../embeddings/oleObject175.bin"/><Relationship Id="rId19" Type="http://schemas.openxmlformats.org/officeDocument/2006/relationships/image" Target="../media/image196.wmf"/><Relationship Id="rId18" Type="http://schemas.openxmlformats.org/officeDocument/2006/relationships/oleObject" Target="../embeddings/oleObject183.bin"/><Relationship Id="rId17" Type="http://schemas.openxmlformats.org/officeDocument/2006/relationships/image" Target="../media/image195.wmf"/><Relationship Id="rId16" Type="http://schemas.openxmlformats.org/officeDocument/2006/relationships/oleObject" Target="../embeddings/oleObject182.bin"/><Relationship Id="rId15" Type="http://schemas.openxmlformats.org/officeDocument/2006/relationships/image" Target="../media/image194.wmf"/><Relationship Id="rId14" Type="http://schemas.openxmlformats.org/officeDocument/2006/relationships/oleObject" Target="../embeddings/oleObject181.bin"/><Relationship Id="rId13" Type="http://schemas.openxmlformats.org/officeDocument/2006/relationships/image" Target="../media/image193.wmf"/><Relationship Id="rId12" Type="http://schemas.openxmlformats.org/officeDocument/2006/relationships/oleObject" Target="../embeddings/oleObject180.bin"/><Relationship Id="rId11" Type="http://schemas.openxmlformats.org/officeDocument/2006/relationships/image" Target="../media/image192.wmf"/><Relationship Id="rId10" Type="http://schemas.openxmlformats.org/officeDocument/2006/relationships/oleObject" Target="../embeddings/oleObject179.bin"/><Relationship Id="rId1" Type="http://schemas.openxmlformats.org/officeDocument/2006/relationships/tags" Target="../tags/tag70.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3.xml"/><Relationship Id="rId1" Type="http://schemas.openxmlformats.org/officeDocument/2006/relationships/tags" Target="../tags/tag7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6.xml"/><Relationship Id="rId1" Type="http://schemas.openxmlformats.org/officeDocument/2006/relationships/tags" Target="../tags/tag7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12.xml"/><Relationship Id="rId2" Type="http://schemas.openxmlformats.org/officeDocument/2006/relationships/image" Target="../media/image220.wmf"/><Relationship Id="rId1" Type="http://schemas.openxmlformats.org/officeDocument/2006/relationships/oleObject" Target="../embeddings/oleObject20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slideLayout" Target="../slideLayouts/slideLayout10.xml"/><Relationship Id="rId10" Type="http://schemas.openxmlformats.org/officeDocument/2006/relationships/tags" Target="../tags/tag25.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12.xml"/><Relationship Id="rId7" Type="http://schemas.openxmlformats.org/officeDocument/2006/relationships/image" Target="../media/image13.png"/><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 Id="rId3" Type="http://schemas.openxmlformats.org/officeDocument/2006/relationships/oleObject" Target="../embeddings/oleObject2.bin"/><Relationship Id="rId2" Type="http://schemas.openxmlformats.org/officeDocument/2006/relationships/image" Target="../media/image10.wmf"/><Relationship Id="rId1"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9" Type="http://schemas.openxmlformats.org/officeDocument/2006/relationships/image" Target="../media/image18.wmf"/><Relationship Id="rId8" Type="http://schemas.openxmlformats.org/officeDocument/2006/relationships/oleObject" Target="../embeddings/oleObject7.bin"/><Relationship Id="rId7" Type="http://schemas.openxmlformats.org/officeDocument/2006/relationships/image" Target="../media/image17.wmf"/><Relationship Id="rId6" Type="http://schemas.openxmlformats.org/officeDocument/2006/relationships/oleObject" Target="../embeddings/oleObject6.bin"/><Relationship Id="rId5" Type="http://schemas.openxmlformats.org/officeDocument/2006/relationships/image" Target="../media/image16.wmf"/><Relationship Id="rId4" Type="http://schemas.openxmlformats.org/officeDocument/2006/relationships/oleObject" Target="../embeddings/oleObject5.bin"/><Relationship Id="rId3" Type="http://schemas.openxmlformats.org/officeDocument/2006/relationships/image" Target="../media/image15.wmf"/><Relationship Id="rId2" Type="http://schemas.openxmlformats.org/officeDocument/2006/relationships/oleObject" Target="../embeddings/oleObject4.bin"/><Relationship Id="rId11" Type="http://schemas.openxmlformats.org/officeDocument/2006/relationships/vmlDrawing" Target="../drawings/vmlDrawing2.vml"/><Relationship Id="rId10" Type="http://schemas.openxmlformats.org/officeDocument/2006/relationships/slideLayout" Target="../slideLayouts/slideLayout12.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9" Type="http://schemas.openxmlformats.org/officeDocument/2006/relationships/image" Target="../media/image22.wmf"/><Relationship Id="rId8" Type="http://schemas.openxmlformats.org/officeDocument/2006/relationships/oleObject" Target="../embeddings/oleObject11.bin"/><Relationship Id="rId7" Type="http://schemas.openxmlformats.org/officeDocument/2006/relationships/image" Target="../media/image21.wmf"/><Relationship Id="rId6" Type="http://schemas.openxmlformats.org/officeDocument/2006/relationships/oleObject" Target="../embeddings/oleObject10.bin"/><Relationship Id="rId5" Type="http://schemas.openxmlformats.org/officeDocument/2006/relationships/image" Target="../media/image20.wmf"/><Relationship Id="rId4" Type="http://schemas.openxmlformats.org/officeDocument/2006/relationships/oleObject" Target="../embeddings/oleObject9.bin"/><Relationship Id="rId34" Type="http://schemas.openxmlformats.org/officeDocument/2006/relationships/vmlDrawing" Target="../drawings/vmlDrawing3.vml"/><Relationship Id="rId33" Type="http://schemas.openxmlformats.org/officeDocument/2006/relationships/slideLayout" Target="../slideLayouts/slideLayout12.xml"/><Relationship Id="rId32" Type="http://schemas.openxmlformats.org/officeDocument/2006/relationships/image" Target="../media/image33.wmf"/><Relationship Id="rId31" Type="http://schemas.openxmlformats.org/officeDocument/2006/relationships/oleObject" Target="../embeddings/oleObject23.bin"/><Relationship Id="rId30" Type="http://schemas.openxmlformats.org/officeDocument/2006/relationships/image" Target="../media/image32.wmf"/><Relationship Id="rId3" Type="http://schemas.openxmlformats.org/officeDocument/2006/relationships/image" Target="../media/image19.wmf"/><Relationship Id="rId29" Type="http://schemas.openxmlformats.org/officeDocument/2006/relationships/oleObject" Target="../embeddings/oleObject22.bin"/><Relationship Id="rId28" Type="http://schemas.openxmlformats.org/officeDocument/2006/relationships/oleObject" Target="../embeddings/oleObject21.bin"/><Relationship Id="rId27" Type="http://schemas.openxmlformats.org/officeDocument/2006/relationships/image" Target="../media/image31.wmf"/><Relationship Id="rId26" Type="http://schemas.openxmlformats.org/officeDocument/2006/relationships/oleObject" Target="../embeddings/oleObject20.bin"/><Relationship Id="rId25" Type="http://schemas.openxmlformats.org/officeDocument/2006/relationships/image" Target="../media/image30.wmf"/><Relationship Id="rId24" Type="http://schemas.openxmlformats.org/officeDocument/2006/relationships/oleObject" Target="../embeddings/oleObject19.bin"/><Relationship Id="rId23" Type="http://schemas.openxmlformats.org/officeDocument/2006/relationships/image" Target="../media/image29.wmf"/><Relationship Id="rId22" Type="http://schemas.openxmlformats.org/officeDocument/2006/relationships/oleObject" Target="../embeddings/oleObject18.bin"/><Relationship Id="rId21" Type="http://schemas.openxmlformats.org/officeDocument/2006/relationships/image" Target="../media/image28.wmf"/><Relationship Id="rId20" Type="http://schemas.openxmlformats.org/officeDocument/2006/relationships/oleObject" Target="../embeddings/oleObject17.bin"/><Relationship Id="rId2" Type="http://schemas.openxmlformats.org/officeDocument/2006/relationships/oleObject" Target="../embeddings/oleObject8.bin"/><Relationship Id="rId19" Type="http://schemas.openxmlformats.org/officeDocument/2006/relationships/image" Target="../media/image27.wmf"/><Relationship Id="rId18" Type="http://schemas.openxmlformats.org/officeDocument/2006/relationships/oleObject" Target="../embeddings/oleObject16.bin"/><Relationship Id="rId17" Type="http://schemas.openxmlformats.org/officeDocument/2006/relationships/image" Target="../media/image26.wmf"/><Relationship Id="rId16" Type="http://schemas.openxmlformats.org/officeDocument/2006/relationships/oleObject" Target="../embeddings/oleObject15.bin"/><Relationship Id="rId15" Type="http://schemas.openxmlformats.org/officeDocument/2006/relationships/image" Target="../media/image25.wmf"/><Relationship Id="rId14" Type="http://schemas.openxmlformats.org/officeDocument/2006/relationships/oleObject" Target="../embeddings/oleObject14.bin"/><Relationship Id="rId13" Type="http://schemas.openxmlformats.org/officeDocument/2006/relationships/image" Target="../media/image24.wmf"/><Relationship Id="rId12" Type="http://schemas.openxmlformats.org/officeDocument/2006/relationships/oleObject" Target="../embeddings/oleObject13.bin"/><Relationship Id="rId11" Type="http://schemas.openxmlformats.org/officeDocument/2006/relationships/image" Target="../media/image23.wmf"/><Relationship Id="rId10" Type="http://schemas.openxmlformats.org/officeDocument/2006/relationships/oleObject" Target="../embeddings/oleObject12.bin"/><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9" Type="http://schemas.openxmlformats.org/officeDocument/2006/relationships/oleObject" Target="../embeddings/oleObject28.bin"/><Relationship Id="rId8" Type="http://schemas.openxmlformats.org/officeDocument/2006/relationships/image" Target="../media/image37.wmf"/><Relationship Id="rId7" Type="http://schemas.openxmlformats.org/officeDocument/2006/relationships/oleObject" Target="../embeddings/oleObject27.bin"/><Relationship Id="rId6" Type="http://schemas.openxmlformats.org/officeDocument/2006/relationships/image" Target="../media/image36.wmf"/><Relationship Id="rId5" Type="http://schemas.openxmlformats.org/officeDocument/2006/relationships/oleObject" Target="../embeddings/oleObject26.bin"/><Relationship Id="rId4" Type="http://schemas.openxmlformats.org/officeDocument/2006/relationships/image" Target="../media/image35.wmf"/><Relationship Id="rId3" Type="http://schemas.openxmlformats.org/officeDocument/2006/relationships/oleObject" Target="../embeddings/oleObject25.bin"/><Relationship Id="rId26" Type="http://schemas.openxmlformats.org/officeDocument/2006/relationships/vmlDrawing" Target="../drawings/vmlDrawing4.vml"/><Relationship Id="rId25" Type="http://schemas.openxmlformats.org/officeDocument/2006/relationships/slideLayout" Target="../slideLayouts/slideLayout12.xml"/><Relationship Id="rId24" Type="http://schemas.openxmlformats.org/officeDocument/2006/relationships/image" Target="../media/image45.wmf"/><Relationship Id="rId23" Type="http://schemas.openxmlformats.org/officeDocument/2006/relationships/oleObject" Target="../embeddings/oleObject35.bin"/><Relationship Id="rId22" Type="http://schemas.openxmlformats.org/officeDocument/2006/relationships/image" Target="../media/image44.wmf"/><Relationship Id="rId21" Type="http://schemas.openxmlformats.org/officeDocument/2006/relationships/oleObject" Target="../embeddings/oleObject34.bin"/><Relationship Id="rId20" Type="http://schemas.openxmlformats.org/officeDocument/2006/relationships/image" Target="../media/image43.wmf"/><Relationship Id="rId2" Type="http://schemas.openxmlformats.org/officeDocument/2006/relationships/image" Target="../media/image34.wmf"/><Relationship Id="rId19" Type="http://schemas.openxmlformats.org/officeDocument/2006/relationships/oleObject" Target="../embeddings/oleObject33.bin"/><Relationship Id="rId18" Type="http://schemas.openxmlformats.org/officeDocument/2006/relationships/image" Target="../media/image42.wmf"/><Relationship Id="rId17" Type="http://schemas.openxmlformats.org/officeDocument/2006/relationships/oleObject" Target="../embeddings/oleObject32.bin"/><Relationship Id="rId16" Type="http://schemas.openxmlformats.org/officeDocument/2006/relationships/image" Target="../media/image41.wmf"/><Relationship Id="rId15" Type="http://schemas.openxmlformats.org/officeDocument/2006/relationships/oleObject" Target="../embeddings/oleObject31.bin"/><Relationship Id="rId14" Type="http://schemas.openxmlformats.org/officeDocument/2006/relationships/image" Target="../media/image40.wmf"/><Relationship Id="rId13" Type="http://schemas.openxmlformats.org/officeDocument/2006/relationships/oleObject" Target="../embeddings/oleObject30.bin"/><Relationship Id="rId12" Type="http://schemas.openxmlformats.org/officeDocument/2006/relationships/image" Target="../media/image39.wmf"/><Relationship Id="rId11" Type="http://schemas.openxmlformats.org/officeDocument/2006/relationships/oleObject" Target="../embeddings/oleObject29.bin"/><Relationship Id="rId10" Type="http://schemas.openxmlformats.org/officeDocument/2006/relationships/image" Target="../media/image38.wmf"/><Relationship Id="rId1"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12.xml"/><Relationship Id="rId4" Type="http://schemas.openxmlformats.org/officeDocument/2006/relationships/image" Target="../media/image47.wmf"/><Relationship Id="rId3" Type="http://schemas.openxmlformats.org/officeDocument/2006/relationships/oleObject" Target="../embeddings/oleObject37.bin"/><Relationship Id="rId2" Type="http://schemas.openxmlformats.org/officeDocument/2006/relationships/image" Target="../media/image46.wmf"/><Relationship Id="rId1"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42.bin"/><Relationship Id="rId8" Type="http://schemas.openxmlformats.org/officeDocument/2006/relationships/image" Target="../media/image51.wmf"/><Relationship Id="rId7" Type="http://schemas.openxmlformats.org/officeDocument/2006/relationships/oleObject" Target="../embeddings/oleObject41.bin"/><Relationship Id="rId6" Type="http://schemas.openxmlformats.org/officeDocument/2006/relationships/image" Target="../media/image50.wmf"/><Relationship Id="rId5" Type="http://schemas.openxmlformats.org/officeDocument/2006/relationships/oleObject" Target="../embeddings/oleObject40.bin"/><Relationship Id="rId4" Type="http://schemas.openxmlformats.org/officeDocument/2006/relationships/image" Target="../media/image49.wmf"/><Relationship Id="rId32" Type="http://schemas.openxmlformats.org/officeDocument/2006/relationships/vmlDrawing" Target="../drawings/vmlDrawing6.vml"/><Relationship Id="rId31" Type="http://schemas.openxmlformats.org/officeDocument/2006/relationships/slideLayout" Target="../slideLayouts/slideLayout12.xml"/><Relationship Id="rId30" Type="http://schemas.openxmlformats.org/officeDocument/2006/relationships/image" Target="../media/image62.wmf"/><Relationship Id="rId3" Type="http://schemas.openxmlformats.org/officeDocument/2006/relationships/oleObject" Target="../embeddings/oleObject39.bin"/><Relationship Id="rId29" Type="http://schemas.openxmlformats.org/officeDocument/2006/relationships/oleObject" Target="../embeddings/oleObject52.bin"/><Relationship Id="rId28" Type="http://schemas.openxmlformats.org/officeDocument/2006/relationships/image" Target="../media/image61.wmf"/><Relationship Id="rId27" Type="http://schemas.openxmlformats.org/officeDocument/2006/relationships/oleObject" Target="../embeddings/oleObject51.bin"/><Relationship Id="rId26" Type="http://schemas.openxmlformats.org/officeDocument/2006/relationships/image" Target="../media/image60.wmf"/><Relationship Id="rId25" Type="http://schemas.openxmlformats.org/officeDocument/2006/relationships/oleObject" Target="../embeddings/oleObject50.bin"/><Relationship Id="rId24" Type="http://schemas.openxmlformats.org/officeDocument/2006/relationships/image" Target="../media/image59.wmf"/><Relationship Id="rId23" Type="http://schemas.openxmlformats.org/officeDocument/2006/relationships/oleObject" Target="../embeddings/oleObject49.bin"/><Relationship Id="rId22" Type="http://schemas.openxmlformats.org/officeDocument/2006/relationships/image" Target="../media/image58.wmf"/><Relationship Id="rId21" Type="http://schemas.openxmlformats.org/officeDocument/2006/relationships/oleObject" Target="../embeddings/oleObject48.bin"/><Relationship Id="rId20" Type="http://schemas.openxmlformats.org/officeDocument/2006/relationships/image" Target="../media/image57.wmf"/><Relationship Id="rId2" Type="http://schemas.openxmlformats.org/officeDocument/2006/relationships/image" Target="../media/image48.wmf"/><Relationship Id="rId19" Type="http://schemas.openxmlformats.org/officeDocument/2006/relationships/oleObject" Target="../embeddings/oleObject47.bin"/><Relationship Id="rId18" Type="http://schemas.openxmlformats.org/officeDocument/2006/relationships/image" Target="../media/image56.wmf"/><Relationship Id="rId17" Type="http://schemas.openxmlformats.org/officeDocument/2006/relationships/oleObject" Target="../embeddings/oleObject46.bin"/><Relationship Id="rId16" Type="http://schemas.openxmlformats.org/officeDocument/2006/relationships/image" Target="../media/image55.wmf"/><Relationship Id="rId15" Type="http://schemas.openxmlformats.org/officeDocument/2006/relationships/oleObject" Target="../embeddings/oleObject45.bin"/><Relationship Id="rId14" Type="http://schemas.openxmlformats.org/officeDocument/2006/relationships/image" Target="../media/image54.wmf"/><Relationship Id="rId13" Type="http://schemas.openxmlformats.org/officeDocument/2006/relationships/oleObject" Target="../embeddings/oleObject44.bin"/><Relationship Id="rId12" Type="http://schemas.openxmlformats.org/officeDocument/2006/relationships/image" Target="../media/image53.wmf"/><Relationship Id="rId11" Type="http://schemas.openxmlformats.org/officeDocument/2006/relationships/oleObject" Target="../embeddings/oleObject43.bin"/><Relationship Id="rId10" Type="http://schemas.openxmlformats.org/officeDocument/2006/relationships/image" Target="../media/image52.wmf"/><Relationship Id="rId1" Type="http://schemas.openxmlformats.org/officeDocument/2006/relationships/oleObject" Target="../embeddings/oleObject38.bin"/></Relationships>
</file>

<file path=ppt/slides/_rels/slide29.xml.rels><?xml version="1.0" encoding="UTF-8" standalone="yes"?>
<Relationships xmlns="http://schemas.openxmlformats.org/package/2006/relationships"><Relationship Id="rId9" Type="http://schemas.openxmlformats.org/officeDocument/2006/relationships/image" Target="../media/image66.wmf"/><Relationship Id="rId8" Type="http://schemas.openxmlformats.org/officeDocument/2006/relationships/oleObject" Target="../embeddings/oleObject56.bin"/><Relationship Id="rId7" Type="http://schemas.openxmlformats.org/officeDocument/2006/relationships/image" Target="../media/image65.wmf"/><Relationship Id="rId6" Type="http://schemas.openxmlformats.org/officeDocument/2006/relationships/oleObject" Target="../embeddings/oleObject55.bin"/><Relationship Id="rId5" Type="http://schemas.openxmlformats.org/officeDocument/2006/relationships/image" Target="../media/image64.wmf"/><Relationship Id="rId4" Type="http://schemas.openxmlformats.org/officeDocument/2006/relationships/oleObject" Target="../embeddings/oleObject54.bin"/><Relationship Id="rId34" Type="http://schemas.openxmlformats.org/officeDocument/2006/relationships/vmlDrawing" Target="../drawings/vmlDrawing7.vml"/><Relationship Id="rId33" Type="http://schemas.openxmlformats.org/officeDocument/2006/relationships/slideLayout" Target="../slideLayouts/slideLayout12.xml"/><Relationship Id="rId32" Type="http://schemas.openxmlformats.org/officeDocument/2006/relationships/image" Target="../media/image77.wmf"/><Relationship Id="rId31" Type="http://schemas.openxmlformats.org/officeDocument/2006/relationships/oleObject" Target="../embeddings/oleObject68.bin"/><Relationship Id="rId30" Type="http://schemas.openxmlformats.org/officeDocument/2006/relationships/image" Target="../media/image76.wmf"/><Relationship Id="rId3" Type="http://schemas.openxmlformats.org/officeDocument/2006/relationships/image" Target="../media/image63.wmf"/><Relationship Id="rId29" Type="http://schemas.openxmlformats.org/officeDocument/2006/relationships/oleObject" Target="../embeddings/oleObject67.bin"/><Relationship Id="rId28" Type="http://schemas.openxmlformats.org/officeDocument/2006/relationships/image" Target="../media/image75.wmf"/><Relationship Id="rId27" Type="http://schemas.openxmlformats.org/officeDocument/2006/relationships/oleObject" Target="../embeddings/oleObject66.bin"/><Relationship Id="rId26" Type="http://schemas.openxmlformats.org/officeDocument/2006/relationships/image" Target="../media/image74.wmf"/><Relationship Id="rId25" Type="http://schemas.openxmlformats.org/officeDocument/2006/relationships/oleObject" Target="../embeddings/oleObject65.bin"/><Relationship Id="rId24" Type="http://schemas.openxmlformats.org/officeDocument/2006/relationships/image" Target="../media/image73.wmf"/><Relationship Id="rId23" Type="http://schemas.openxmlformats.org/officeDocument/2006/relationships/oleObject" Target="../embeddings/oleObject64.bin"/><Relationship Id="rId22" Type="http://schemas.openxmlformats.org/officeDocument/2006/relationships/oleObject" Target="../embeddings/oleObject63.bin"/><Relationship Id="rId21" Type="http://schemas.openxmlformats.org/officeDocument/2006/relationships/image" Target="../media/image72.wmf"/><Relationship Id="rId20" Type="http://schemas.openxmlformats.org/officeDocument/2006/relationships/oleObject" Target="../embeddings/oleObject62.bin"/><Relationship Id="rId2" Type="http://schemas.openxmlformats.org/officeDocument/2006/relationships/oleObject" Target="../embeddings/oleObject53.bin"/><Relationship Id="rId19" Type="http://schemas.openxmlformats.org/officeDocument/2006/relationships/image" Target="../media/image71.wmf"/><Relationship Id="rId18" Type="http://schemas.openxmlformats.org/officeDocument/2006/relationships/oleObject" Target="../embeddings/oleObject61.bin"/><Relationship Id="rId17" Type="http://schemas.openxmlformats.org/officeDocument/2006/relationships/image" Target="../media/image70.wmf"/><Relationship Id="rId16" Type="http://schemas.openxmlformats.org/officeDocument/2006/relationships/oleObject" Target="../embeddings/oleObject60.bin"/><Relationship Id="rId15" Type="http://schemas.openxmlformats.org/officeDocument/2006/relationships/image" Target="../media/image69.wmf"/><Relationship Id="rId14" Type="http://schemas.openxmlformats.org/officeDocument/2006/relationships/oleObject" Target="../embeddings/oleObject59.bin"/><Relationship Id="rId13" Type="http://schemas.openxmlformats.org/officeDocument/2006/relationships/image" Target="../media/image68.wmf"/><Relationship Id="rId12" Type="http://schemas.openxmlformats.org/officeDocument/2006/relationships/oleObject" Target="../embeddings/oleObject58.bin"/><Relationship Id="rId11" Type="http://schemas.openxmlformats.org/officeDocument/2006/relationships/image" Target="../media/image67.wmf"/><Relationship Id="rId10" Type="http://schemas.openxmlformats.org/officeDocument/2006/relationships/oleObject" Target="../embeddings/oleObject57.bin"/><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12.xml"/><Relationship Id="rId4" Type="http://schemas.openxmlformats.org/officeDocument/2006/relationships/image" Target="../media/image79.wmf"/><Relationship Id="rId3" Type="http://schemas.openxmlformats.org/officeDocument/2006/relationships/oleObject" Target="../embeddings/oleObject70.bin"/><Relationship Id="rId2" Type="http://schemas.openxmlformats.org/officeDocument/2006/relationships/image" Target="../media/image78.wmf"/><Relationship Id="rId1" Type="http://schemas.openxmlformats.org/officeDocument/2006/relationships/oleObject" Target="../embeddings/oleObject69.bin"/></Relationships>
</file>

<file path=ppt/slides/_rels/slide31.xml.rels><?xml version="1.0" encoding="UTF-8" standalone="yes"?>
<Relationships xmlns="http://schemas.openxmlformats.org/package/2006/relationships"><Relationship Id="rId9" Type="http://schemas.openxmlformats.org/officeDocument/2006/relationships/image" Target="../media/image83.wmf"/><Relationship Id="rId8" Type="http://schemas.openxmlformats.org/officeDocument/2006/relationships/oleObject" Target="../embeddings/oleObject74.bin"/><Relationship Id="rId7" Type="http://schemas.openxmlformats.org/officeDocument/2006/relationships/image" Target="../media/image82.wmf"/><Relationship Id="rId6" Type="http://schemas.openxmlformats.org/officeDocument/2006/relationships/oleObject" Target="../embeddings/oleObject73.bin"/><Relationship Id="rId5" Type="http://schemas.openxmlformats.org/officeDocument/2006/relationships/image" Target="../media/image81.wmf"/><Relationship Id="rId4" Type="http://schemas.openxmlformats.org/officeDocument/2006/relationships/oleObject" Target="../embeddings/oleObject72.bin"/><Relationship Id="rId37" Type="http://schemas.openxmlformats.org/officeDocument/2006/relationships/vmlDrawing" Target="../drawings/vmlDrawing9.vml"/><Relationship Id="rId36" Type="http://schemas.openxmlformats.org/officeDocument/2006/relationships/slideLayout" Target="../slideLayouts/slideLayout12.xml"/><Relationship Id="rId35" Type="http://schemas.openxmlformats.org/officeDocument/2006/relationships/oleObject" Target="../embeddings/oleObject88.bin"/><Relationship Id="rId34" Type="http://schemas.openxmlformats.org/officeDocument/2006/relationships/oleObject" Target="../embeddings/oleObject87.bin"/><Relationship Id="rId33" Type="http://schemas.openxmlformats.org/officeDocument/2006/relationships/image" Target="../media/image95.wmf"/><Relationship Id="rId32" Type="http://schemas.openxmlformats.org/officeDocument/2006/relationships/oleObject" Target="../embeddings/oleObject86.bin"/><Relationship Id="rId31" Type="http://schemas.openxmlformats.org/officeDocument/2006/relationships/image" Target="../media/image94.wmf"/><Relationship Id="rId30" Type="http://schemas.openxmlformats.org/officeDocument/2006/relationships/oleObject" Target="../embeddings/oleObject85.bin"/><Relationship Id="rId3" Type="http://schemas.openxmlformats.org/officeDocument/2006/relationships/image" Target="../media/image80.wmf"/><Relationship Id="rId29" Type="http://schemas.openxmlformats.org/officeDocument/2006/relationships/image" Target="../media/image93.wmf"/><Relationship Id="rId28" Type="http://schemas.openxmlformats.org/officeDocument/2006/relationships/oleObject" Target="../embeddings/oleObject84.bin"/><Relationship Id="rId27" Type="http://schemas.openxmlformats.org/officeDocument/2006/relationships/image" Target="../media/image92.wmf"/><Relationship Id="rId26" Type="http://schemas.openxmlformats.org/officeDocument/2006/relationships/oleObject" Target="../embeddings/oleObject83.bin"/><Relationship Id="rId25" Type="http://schemas.openxmlformats.org/officeDocument/2006/relationships/image" Target="../media/image91.wmf"/><Relationship Id="rId24" Type="http://schemas.openxmlformats.org/officeDocument/2006/relationships/oleObject" Target="../embeddings/oleObject82.bin"/><Relationship Id="rId23" Type="http://schemas.openxmlformats.org/officeDocument/2006/relationships/image" Target="../media/image90.wmf"/><Relationship Id="rId22" Type="http://schemas.openxmlformats.org/officeDocument/2006/relationships/oleObject" Target="../embeddings/oleObject81.bin"/><Relationship Id="rId21" Type="http://schemas.openxmlformats.org/officeDocument/2006/relationships/image" Target="../media/image89.wmf"/><Relationship Id="rId20" Type="http://schemas.openxmlformats.org/officeDocument/2006/relationships/oleObject" Target="../embeddings/oleObject80.bin"/><Relationship Id="rId2" Type="http://schemas.openxmlformats.org/officeDocument/2006/relationships/oleObject" Target="../embeddings/oleObject71.bin"/><Relationship Id="rId19" Type="http://schemas.openxmlformats.org/officeDocument/2006/relationships/image" Target="../media/image88.wmf"/><Relationship Id="rId18" Type="http://schemas.openxmlformats.org/officeDocument/2006/relationships/oleObject" Target="../embeddings/oleObject79.bin"/><Relationship Id="rId17" Type="http://schemas.openxmlformats.org/officeDocument/2006/relationships/image" Target="../media/image87.wmf"/><Relationship Id="rId16" Type="http://schemas.openxmlformats.org/officeDocument/2006/relationships/oleObject" Target="../embeddings/oleObject78.bin"/><Relationship Id="rId15" Type="http://schemas.openxmlformats.org/officeDocument/2006/relationships/image" Target="../media/image86.wmf"/><Relationship Id="rId14" Type="http://schemas.openxmlformats.org/officeDocument/2006/relationships/oleObject" Target="../embeddings/oleObject77.bin"/><Relationship Id="rId13" Type="http://schemas.openxmlformats.org/officeDocument/2006/relationships/image" Target="../media/image85.wmf"/><Relationship Id="rId12" Type="http://schemas.openxmlformats.org/officeDocument/2006/relationships/oleObject" Target="../embeddings/oleObject76.bin"/><Relationship Id="rId11" Type="http://schemas.openxmlformats.org/officeDocument/2006/relationships/image" Target="../media/image84.wmf"/><Relationship Id="rId10" Type="http://schemas.openxmlformats.org/officeDocument/2006/relationships/oleObject" Target="../embeddings/oleObject75.bin"/><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93.bin"/><Relationship Id="rId8" Type="http://schemas.openxmlformats.org/officeDocument/2006/relationships/oleObject" Target="../embeddings/oleObject92.bin"/><Relationship Id="rId7" Type="http://schemas.openxmlformats.org/officeDocument/2006/relationships/image" Target="../media/image98.wmf"/><Relationship Id="rId6" Type="http://schemas.openxmlformats.org/officeDocument/2006/relationships/oleObject" Target="../embeddings/oleObject91.bin"/><Relationship Id="rId5" Type="http://schemas.openxmlformats.org/officeDocument/2006/relationships/image" Target="../media/image97.wmf"/><Relationship Id="rId44" Type="http://schemas.openxmlformats.org/officeDocument/2006/relationships/vmlDrawing" Target="../drawings/vmlDrawing10.vml"/><Relationship Id="rId43" Type="http://schemas.openxmlformats.org/officeDocument/2006/relationships/slideLayout" Target="../slideLayouts/slideLayout12.xml"/><Relationship Id="rId42" Type="http://schemas.openxmlformats.org/officeDocument/2006/relationships/image" Target="../media/image115.wmf"/><Relationship Id="rId41" Type="http://schemas.openxmlformats.org/officeDocument/2006/relationships/oleObject" Target="../embeddings/oleObject109.bin"/><Relationship Id="rId40" Type="http://schemas.openxmlformats.org/officeDocument/2006/relationships/image" Target="../media/image114.wmf"/><Relationship Id="rId4" Type="http://schemas.openxmlformats.org/officeDocument/2006/relationships/oleObject" Target="../embeddings/oleObject90.bin"/><Relationship Id="rId39" Type="http://schemas.openxmlformats.org/officeDocument/2006/relationships/oleObject" Target="../embeddings/oleObject108.bin"/><Relationship Id="rId38" Type="http://schemas.openxmlformats.org/officeDocument/2006/relationships/image" Target="../media/image113.wmf"/><Relationship Id="rId37" Type="http://schemas.openxmlformats.org/officeDocument/2006/relationships/oleObject" Target="../embeddings/oleObject107.bin"/><Relationship Id="rId36" Type="http://schemas.openxmlformats.org/officeDocument/2006/relationships/image" Target="../media/image112.wmf"/><Relationship Id="rId35" Type="http://schemas.openxmlformats.org/officeDocument/2006/relationships/oleObject" Target="../embeddings/oleObject106.bin"/><Relationship Id="rId34" Type="http://schemas.openxmlformats.org/officeDocument/2006/relationships/image" Target="../media/image111.wmf"/><Relationship Id="rId33" Type="http://schemas.openxmlformats.org/officeDocument/2006/relationships/oleObject" Target="../embeddings/oleObject105.bin"/><Relationship Id="rId32" Type="http://schemas.openxmlformats.org/officeDocument/2006/relationships/image" Target="../media/image110.wmf"/><Relationship Id="rId31" Type="http://schemas.openxmlformats.org/officeDocument/2006/relationships/oleObject" Target="../embeddings/oleObject104.bin"/><Relationship Id="rId30" Type="http://schemas.openxmlformats.org/officeDocument/2006/relationships/image" Target="../media/image109.wmf"/><Relationship Id="rId3" Type="http://schemas.openxmlformats.org/officeDocument/2006/relationships/image" Target="../media/image96.wmf"/><Relationship Id="rId29" Type="http://schemas.openxmlformats.org/officeDocument/2006/relationships/oleObject" Target="../embeddings/oleObject103.bin"/><Relationship Id="rId28" Type="http://schemas.openxmlformats.org/officeDocument/2006/relationships/image" Target="../media/image108.wmf"/><Relationship Id="rId27" Type="http://schemas.openxmlformats.org/officeDocument/2006/relationships/oleObject" Target="../embeddings/oleObject102.bin"/><Relationship Id="rId26" Type="http://schemas.openxmlformats.org/officeDocument/2006/relationships/image" Target="../media/image107.wmf"/><Relationship Id="rId25" Type="http://schemas.openxmlformats.org/officeDocument/2006/relationships/oleObject" Target="../embeddings/oleObject101.bin"/><Relationship Id="rId24" Type="http://schemas.openxmlformats.org/officeDocument/2006/relationships/image" Target="../media/image106.wmf"/><Relationship Id="rId23" Type="http://schemas.openxmlformats.org/officeDocument/2006/relationships/oleObject" Target="../embeddings/oleObject100.bin"/><Relationship Id="rId22" Type="http://schemas.openxmlformats.org/officeDocument/2006/relationships/image" Target="../media/image105.wmf"/><Relationship Id="rId21" Type="http://schemas.openxmlformats.org/officeDocument/2006/relationships/oleObject" Target="../embeddings/oleObject99.bin"/><Relationship Id="rId20" Type="http://schemas.openxmlformats.org/officeDocument/2006/relationships/image" Target="../media/image104.wmf"/><Relationship Id="rId2" Type="http://schemas.openxmlformats.org/officeDocument/2006/relationships/oleObject" Target="../embeddings/oleObject89.bin"/><Relationship Id="rId19" Type="http://schemas.openxmlformats.org/officeDocument/2006/relationships/oleObject" Target="../embeddings/oleObject98.bin"/><Relationship Id="rId18" Type="http://schemas.openxmlformats.org/officeDocument/2006/relationships/image" Target="../media/image103.wmf"/><Relationship Id="rId17" Type="http://schemas.openxmlformats.org/officeDocument/2006/relationships/oleObject" Target="../embeddings/oleObject97.bin"/><Relationship Id="rId16" Type="http://schemas.openxmlformats.org/officeDocument/2006/relationships/image" Target="../media/image102.wmf"/><Relationship Id="rId15" Type="http://schemas.openxmlformats.org/officeDocument/2006/relationships/oleObject" Target="../embeddings/oleObject96.bin"/><Relationship Id="rId14" Type="http://schemas.openxmlformats.org/officeDocument/2006/relationships/image" Target="../media/image101.wmf"/><Relationship Id="rId13" Type="http://schemas.openxmlformats.org/officeDocument/2006/relationships/oleObject" Target="../embeddings/oleObject95.bin"/><Relationship Id="rId12" Type="http://schemas.openxmlformats.org/officeDocument/2006/relationships/image" Target="../media/image100.wmf"/><Relationship Id="rId11" Type="http://schemas.openxmlformats.org/officeDocument/2006/relationships/oleObject" Target="../embeddings/oleObject94.bin"/><Relationship Id="rId10" Type="http://schemas.openxmlformats.org/officeDocument/2006/relationships/image" Target="../media/image99.wmf"/><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9" Type="http://schemas.openxmlformats.org/officeDocument/2006/relationships/oleObject" Target="../embeddings/oleObject114.bin"/><Relationship Id="rId8" Type="http://schemas.openxmlformats.org/officeDocument/2006/relationships/image" Target="../media/image119.wmf"/><Relationship Id="rId7" Type="http://schemas.openxmlformats.org/officeDocument/2006/relationships/oleObject" Target="../embeddings/oleObject113.bin"/><Relationship Id="rId6" Type="http://schemas.openxmlformats.org/officeDocument/2006/relationships/image" Target="../media/image118.wmf"/><Relationship Id="rId5" Type="http://schemas.openxmlformats.org/officeDocument/2006/relationships/oleObject" Target="../embeddings/oleObject112.bin"/><Relationship Id="rId4" Type="http://schemas.openxmlformats.org/officeDocument/2006/relationships/image" Target="../media/image117.wmf"/><Relationship Id="rId3" Type="http://schemas.openxmlformats.org/officeDocument/2006/relationships/oleObject" Target="../embeddings/oleObject111.bin"/><Relationship Id="rId20" Type="http://schemas.openxmlformats.org/officeDocument/2006/relationships/vmlDrawing" Target="../drawings/vmlDrawing11.vml"/><Relationship Id="rId2" Type="http://schemas.openxmlformats.org/officeDocument/2006/relationships/image" Target="../media/image116.wmf"/><Relationship Id="rId19" Type="http://schemas.openxmlformats.org/officeDocument/2006/relationships/slideLayout" Target="../slideLayouts/slideLayout12.xml"/><Relationship Id="rId18" Type="http://schemas.openxmlformats.org/officeDocument/2006/relationships/image" Target="../media/image124.wmf"/><Relationship Id="rId17" Type="http://schemas.openxmlformats.org/officeDocument/2006/relationships/oleObject" Target="../embeddings/oleObject118.bin"/><Relationship Id="rId16" Type="http://schemas.openxmlformats.org/officeDocument/2006/relationships/image" Target="../media/image123.wmf"/><Relationship Id="rId15" Type="http://schemas.openxmlformats.org/officeDocument/2006/relationships/oleObject" Target="../embeddings/oleObject117.bin"/><Relationship Id="rId14" Type="http://schemas.openxmlformats.org/officeDocument/2006/relationships/image" Target="../media/image122.wmf"/><Relationship Id="rId13" Type="http://schemas.openxmlformats.org/officeDocument/2006/relationships/oleObject" Target="../embeddings/oleObject116.bin"/><Relationship Id="rId12" Type="http://schemas.openxmlformats.org/officeDocument/2006/relationships/image" Target="../media/image121.wmf"/><Relationship Id="rId11" Type="http://schemas.openxmlformats.org/officeDocument/2006/relationships/oleObject" Target="../embeddings/oleObject115.bin"/><Relationship Id="rId10" Type="http://schemas.openxmlformats.org/officeDocument/2006/relationships/image" Target="../media/image120.wmf"/><Relationship Id="rId1" Type="http://schemas.openxmlformats.org/officeDocument/2006/relationships/oleObject" Target="../embeddings/oleObject110.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9" Type="http://schemas.openxmlformats.org/officeDocument/2006/relationships/image" Target="../media/image128.wmf"/><Relationship Id="rId8" Type="http://schemas.openxmlformats.org/officeDocument/2006/relationships/oleObject" Target="../embeddings/oleObject123.bin"/><Relationship Id="rId7" Type="http://schemas.openxmlformats.org/officeDocument/2006/relationships/oleObject" Target="../embeddings/oleObject122.bin"/><Relationship Id="rId6" Type="http://schemas.openxmlformats.org/officeDocument/2006/relationships/oleObject" Target="../embeddings/oleObject121.bin"/><Relationship Id="rId5" Type="http://schemas.openxmlformats.org/officeDocument/2006/relationships/image" Target="../media/image127.wmf"/><Relationship Id="rId4" Type="http://schemas.openxmlformats.org/officeDocument/2006/relationships/oleObject" Target="../embeddings/oleObject120.bin"/><Relationship Id="rId3" Type="http://schemas.openxmlformats.org/officeDocument/2006/relationships/image" Target="../media/image126.wmf"/><Relationship Id="rId2" Type="http://schemas.openxmlformats.org/officeDocument/2006/relationships/oleObject" Target="../embeddings/oleObject119.bin"/><Relationship Id="rId18" Type="http://schemas.openxmlformats.org/officeDocument/2006/relationships/vmlDrawing" Target="../drawings/vmlDrawing12.vml"/><Relationship Id="rId17" Type="http://schemas.openxmlformats.org/officeDocument/2006/relationships/slideLayout" Target="../slideLayouts/slideLayout12.xml"/><Relationship Id="rId16" Type="http://schemas.openxmlformats.org/officeDocument/2006/relationships/image" Target="../media/image131.wmf"/><Relationship Id="rId15" Type="http://schemas.openxmlformats.org/officeDocument/2006/relationships/oleObject" Target="../embeddings/oleObject127.bin"/><Relationship Id="rId14" Type="http://schemas.openxmlformats.org/officeDocument/2006/relationships/image" Target="../media/image130.wmf"/><Relationship Id="rId13" Type="http://schemas.openxmlformats.org/officeDocument/2006/relationships/oleObject" Target="../embeddings/oleObject126.bin"/><Relationship Id="rId12" Type="http://schemas.openxmlformats.org/officeDocument/2006/relationships/image" Target="../media/image129.wmf"/><Relationship Id="rId11" Type="http://schemas.openxmlformats.org/officeDocument/2006/relationships/oleObject" Target="../embeddings/oleObject125.bin"/><Relationship Id="rId10" Type="http://schemas.openxmlformats.org/officeDocument/2006/relationships/oleObject" Target="../embeddings/oleObject124.bin"/><Relationship Id="rId1" Type="http://schemas.openxmlformats.org/officeDocument/2006/relationships/image" Target="../media/image1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9" Type="http://schemas.openxmlformats.org/officeDocument/2006/relationships/image" Target="../media/image135.wmf"/><Relationship Id="rId8" Type="http://schemas.openxmlformats.org/officeDocument/2006/relationships/oleObject" Target="../embeddings/oleObject131.bin"/><Relationship Id="rId7" Type="http://schemas.openxmlformats.org/officeDocument/2006/relationships/image" Target="../media/image134.wmf"/><Relationship Id="rId6" Type="http://schemas.openxmlformats.org/officeDocument/2006/relationships/oleObject" Target="../embeddings/oleObject130.bin"/><Relationship Id="rId5" Type="http://schemas.openxmlformats.org/officeDocument/2006/relationships/image" Target="../media/image133.wmf"/><Relationship Id="rId4" Type="http://schemas.openxmlformats.org/officeDocument/2006/relationships/oleObject" Target="../embeddings/oleObject129.bin"/><Relationship Id="rId3" Type="http://schemas.openxmlformats.org/officeDocument/2006/relationships/image" Target="../media/image132.wmf"/><Relationship Id="rId29" Type="http://schemas.openxmlformats.org/officeDocument/2006/relationships/vmlDrawing" Target="../drawings/vmlDrawing13.vml"/><Relationship Id="rId28" Type="http://schemas.openxmlformats.org/officeDocument/2006/relationships/slideLayout" Target="../slideLayouts/slideLayout12.xml"/><Relationship Id="rId27" Type="http://schemas.openxmlformats.org/officeDocument/2006/relationships/image" Target="../media/image144.wmf"/><Relationship Id="rId26" Type="http://schemas.openxmlformats.org/officeDocument/2006/relationships/oleObject" Target="../embeddings/oleObject140.bin"/><Relationship Id="rId25" Type="http://schemas.openxmlformats.org/officeDocument/2006/relationships/image" Target="../media/image143.wmf"/><Relationship Id="rId24" Type="http://schemas.openxmlformats.org/officeDocument/2006/relationships/oleObject" Target="../embeddings/oleObject139.bin"/><Relationship Id="rId23" Type="http://schemas.openxmlformats.org/officeDocument/2006/relationships/image" Target="../media/image142.wmf"/><Relationship Id="rId22" Type="http://schemas.openxmlformats.org/officeDocument/2006/relationships/oleObject" Target="../embeddings/oleObject138.bin"/><Relationship Id="rId21" Type="http://schemas.openxmlformats.org/officeDocument/2006/relationships/image" Target="../media/image141.wmf"/><Relationship Id="rId20" Type="http://schemas.openxmlformats.org/officeDocument/2006/relationships/oleObject" Target="../embeddings/oleObject137.bin"/><Relationship Id="rId2" Type="http://schemas.openxmlformats.org/officeDocument/2006/relationships/oleObject" Target="../embeddings/oleObject128.bin"/><Relationship Id="rId19" Type="http://schemas.openxmlformats.org/officeDocument/2006/relationships/image" Target="../media/image140.wmf"/><Relationship Id="rId18" Type="http://schemas.openxmlformats.org/officeDocument/2006/relationships/oleObject" Target="../embeddings/oleObject136.bin"/><Relationship Id="rId17" Type="http://schemas.openxmlformats.org/officeDocument/2006/relationships/image" Target="../media/image139.wmf"/><Relationship Id="rId16" Type="http://schemas.openxmlformats.org/officeDocument/2006/relationships/oleObject" Target="../embeddings/oleObject135.bin"/><Relationship Id="rId15" Type="http://schemas.openxmlformats.org/officeDocument/2006/relationships/image" Target="../media/image138.wmf"/><Relationship Id="rId14" Type="http://schemas.openxmlformats.org/officeDocument/2006/relationships/oleObject" Target="../embeddings/oleObject134.bin"/><Relationship Id="rId13" Type="http://schemas.openxmlformats.org/officeDocument/2006/relationships/image" Target="../media/image137.wmf"/><Relationship Id="rId12" Type="http://schemas.openxmlformats.org/officeDocument/2006/relationships/oleObject" Target="../embeddings/oleObject133.bin"/><Relationship Id="rId11" Type="http://schemas.openxmlformats.org/officeDocument/2006/relationships/image" Target="../media/image136.wmf"/><Relationship Id="rId10" Type="http://schemas.openxmlformats.org/officeDocument/2006/relationships/oleObject" Target="../embeddings/oleObject132.bin"/><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9" Type="http://schemas.openxmlformats.org/officeDocument/2006/relationships/image" Target="../media/image148.wmf"/><Relationship Id="rId8" Type="http://schemas.openxmlformats.org/officeDocument/2006/relationships/oleObject" Target="../embeddings/oleObject144.bin"/><Relationship Id="rId7" Type="http://schemas.openxmlformats.org/officeDocument/2006/relationships/image" Target="../media/image147.wmf"/><Relationship Id="rId6" Type="http://schemas.openxmlformats.org/officeDocument/2006/relationships/oleObject" Target="../embeddings/oleObject143.bin"/><Relationship Id="rId5" Type="http://schemas.openxmlformats.org/officeDocument/2006/relationships/image" Target="../media/image146.wmf"/><Relationship Id="rId4" Type="http://schemas.openxmlformats.org/officeDocument/2006/relationships/oleObject" Target="../embeddings/oleObject142.bin"/><Relationship Id="rId3" Type="http://schemas.openxmlformats.org/officeDocument/2006/relationships/image" Target="../media/image145.wmf"/><Relationship Id="rId2" Type="http://schemas.openxmlformats.org/officeDocument/2006/relationships/oleObject" Target="../embeddings/oleObject141.bin"/><Relationship Id="rId19" Type="http://schemas.openxmlformats.org/officeDocument/2006/relationships/vmlDrawing" Target="../drawings/vmlDrawing14.vml"/><Relationship Id="rId18" Type="http://schemas.openxmlformats.org/officeDocument/2006/relationships/slideLayout" Target="../slideLayouts/slideLayout12.xml"/><Relationship Id="rId17" Type="http://schemas.openxmlformats.org/officeDocument/2006/relationships/image" Target="../media/image152.wmf"/><Relationship Id="rId16" Type="http://schemas.openxmlformats.org/officeDocument/2006/relationships/oleObject" Target="../embeddings/oleObject148.bin"/><Relationship Id="rId15" Type="http://schemas.openxmlformats.org/officeDocument/2006/relationships/image" Target="../media/image151.wmf"/><Relationship Id="rId14" Type="http://schemas.openxmlformats.org/officeDocument/2006/relationships/oleObject" Target="../embeddings/oleObject147.bin"/><Relationship Id="rId13" Type="http://schemas.openxmlformats.org/officeDocument/2006/relationships/image" Target="../media/image150.wmf"/><Relationship Id="rId12" Type="http://schemas.openxmlformats.org/officeDocument/2006/relationships/oleObject" Target="../embeddings/oleObject146.bin"/><Relationship Id="rId11" Type="http://schemas.openxmlformats.org/officeDocument/2006/relationships/image" Target="../media/image149.wmf"/><Relationship Id="rId10" Type="http://schemas.openxmlformats.org/officeDocument/2006/relationships/oleObject" Target="../embeddings/oleObject145.bin"/><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4.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5.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4.xml"/><Relationship Id="rId1" Type="http://schemas.openxmlformats.org/officeDocument/2006/relationships/tags" Target="../tags/tag4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9" Type="http://schemas.openxmlformats.org/officeDocument/2006/relationships/oleObject" Target="../embeddings/oleObject152.bin"/><Relationship Id="rId8" Type="http://schemas.openxmlformats.org/officeDocument/2006/relationships/image" Target="../media/image159.wmf"/><Relationship Id="rId7" Type="http://schemas.openxmlformats.org/officeDocument/2006/relationships/oleObject" Target="../embeddings/oleObject151.bin"/><Relationship Id="rId6" Type="http://schemas.openxmlformats.org/officeDocument/2006/relationships/image" Target="../media/image158.wmf"/><Relationship Id="rId5" Type="http://schemas.openxmlformats.org/officeDocument/2006/relationships/oleObject" Target="../embeddings/oleObject150.bin"/><Relationship Id="rId4" Type="http://schemas.openxmlformats.org/officeDocument/2006/relationships/image" Target="../media/image157.wmf"/><Relationship Id="rId3" Type="http://schemas.openxmlformats.org/officeDocument/2006/relationships/oleObject" Target="../embeddings/oleObject149.bin"/><Relationship Id="rId22" Type="http://schemas.openxmlformats.org/officeDocument/2006/relationships/vmlDrawing" Target="../drawings/vmlDrawing15.vml"/><Relationship Id="rId21" Type="http://schemas.openxmlformats.org/officeDocument/2006/relationships/slideLayout" Target="../slideLayouts/slideLayout12.xml"/><Relationship Id="rId20" Type="http://schemas.openxmlformats.org/officeDocument/2006/relationships/image" Target="../media/image165.wmf"/><Relationship Id="rId2" Type="http://schemas.openxmlformats.org/officeDocument/2006/relationships/tags" Target="../tags/tag48.xml"/><Relationship Id="rId19" Type="http://schemas.openxmlformats.org/officeDocument/2006/relationships/oleObject" Target="../embeddings/oleObject157.bin"/><Relationship Id="rId18" Type="http://schemas.openxmlformats.org/officeDocument/2006/relationships/image" Target="../media/image164.wmf"/><Relationship Id="rId17" Type="http://schemas.openxmlformats.org/officeDocument/2006/relationships/oleObject" Target="../embeddings/oleObject156.bin"/><Relationship Id="rId16" Type="http://schemas.openxmlformats.org/officeDocument/2006/relationships/image" Target="../media/image163.wmf"/><Relationship Id="rId15" Type="http://schemas.openxmlformats.org/officeDocument/2006/relationships/oleObject" Target="../embeddings/oleObject155.bin"/><Relationship Id="rId14" Type="http://schemas.openxmlformats.org/officeDocument/2006/relationships/image" Target="../media/image162.wmf"/><Relationship Id="rId13" Type="http://schemas.openxmlformats.org/officeDocument/2006/relationships/oleObject" Target="../embeddings/oleObject154.bin"/><Relationship Id="rId12" Type="http://schemas.openxmlformats.org/officeDocument/2006/relationships/image" Target="../media/image161.wmf"/><Relationship Id="rId11" Type="http://schemas.openxmlformats.org/officeDocument/2006/relationships/oleObject" Target="../embeddings/oleObject153.bin"/><Relationship Id="rId10" Type="http://schemas.openxmlformats.org/officeDocument/2006/relationships/image" Target="../media/image160.wmf"/><Relationship Id="rId1" Type="http://schemas.openxmlformats.org/officeDocument/2006/relationships/tags" Target="../tags/tag47.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2.xml"/><Relationship Id="rId1" Type="http://schemas.openxmlformats.org/officeDocument/2006/relationships/tags" Target="../tags/tag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6.png"/></Relationships>
</file>

<file path=ppt/slides/_rels/slide72.xml.rels><?xml version="1.0" encoding="UTF-8" standalone="yes"?>
<Relationships xmlns="http://schemas.openxmlformats.org/package/2006/relationships"><Relationship Id="rId9" Type="http://schemas.openxmlformats.org/officeDocument/2006/relationships/image" Target="../media/image170.wmf"/><Relationship Id="rId8" Type="http://schemas.openxmlformats.org/officeDocument/2006/relationships/oleObject" Target="../embeddings/oleObject161.bin"/><Relationship Id="rId7" Type="http://schemas.openxmlformats.org/officeDocument/2006/relationships/image" Target="../media/image169.wmf"/><Relationship Id="rId6" Type="http://schemas.openxmlformats.org/officeDocument/2006/relationships/oleObject" Target="../embeddings/oleObject160.bin"/><Relationship Id="rId5" Type="http://schemas.openxmlformats.org/officeDocument/2006/relationships/image" Target="../media/image168.wmf"/><Relationship Id="rId4" Type="http://schemas.openxmlformats.org/officeDocument/2006/relationships/oleObject" Target="../embeddings/oleObject159.bin"/><Relationship Id="rId3" Type="http://schemas.openxmlformats.org/officeDocument/2006/relationships/image" Target="../media/image167.wmf"/><Relationship Id="rId2" Type="http://schemas.openxmlformats.org/officeDocument/2006/relationships/oleObject" Target="../embeddings/oleObject158.bin"/><Relationship Id="rId19" Type="http://schemas.openxmlformats.org/officeDocument/2006/relationships/vmlDrawing" Target="../drawings/vmlDrawing16.vml"/><Relationship Id="rId18" Type="http://schemas.openxmlformats.org/officeDocument/2006/relationships/slideLayout" Target="../slideLayouts/slideLayout12.xml"/><Relationship Id="rId17" Type="http://schemas.openxmlformats.org/officeDocument/2006/relationships/image" Target="../media/image174.wmf"/><Relationship Id="rId16" Type="http://schemas.openxmlformats.org/officeDocument/2006/relationships/oleObject" Target="../embeddings/oleObject165.bin"/><Relationship Id="rId15" Type="http://schemas.openxmlformats.org/officeDocument/2006/relationships/image" Target="../media/image173.wmf"/><Relationship Id="rId14" Type="http://schemas.openxmlformats.org/officeDocument/2006/relationships/oleObject" Target="../embeddings/oleObject164.bin"/><Relationship Id="rId13" Type="http://schemas.openxmlformats.org/officeDocument/2006/relationships/image" Target="../media/image172.wmf"/><Relationship Id="rId12" Type="http://schemas.openxmlformats.org/officeDocument/2006/relationships/oleObject" Target="../embeddings/oleObject163.bin"/><Relationship Id="rId11" Type="http://schemas.openxmlformats.org/officeDocument/2006/relationships/image" Target="../media/image171.wmf"/><Relationship Id="rId10" Type="http://schemas.openxmlformats.org/officeDocument/2006/relationships/oleObject" Target="../embeddings/oleObject162.bin"/><Relationship Id="rId1" Type="http://schemas.openxmlformats.org/officeDocument/2006/relationships/tags" Target="../tags/tag53.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8.xml"/><Relationship Id="rId1" Type="http://schemas.openxmlformats.org/officeDocument/2006/relationships/tags" Target="../tags/tag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5.png"/></Relationships>
</file>

<file path=ppt/slides/_rels/slide79.xml.rels><?xml version="1.0" encoding="UTF-8" standalone="yes"?>
<Relationships xmlns="http://schemas.openxmlformats.org/package/2006/relationships"><Relationship Id="rId9" Type="http://schemas.openxmlformats.org/officeDocument/2006/relationships/image" Target="../media/image179.wmf"/><Relationship Id="rId8" Type="http://schemas.openxmlformats.org/officeDocument/2006/relationships/oleObject" Target="../embeddings/oleObject169.bin"/><Relationship Id="rId7" Type="http://schemas.openxmlformats.org/officeDocument/2006/relationships/image" Target="../media/image178.wmf"/><Relationship Id="rId6" Type="http://schemas.openxmlformats.org/officeDocument/2006/relationships/oleObject" Target="../embeddings/oleObject168.bin"/><Relationship Id="rId5" Type="http://schemas.openxmlformats.org/officeDocument/2006/relationships/image" Target="../media/image177.wmf"/><Relationship Id="rId4" Type="http://schemas.openxmlformats.org/officeDocument/2006/relationships/oleObject" Target="../embeddings/oleObject167.bin"/><Relationship Id="rId3" Type="http://schemas.openxmlformats.org/officeDocument/2006/relationships/image" Target="../media/image176.wmf"/><Relationship Id="rId2" Type="http://schemas.openxmlformats.org/officeDocument/2006/relationships/oleObject" Target="../embeddings/oleObject166.bin"/><Relationship Id="rId19" Type="http://schemas.openxmlformats.org/officeDocument/2006/relationships/vmlDrawing" Target="../drawings/vmlDrawing17.vml"/><Relationship Id="rId18" Type="http://schemas.openxmlformats.org/officeDocument/2006/relationships/slideLayout" Target="../slideLayouts/slideLayout12.xml"/><Relationship Id="rId17" Type="http://schemas.openxmlformats.org/officeDocument/2006/relationships/image" Target="../media/image183.wmf"/><Relationship Id="rId16" Type="http://schemas.openxmlformats.org/officeDocument/2006/relationships/oleObject" Target="../embeddings/oleObject173.bin"/><Relationship Id="rId15" Type="http://schemas.openxmlformats.org/officeDocument/2006/relationships/image" Target="../media/image182.wmf"/><Relationship Id="rId14" Type="http://schemas.openxmlformats.org/officeDocument/2006/relationships/oleObject" Target="../embeddings/oleObject172.bin"/><Relationship Id="rId13" Type="http://schemas.openxmlformats.org/officeDocument/2006/relationships/image" Target="../media/image181.wmf"/><Relationship Id="rId12" Type="http://schemas.openxmlformats.org/officeDocument/2006/relationships/oleObject" Target="../embeddings/oleObject171.bin"/><Relationship Id="rId11" Type="http://schemas.openxmlformats.org/officeDocument/2006/relationships/image" Target="../media/image180.wmf"/><Relationship Id="rId10" Type="http://schemas.openxmlformats.org/officeDocument/2006/relationships/oleObject" Target="../embeddings/oleObject170.bin"/><Relationship Id="rId1" Type="http://schemas.openxmlformats.org/officeDocument/2006/relationships/tags" Target="../tags/tag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3.xml"/><Relationship Id="rId1" Type="http://schemas.openxmlformats.org/officeDocument/2006/relationships/tags" Target="../tags/tag6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6.xml"/><Relationship Id="rId1" Type="http://schemas.openxmlformats.org/officeDocument/2006/relationships/tags" Target="../tags/tag6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12.xml"/><Relationship Id="rId2" Type="http://schemas.openxmlformats.org/officeDocument/2006/relationships/image" Target="../media/image185.wmf"/><Relationship Id="rId1" Type="http://schemas.openxmlformats.org/officeDocument/2006/relationships/oleObject" Target="../embeddings/oleObject174.bin"/></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6.pn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8.xml"/><Relationship Id="rId1" Type="http://schemas.openxmlformats.org/officeDocument/2006/relationships/tags" Target="../tags/tag67.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78" y="16160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75" y="1628775"/>
            <a:ext cx="99917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dirty="0">
                <a:latin typeface="黑体" panose="02010609060101010101" pitchFamily="49" charset="-122"/>
                <a:ea typeface="黑体" panose="02010609060101010101" pitchFamily="49" charset="-122"/>
              </a:rPr>
              <a:t>第十二章 </a:t>
            </a:r>
            <a:br>
              <a:rPr kumimoji="0" lang="en-US" altLang="zh-CN" sz="6600" b="1" dirty="0">
                <a:latin typeface="黑体" panose="02010609060101010101" pitchFamily="49" charset="-122"/>
                <a:ea typeface="黑体" panose="02010609060101010101" pitchFamily="49" charset="-122"/>
              </a:rPr>
            </a:br>
            <a:r>
              <a:rPr kumimoji="0" lang="zh-CN" altLang="zh-CN" sz="6600" b="1" dirty="0">
                <a:latin typeface="黑体" panose="02010609060101010101" pitchFamily="49" charset="-122"/>
                <a:ea typeface="黑体" panose="02010609060101010101" pitchFamily="49" charset="-122"/>
              </a:rPr>
              <a:t>期权交易套利理论与</a:t>
            </a:r>
            <a:r>
              <a:rPr kumimoji="0" lang="zh-CN" altLang="zh-CN" sz="6600" b="1" dirty="0">
                <a:latin typeface="黑体" panose="02010609060101010101" pitchFamily="49" charset="-122"/>
                <a:ea typeface="黑体" panose="02010609060101010101" pitchFamily="49" charset="-122"/>
              </a:rPr>
              <a:t>策略</a:t>
            </a:r>
            <a:endParaRPr kumimoji="0" lang="zh-CN" altLang="zh-CN" sz="66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21030" y="3104515"/>
            <a:ext cx="10777220" cy="1089025"/>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内容占位符 2"/>
          <p:cNvSpPr txBox="1"/>
          <p:nvPr/>
        </p:nvSpPr>
        <p:spPr bwMode="auto">
          <a:xfrm>
            <a:off x="476885" y="764540"/>
            <a:ext cx="1080198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0000"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ctr" latinLnBrk="0">
              <a:lnSpc>
                <a:spcPct val="130000"/>
              </a:lnSpc>
              <a:spcBef>
                <a:spcPts val="0"/>
              </a:spcBef>
              <a:buClrTx/>
              <a:buSzTx/>
            </a:pPr>
            <a:r>
              <a:rPr lang="zh-CN" altLang="en-US" sz="2400" dirty="0">
                <a:latin typeface="Times New Roman" panose="02020603050405020304" pitchFamily="18" charset="0"/>
                <a:cs typeface="Times New Roman" panose="02020603050405020304" pitchFamily="18" charset="0"/>
              </a:rPr>
              <a:t>表12-3 卖出看涨期权损益说明</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【例12-2】在2021年10月25日，ABC以28.20元/股的价格交易。以1.90元/股的价格出售2022年1月到期、施权价为31.10元/股的看涨期权。请分析该看涨期权的损益。</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r>
              <a:rPr lang="zh-CN" altLang="en-US" sz="2400" b="1" dirty="0">
                <a:latin typeface="Times New Roman" panose="02020603050405020304" pitchFamily="18" charset="0"/>
                <a:cs typeface="Times New Roman" panose="02020603050405020304" pitchFamily="18" charset="0"/>
              </a:rPr>
              <a:t>解答：</a:t>
            </a: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6" name="表格 5"/>
          <p:cNvGraphicFramePr/>
          <p:nvPr>
            <p:custDataLst>
              <p:tags r:id="rId1"/>
            </p:custDataLst>
          </p:nvPr>
        </p:nvGraphicFramePr>
        <p:xfrm>
          <a:off x="1412875" y="1268730"/>
          <a:ext cx="9501505" cy="1470660"/>
        </p:xfrm>
        <a:graphic>
          <a:graphicData uri="http://schemas.openxmlformats.org/drawingml/2006/table">
            <a:tbl>
              <a:tblPr firstRow="1" bandRow="1">
                <a:tableStyleId>{7DF18680-E054-41AD-8BC1-D1AEF772440D}</a:tableStyleId>
              </a:tblPr>
              <a:tblGrid>
                <a:gridCol w="2505075"/>
                <a:gridCol w="6996430"/>
              </a:tblGrid>
              <a:tr h="367665">
                <a:tc>
                  <a:txBody>
                    <a:bodyPr/>
                    <a:p>
                      <a:pPr algn="ctr">
                        <a:buNone/>
                      </a:pPr>
                      <a:r>
                        <a:rPr lang="zh-CN" altLang="en-US"/>
                        <a:t>构建收益</a:t>
                      </a:r>
                      <a:endParaRPr lang="zh-CN" altLang="en-US"/>
                    </a:p>
                  </a:txBody>
                  <a:tcPr/>
                </a:tc>
                <a:tc>
                  <a:txBody>
                    <a:bodyPr/>
                    <a:p>
                      <a:pPr algn="ctr">
                        <a:buNone/>
                      </a:pPr>
                      <a:r>
                        <a:rPr lang="zh-CN" altLang="en-US"/>
                        <a:t>看涨期权的权利金</a:t>
                      </a:r>
                      <a:endParaRPr lang="zh-CN" altLang="en-US"/>
                    </a:p>
                  </a:txBody>
                  <a:tcPr/>
                </a:tc>
              </a:tr>
              <a:tr h="367665">
                <a:tc>
                  <a:txBody>
                    <a:bodyPr/>
                    <a:p>
                      <a:pPr algn="ctr">
                        <a:buNone/>
                      </a:pPr>
                      <a:r>
                        <a:rPr lang="zh-CN" altLang="en-US"/>
                        <a:t>最大损失</a:t>
                      </a:r>
                      <a:endParaRPr lang="zh-CN" altLang="en-US"/>
                    </a:p>
                  </a:txBody>
                  <a:tcPr/>
                </a:tc>
                <a:tc>
                  <a:txBody>
                    <a:bodyPr/>
                    <a:p>
                      <a:pPr algn="ctr">
                        <a:buNone/>
                      </a:pPr>
                      <a:r>
                        <a:rPr lang="zh-CN" altLang="en-US"/>
                        <a:t>没有上限（到期日标的物价格-行权价-权利金）</a:t>
                      </a:r>
                      <a:endParaRPr lang="zh-CN" altLang="en-US"/>
                    </a:p>
                  </a:txBody>
                  <a:tcPr/>
                </a:tc>
              </a:tr>
              <a:tr h="367665">
                <a:tc>
                  <a:txBody>
                    <a:bodyPr/>
                    <a:p>
                      <a:pPr algn="ctr">
                        <a:buNone/>
                      </a:pPr>
                      <a:r>
                        <a:rPr lang="zh-CN" altLang="en-US"/>
                        <a:t>最大利润</a:t>
                      </a:r>
                      <a:endParaRPr lang="zh-CN" altLang="en-US"/>
                    </a:p>
                  </a:txBody>
                  <a:tcPr/>
                </a:tc>
                <a:tc>
                  <a:txBody>
                    <a:bodyPr/>
                    <a:p>
                      <a:pPr algn="ctr">
                        <a:buNone/>
                      </a:pPr>
                      <a:r>
                        <a:rPr lang="zh-CN" altLang="en-US"/>
                        <a:t>看涨期权的权利金</a:t>
                      </a:r>
                      <a:endParaRPr lang="zh-CN" altLang="en-US"/>
                    </a:p>
                  </a:txBody>
                  <a:tcPr/>
                </a:tc>
              </a:tr>
              <a:tr h="367665">
                <a:tc>
                  <a:txBody>
                    <a:bodyPr/>
                    <a:p>
                      <a:pPr algn="ctr">
                        <a:buNone/>
                      </a:pPr>
                      <a:r>
                        <a:rPr lang="zh-CN" altLang="en-US"/>
                        <a:t>盈亏平衡点</a:t>
                      </a:r>
                      <a:endParaRPr lang="zh-CN" altLang="en-US"/>
                    </a:p>
                  </a:txBody>
                  <a:tcPr/>
                </a:tc>
                <a:tc>
                  <a:txBody>
                    <a:bodyPr/>
                    <a:p>
                      <a:pPr algn="ctr">
                        <a:buNone/>
                      </a:pPr>
                      <a:r>
                        <a:rPr lang="zh-CN" altLang="en-US"/>
                        <a:t>看涨期权的行权价+看涨期权的权利金</a:t>
                      </a:r>
                      <a:endParaRPr lang="zh-CN" altLang="en-US"/>
                    </a:p>
                  </a:txBody>
                  <a:tcPr/>
                </a:tc>
              </a:tr>
            </a:tbl>
          </a:graphicData>
        </a:graphic>
      </p:graphicFrame>
      <p:graphicFrame>
        <p:nvGraphicFramePr>
          <p:cNvPr id="3" name="表格 2"/>
          <p:cNvGraphicFramePr/>
          <p:nvPr>
            <p:custDataLst>
              <p:tags r:id="rId2"/>
            </p:custDataLst>
          </p:nvPr>
        </p:nvGraphicFramePr>
        <p:xfrm>
          <a:off x="1413510" y="5013325"/>
          <a:ext cx="9671050" cy="734060"/>
        </p:xfrm>
        <a:graphic>
          <a:graphicData uri="http://schemas.openxmlformats.org/drawingml/2006/table">
            <a:tbl>
              <a:tblPr firstRow="1" bandRow="1">
                <a:tableStyleId>{7DF18680-E054-41AD-8BC1-D1AEF772440D}</a:tableStyleId>
              </a:tblPr>
              <a:tblGrid>
                <a:gridCol w="2414270"/>
                <a:gridCol w="2376805"/>
                <a:gridCol w="2483485"/>
                <a:gridCol w="2396490"/>
              </a:tblGrid>
              <a:tr h="368300">
                <a:tc>
                  <a:txBody>
                    <a:bodyPr/>
                    <a:p>
                      <a:pPr algn="ctr">
                        <a:buNone/>
                      </a:pPr>
                      <a:r>
                        <a:rPr lang="zh-CN" altLang="en-US" sz="1800" dirty="0">
                          <a:latin typeface="Times New Roman" panose="02020603050405020304" pitchFamily="18" charset="0"/>
                        </a:rPr>
                        <a:t>构建成本</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endParaRPr lang="zh-CN"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65760">
                <a:tc>
                  <a:txBody>
                    <a:bodyPr/>
                    <a:p>
                      <a:pPr algn="ctr">
                        <a:buNone/>
                      </a:pPr>
                      <a:r>
                        <a:rPr lang="en-US" altLang="zh-CN" sz="1800" dirty="0">
                          <a:latin typeface="Times New Roman" panose="02020603050405020304" pitchFamily="18" charset="0"/>
                          <a:cs typeface="Times New Roman" panose="02020603050405020304" pitchFamily="18" charset="0"/>
                        </a:rPr>
                        <a:t>1.90</a:t>
                      </a:r>
                      <a:endParaRPr lang="en-US" altLang="zh-CN" sz="1800" dirty="0">
                        <a:latin typeface="Times New Roman" panose="02020603050405020304" pitchFamily="18" charset="0"/>
                        <a:cs typeface="Times New Roman" panose="02020603050405020304" pitchFamily="18" charset="0"/>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无上限</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lang="en-US" altLang="zh-CN" sz="1800" dirty="0">
                          <a:latin typeface="Times New Roman" panose="02020603050405020304" pitchFamily="18" charset="0"/>
                          <a:cs typeface="Times New Roman" panose="02020603050405020304" pitchFamily="18" charset="0"/>
                          <a:sym typeface="+mn-ea"/>
                        </a:rPr>
                        <a:t>1.90</a:t>
                      </a:r>
                      <a:endParaRPr lang="en-US" altLang="zh-CN"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31.10+1.90=33.00</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买入飞鹰式套利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1052830" y="764540"/>
            <a:ext cx="4684395" cy="5631180"/>
          </a:xfrm>
          <a:prstGeom prst="rect">
            <a:avLst/>
          </a:prstGeom>
          <a:solidFill>
            <a:schemeClr val="bg1">
              <a:lumMod val="85000"/>
            </a:schemeClr>
          </a:solidFill>
        </p:spPr>
        <p:txBody>
          <a:bodyPr wrap="square" rtlCol="0" anchor="t">
            <a:spAutoFit/>
          </a:bodyPr>
          <a:p>
            <a:r>
              <a:rPr lang="zh-CN" altLang="en-US"/>
              <a:t>#买入飞鹰式套利</a:t>
            </a:r>
            <a:endParaRPr lang="zh-CN" altLang="en-US"/>
          </a:p>
          <a:p>
            <a:r>
              <a:rPr lang="zh-CN" altLang="en-US"/>
              <a:t>s=18</a:t>
            </a:r>
            <a:endParaRPr lang="zh-CN" altLang="en-US"/>
          </a:p>
          <a:p>
            <a:r>
              <a:rPr lang="zh-CN" altLang="en-US"/>
              <a:t>xa=20</a:t>
            </a:r>
            <a:endParaRPr lang="zh-CN" altLang="en-US"/>
          </a:p>
          <a:p>
            <a:r>
              <a:rPr lang="zh-CN" altLang="en-US"/>
              <a:t>xb=25</a:t>
            </a:r>
            <a:endParaRPr lang="zh-CN" altLang="en-US"/>
          </a:p>
          <a:p>
            <a:r>
              <a:rPr lang="zh-CN" altLang="en-US"/>
              <a:t>xc=30</a:t>
            </a:r>
            <a:endParaRPr lang="zh-CN" altLang="en-US"/>
          </a:p>
          <a:p>
            <a:r>
              <a:rPr lang="zh-CN" altLang="en-US"/>
              <a:t>xd=35</a:t>
            </a:r>
            <a:endParaRPr lang="zh-CN" altLang="en-US"/>
          </a:p>
          <a:p>
            <a:r>
              <a:rPr lang="zh-CN" altLang="en-US"/>
              <a:t>r=0.05</a:t>
            </a:r>
            <a:endParaRPr lang="zh-CN" altLang="en-US"/>
          </a:p>
          <a:p>
            <a:r>
              <a:rPr lang="zh-CN" altLang="en-US"/>
              <a:t>t=1</a:t>
            </a:r>
            <a:endParaRPr lang="zh-CN" altLang="en-US"/>
          </a:p>
          <a:p>
            <a:r>
              <a:rPr lang="zh-CN" altLang="en-US"/>
              <a:t>v=0.1</a:t>
            </a:r>
            <a:endParaRPr lang="zh-CN" altLang="en-US"/>
          </a:p>
          <a:p>
            <a:r>
              <a:rPr lang="zh-CN" altLang="en-US"/>
              <a:t>st =np.linspace(1,50,500)</a:t>
            </a:r>
            <a:endParaRPr lang="zh-CN" altLang="en-US"/>
          </a:p>
          <a:p>
            <a:r>
              <a:rPr lang="zh-CN" altLang="en-US"/>
              <a:t>ca,pa=blsprice(s,xa,r,t,v)</a:t>
            </a:r>
            <a:endParaRPr lang="zh-CN" altLang="en-US"/>
          </a:p>
          <a:p>
            <a:r>
              <a:rPr lang="zh-CN" altLang="en-US"/>
              <a:t>cb,pb=blsprice(s,xb,r,t,v)</a:t>
            </a:r>
            <a:endParaRPr lang="zh-CN" altLang="en-US"/>
          </a:p>
          <a:p>
            <a:r>
              <a:rPr lang="zh-CN" altLang="en-US"/>
              <a:t>cc,pc=blsprice(s,xc,r,t,v)</a:t>
            </a:r>
            <a:endParaRPr lang="zh-CN" altLang="en-US"/>
          </a:p>
          <a:p>
            <a:r>
              <a:rPr lang="zh-CN" altLang="en-US"/>
              <a:t>cd,pd=blsprice(s,xd,r,t,v)</a:t>
            </a:r>
            <a:endParaRPr lang="zh-CN" altLang="en-US"/>
          </a:p>
          <a:p>
            <a:r>
              <a:rPr lang="zh-CN" altLang="en-US"/>
              <a:t>aa=np.zeros((2,len(st-ka)))</a:t>
            </a:r>
            <a:endParaRPr lang="zh-CN" altLang="en-US"/>
          </a:p>
          <a:p>
            <a:r>
              <a:rPr lang="zh-CN" altLang="en-US"/>
              <a:t>aa[0]=st-xa</a:t>
            </a:r>
            <a:endParaRPr lang="zh-CN" altLang="en-US"/>
          </a:p>
          <a:p>
            <a:r>
              <a:rPr lang="zh-CN" altLang="en-US"/>
              <a:t>bb=np.zeros((2,len(st-ka)))</a:t>
            </a:r>
            <a:endParaRPr lang="zh-CN" altLang="en-US"/>
          </a:p>
          <a:p>
            <a:r>
              <a:rPr lang="zh-CN" altLang="en-US"/>
              <a:t>bb[0]=st-xb</a:t>
            </a:r>
            <a:endParaRPr lang="zh-CN" altLang="en-US"/>
          </a:p>
          <a:p>
            <a:r>
              <a:rPr lang="zh-CN" altLang="en-US"/>
              <a:t>c=np.zeros((2,len(st-ka)))</a:t>
            </a:r>
            <a:endParaRPr lang="zh-CN" altLang="en-US"/>
          </a:p>
          <a:p>
            <a:r>
              <a:rPr lang="zh-CN" altLang="en-US"/>
              <a:t>c[0]=st-xc</a:t>
            </a:r>
            <a:endParaRPr lang="zh-CN" altLang="en-US"/>
          </a:p>
        </p:txBody>
      </p:sp>
      <p:sp>
        <p:nvSpPr>
          <p:cNvPr id="3" name="文本框 2"/>
          <p:cNvSpPr txBox="1"/>
          <p:nvPr/>
        </p:nvSpPr>
        <p:spPr>
          <a:xfrm>
            <a:off x="6093460" y="764540"/>
            <a:ext cx="4684395" cy="4799965"/>
          </a:xfrm>
          <a:prstGeom prst="rect">
            <a:avLst/>
          </a:prstGeom>
          <a:solidFill>
            <a:schemeClr val="bg1">
              <a:lumMod val="85000"/>
            </a:schemeClr>
          </a:solidFill>
        </p:spPr>
        <p:txBody>
          <a:bodyPr wrap="square" rtlCol="0" anchor="t">
            <a:spAutoFit/>
          </a:bodyPr>
          <a:p>
            <a:r>
              <a:rPr lang="zh-CN" altLang="en-US"/>
              <a:t>dd=np.zeros((2,len(st-ka)))</a:t>
            </a:r>
            <a:endParaRPr lang="zh-CN" altLang="en-US"/>
          </a:p>
          <a:p>
            <a:r>
              <a:rPr lang="zh-CN" altLang="en-US"/>
              <a:t>dd[0]=st-xd</a:t>
            </a:r>
            <a:endParaRPr lang="zh-CN" altLang="en-US"/>
          </a:p>
          <a:p>
            <a:r>
              <a:rPr lang="zh-CN" altLang="en-US"/>
              <a:t>Profit_1=np.max(aa,0)-ca</a:t>
            </a:r>
            <a:endParaRPr lang="zh-CN" altLang="en-US"/>
          </a:p>
          <a:p>
            <a:r>
              <a:rPr lang="zh-CN" altLang="en-US"/>
              <a:t>Profit_2=cb-np.max(bb,0)</a:t>
            </a:r>
            <a:endParaRPr lang="zh-CN" altLang="en-US"/>
          </a:p>
          <a:p>
            <a:r>
              <a:rPr lang="zh-CN" altLang="en-US"/>
              <a:t>Profit_3=cc-np.max(c,0)</a:t>
            </a:r>
            <a:endParaRPr lang="zh-CN" altLang="en-US"/>
          </a:p>
          <a:p>
            <a:r>
              <a:rPr lang="zh-CN" altLang="en-US"/>
              <a:t>Profit_4=np.max(dd,0)-cd</a:t>
            </a:r>
            <a:endParaRPr lang="zh-CN" altLang="en-US"/>
          </a:p>
          <a:p>
            <a:r>
              <a:rPr lang="zh-CN" altLang="en-US"/>
              <a:t>Profit=Profit_1+Profit_2+Profit_3+Profit_4</a:t>
            </a:r>
            <a:endParaRPr lang="zh-CN" altLang="en-US"/>
          </a:p>
          <a:p>
            <a:r>
              <a:rPr lang="zh-CN" altLang="en-US"/>
              <a:t>plt.figure()</a:t>
            </a:r>
            <a:endParaRPr lang="zh-CN" altLang="en-US"/>
          </a:p>
          <a:p>
            <a:r>
              <a:rPr lang="zh-CN" altLang="en-US"/>
              <a:t>plt.plot(st,Profit_1,'k--')</a:t>
            </a:r>
            <a:endParaRPr lang="zh-CN" altLang="en-US"/>
          </a:p>
          <a:p>
            <a:r>
              <a:rPr lang="zh-CN" altLang="en-US"/>
              <a:t>plt.plot(st,Profit_2,'k--')</a:t>
            </a:r>
            <a:endParaRPr lang="zh-CN" altLang="en-US"/>
          </a:p>
          <a:p>
            <a:r>
              <a:rPr lang="zh-CN" altLang="en-US"/>
              <a:t>plt.plot(st,Profit_3,'k--')</a:t>
            </a:r>
            <a:endParaRPr lang="zh-CN" altLang="en-US"/>
          </a:p>
          <a:p>
            <a:r>
              <a:rPr lang="zh-CN" altLang="en-US"/>
              <a:t>plt.plot(st,Profit_4,'k--')</a:t>
            </a:r>
            <a:endParaRPr lang="zh-CN" altLang="en-US"/>
          </a:p>
          <a:p>
            <a:r>
              <a:rPr lang="zh-CN" altLang="en-US"/>
              <a:t>plt.plot(st,Profit,'k')</a:t>
            </a:r>
            <a:endParaRPr lang="zh-CN" altLang="en-US"/>
          </a:p>
          <a:p>
            <a:r>
              <a:rPr lang="zh-CN" altLang="en-US"/>
              <a:t>plt.title('买入飞鹰式套利(s=18)')</a:t>
            </a:r>
            <a:endParaRPr lang="zh-CN" altLang="en-US"/>
          </a:p>
          <a:p>
            <a:r>
              <a:rPr lang="zh-CN" altLang="en-US"/>
              <a:t>plt.xlabel('标的价格')</a:t>
            </a:r>
            <a:endParaRPr lang="zh-CN" altLang="en-US"/>
          </a:p>
          <a:p>
            <a:r>
              <a:rPr lang="zh-CN" altLang="en-US"/>
              <a:t>plt.ylabel('收益')</a:t>
            </a:r>
            <a:endParaRPr lang="zh-CN" altLang="en-US"/>
          </a:p>
          <a:p>
            <a:r>
              <a:rPr lang="zh-CN" altLang="en-US"/>
              <a:t>plt.show()</a:t>
            </a:r>
            <a:endParaRPr lang="zh-CN" altLang="en-US"/>
          </a:p>
        </p:txBody>
      </p:sp>
    </p:spTree>
  </p:cSld>
  <p:clrMapOvr>
    <a:masterClrMapping/>
  </p:clrMapOvr>
  <p:transition>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287655" y="277495"/>
            <a:ext cx="11572240" cy="443420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盈利：</a:t>
            </a: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573" y="-2738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买入飞鹰式套利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4" name="表格 3"/>
          <p:cNvGraphicFramePr/>
          <p:nvPr>
            <p:custDataLst>
              <p:tags r:id="rId1"/>
            </p:custDataLst>
          </p:nvPr>
        </p:nvGraphicFramePr>
        <p:xfrm>
          <a:off x="680720" y="1917065"/>
          <a:ext cx="10854690" cy="3126105"/>
        </p:xfrm>
        <a:graphic>
          <a:graphicData uri="http://schemas.openxmlformats.org/drawingml/2006/table">
            <a:tbl>
              <a:tblPr firstRow="1" bandRow="1">
                <a:tableStyleId>{7DF18680-E054-41AD-8BC1-D1AEF772440D}</a:tableStyleId>
              </a:tblPr>
              <a:tblGrid>
                <a:gridCol w="1809115"/>
                <a:gridCol w="1809115"/>
                <a:gridCol w="1809115"/>
                <a:gridCol w="1809115"/>
                <a:gridCol w="1809115"/>
                <a:gridCol w="1809115"/>
              </a:tblGrid>
              <a:tr h="512445">
                <a:tc>
                  <a:txBody>
                    <a:bodyPr/>
                    <a:p>
                      <a:pPr>
                        <a:buNone/>
                      </a:pPr>
                      <a:r>
                        <a:rPr lang="zh-CN" altLang="en-US"/>
                        <a:t>价格区间</a:t>
                      </a:r>
                      <a:endParaRPr lang="zh-CN" altLang="en-US"/>
                    </a:p>
                  </a:txBody>
                  <a:tcPr/>
                </a:tc>
                <a:tc>
                  <a:txBody>
                    <a:bodyPr/>
                    <a:p>
                      <a:pPr>
                        <a:buNone/>
                      </a:pPr>
                      <a:r>
                        <a:rPr lang="zh-CN" altLang="en-US"/>
                        <a:t>看涨1空头收益</a:t>
                      </a:r>
                      <a:endParaRPr lang="zh-CN" altLang="en-US"/>
                    </a:p>
                  </a:txBody>
                  <a:tcPr/>
                </a:tc>
                <a:tc>
                  <a:txBody>
                    <a:bodyPr/>
                    <a:p>
                      <a:pPr>
                        <a:buNone/>
                      </a:pPr>
                      <a:r>
                        <a:rPr lang="zh-CN" altLang="en-US"/>
                        <a:t>看涨2多头收益</a:t>
                      </a:r>
                      <a:endParaRPr lang="zh-CN" altLang="en-US"/>
                    </a:p>
                  </a:txBody>
                  <a:tcPr/>
                </a:tc>
                <a:tc>
                  <a:txBody>
                    <a:bodyPr/>
                    <a:p>
                      <a:pPr>
                        <a:buNone/>
                      </a:pPr>
                      <a:r>
                        <a:rPr lang="zh-CN" altLang="en-US"/>
                        <a:t>看涨3多头收益</a:t>
                      </a:r>
                      <a:endParaRPr lang="zh-CN" altLang="en-US"/>
                    </a:p>
                  </a:txBody>
                  <a:tcPr/>
                </a:tc>
                <a:tc>
                  <a:txBody>
                    <a:bodyPr/>
                    <a:p>
                      <a:pPr>
                        <a:buNone/>
                      </a:pPr>
                      <a:r>
                        <a:rPr lang="zh-CN" altLang="en-US"/>
                        <a:t>看涨4空头收益</a:t>
                      </a:r>
                      <a:endParaRPr lang="zh-CN" altLang="en-US"/>
                    </a:p>
                  </a:txBody>
                  <a:tcPr/>
                </a:tc>
                <a:tc>
                  <a:txBody>
                    <a:bodyPr/>
                    <a:p>
                      <a:pPr>
                        <a:buNone/>
                      </a:pPr>
                      <a:r>
                        <a:rPr lang="zh-CN" altLang="en-US"/>
                        <a:t>总收益</a:t>
                      </a:r>
                      <a:endParaRPr lang="zh-CN" altLang="en-US"/>
                    </a:p>
                  </a:txBody>
                  <a:tcPr/>
                </a:tc>
              </a:tr>
              <a:tr h="52324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22605">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22605">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2197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2324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graphicFrame>
        <p:nvGraphicFramePr>
          <p:cNvPr id="7" name="对象 6"/>
          <p:cNvGraphicFramePr/>
          <p:nvPr/>
        </p:nvGraphicFramePr>
        <p:xfrm>
          <a:off x="1484630" y="981075"/>
          <a:ext cx="10057130" cy="464185"/>
        </p:xfrm>
        <a:graphic>
          <a:graphicData uri="http://schemas.openxmlformats.org/presentationml/2006/ole">
            <mc:AlternateContent xmlns:mc="http://schemas.openxmlformats.org/markup-compatibility/2006">
              <mc:Choice xmlns:v="urn:schemas-microsoft-com:vml" Requires="v">
                <p:oleObj spid="_x0000_s8" name="" r:id="rId2" imgW="5816600" imgH="254000" progId="Equation.DSMT4">
                  <p:embed/>
                </p:oleObj>
              </mc:Choice>
              <mc:Fallback>
                <p:oleObj name="" r:id="rId2" imgW="5816600" imgH="254000" progId="Equation.DSMT4">
                  <p:embed/>
                  <p:pic>
                    <p:nvPicPr>
                      <p:cNvPr id="0" name="图片 7"/>
                      <p:cNvPicPr/>
                      <p:nvPr/>
                    </p:nvPicPr>
                    <p:blipFill>
                      <a:blip r:embed="rId3"/>
                      <a:stretch>
                        <a:fillRect/>
                      </a:stretch>
                    </p:blipFill>
                    <p:spPr>
                      <a:xfrm>
                        <a:off x="1484630" y="981075"/>
                        <a:ext cx="10057130" cy="464185"/>
                      </a:xfrm>
                      <a:prstGeom prst="rect">
                        <a:avLst/>
                      </a:prstGeom>
                    </p:spPr>
                  </p:pic>
                </p:oleObj>
              </mc:Fallback>
            </mc:AlternateContent>
          </a:graphicData>
        </a:graphic>
      </p:graphicFrame>
      <p:grpSp>
        <p:nvGrpSpPr>
          <p:cNvPr id="167" name="组合 166"/>
          <p:cNvGrpSpPr/>
          <p:nvPr/>
        </p:nvGrpSpPr>
        <p:grpSpPr>
          <a:xfrm>
            <a:off x="838200" y="2439035"/>
            <a:ext cx="10552430" cy="2509520"/>
            <a:chOff x="1243" y="2020"/>
            <a:chExt cx="16618" cy="3952"/>
          </a:xfrm>
        </p:grpSpPr>
        <p:graphicFrame>
          <p:nvGraphicFramePr>
            <p:cNvPr id="17" name="对象 16"/>
            <p:cNvGraphicFramePr/>
            <p:nvPr/>
          </p:nvGraphicFramePr>
          <p:xfrm>
            <a:off x="15509" y="2085"/>
            <a:ext cx="2061" cy="706"/>
          </p:xfrm>
          <a:graphic>
            <a:graphicData uri="http://schemas.openxmlformats.org/presentationml/2006/ole">
              <mc:AlternateContent xmlns:mc="http://schemas.openxmlformats.org/markup-compatibility/2006">
                <mc:Choice xmlns:v="urn:schemas-microsoft-com:vml" Requires="v">
                  <p:oleObj spid="_x0000_s18" name="" r:id="rId4" imgW="1333500" imgH="482600" progId="Equation.DSMT4">
                    <p:embed/>
                  </p:oleObj>
                </mc:Choice>
                <mc:Fallback>
                  <p:oleObj name="" r:id="rId4" imgW="1333500" imgH="482600" progId="Equation.DSMT4">
                    <p:embed/>
                    <p:pic>
                      <p:nvPicPr>
                        <p:cNvPr id="0" name="图片 17"/>
                        <p:cNvPicPr/>
                        <p:nvPr/>
                      </p:nvPicPr>
                      <p:blipFill>
                        <a:blip r:embed="rId5"/>
                        <a:stretch>
                          <a:fillRect/>
                        </a:stretch>
                      </p:blipFill>
                      <p:spPr>
                        <a:xfrm>
                          <a:off x="15509" y="2085"/>
                          <a:ext cx="2061" cy="706"/>
                        </a:xfrm>
                        <a:prstGeom prst="rect">
                          <a:avLst/>
                        </a:prstGeom>
                      </p:spPr>
                    </p:pic>
                  </p:oleObj>
                </mc:Fallback>
              </mc:AlternateContent>
            </a:graphicData>
          </a:graphic>
        </p:graphicFrame>
        <p:graphicFrame>
          <p:nvGraphicFramePr>
            <p:cNvPr id="19" name="对象 18"/>
            <p:cNvGraphicFramePr/>
            <p:nvPr/>
          </p:nvGraphicFramePr>
          <p:xfrm>
            <a:off x="13035" y="2105"/>
            <a:ext cx="1877" cy="485"/>
          </p:xfrm>
          <a:graphic>
            <a:graphicData uri="http://schemas.openxmlformats.org/presentationml/2006/ole">
              <mc:AlternateContent xmlns:mc="http://schemas.openxmlformats.org/markup-compatibility/2006">
                <mc:Choice xmlns:v="urn:schemas-microsoft-com:vml" Requires="v">
                  <p:oleObj spid="_x0000_s20" name="" r:id="rId6" imgW="850900" imgH="228600" progId="Equation.DSMT4">
                    <p:embed/>
                  </p:oleObj>
                </mc:Choice>
                <mc:Fallback>
                  <p:oleObj name="" r:id="rId6" imgW="850900" imgH="228600" progId="Equation.DSMT4">
                    <p:embed/>
                    <p:pic>
                      <p:nvPicPr>
                        <p:cNvPr id="0" name="图片 19"/>
                        <p:cNvPicPr/>
                        <p:nvPr/>
                      </p:nvPicPr>
                      <p:blipFill>
                        <a:blip r:embed="rId7"/>
                        <a:stretch>
                          <a:fillRect/>
                        </a:stretch>
                      </p:blipFill>
                      <p:spPr>
                        <a:xfrm>
                          <a:off x="13035" y="2105"/>
                          <a:ext cx="1877" cy="485"/>
                        </a:xfrm>
                        <a:prstGeom prst="rect">
                          <a:avLst/>
                        </a:prstGeom>
                      </p:spPr>
                    </p:pic>
                  </p:oleObj>
                </mc:Fallback>
              </mc:AlternateContent>
            </a:graphicData>
          </a:graphic>
        </p:graphicFrame>
        <p:graphicFrame>
          <p:nvGraphicFramePr>
            <p:cNvPr id="29" name="对象 28"/>
            <p:cNvGraphicFramePr/>
            <p:nvPr/>
          </p:nvGraphicFramePr>
          <p:xfrm>
            <a:off x="13488" y="2896"/>
            <a:ext cx="732" cy="658"/>
          </p:xfrm>
          <a:graphic>
            <a:graphicData uri="http://schemas.openxmlformats.org/presentationml/2006/ole">
              <mc:AlternateContent xmlns:mc="http://schemas.openxmlformats.org/markup-compatibility/2006">
                <mc:Choice xmlns:v="urn:schemas-microsoft-com:vml" Requires="v">
                  <p:oleObj spid="_x0000_s30" name="" r:id="rId8" imgW="215900" imgH="228600" progId="Equation.DSMT4">
                    <p:embed/>
                  </p:oleObj>
                </mc:Choice>
                <mc:Fallback>
                  <p:oleObj name="" r:id="rId8" imgW="215900" imgH="228600" progId="Equation.DSMT4">
                    <p:embed/>
                    <p:pic>
                      <p:nvPicPr>
                        <p:cNvPr id="0" name="图片 29"/>
                        <p:cNvPicPr/>
                        <p:nvPr/>
                      </p:nvPicPr>
                      <p:blipFill>
                        <a:blip r:embed="rId9"/>
                        <a:stretch>
                          <a:fillRect/>
                        </a:stretch>
                      </p:blipFill>
                      <p:spPr>
                        <a:xfrm>
                          <a:off x="13488" y="2896"/>
                          <a:ext cx="732" cy="658"/>
                        </a:xfrm>
                        <a:prstGeom prst="rect">
                          <a:avLst/>
                        </a:prstGeom>
                      </p:spPr>
                    </p:pic>
                  </p:oleObj>
                </mc:Fallback>
              </mc:AlternateContent>
            </a:graphicData>
          </a:graphic>
        </p:graphicFrame>
        <p:graphicFrame>
          <p:nvGraphicFramePr>
            <p:cNvPr id="31" name="对象 30"/>
            <p:cNvGraphicFramePr/>
            <p:nvPr/>
          </p:nvGraphicFramePr>
          <p:xfrm>
            <a:off x="15589" y="2899"/>
            <a:ext cx="1981" cy="706"/>
          </p:xfrm>
          <a:graphic>
            <a:graphicData uri="http://schemas.openxmlformats.org/presentationml/2006/ole">
              <mc:AlternateContent xmlns:mc="http://schemas.openxmlformats.org/markup-compatibility/2006">
                <mc:Choice xmlns:v="urn:schemas-microsoft-com:vml" Requires="v">
                  <p:oleObj spid="_x0000_s32" name="" r:id="rId10" imgW="1282700" imgH="482600" progId="Equation.DSMT4">
                    <p:embed/>
                  </p:oleObj>
                </mc:Choice>
                <mc:Fallback>
                  <p:oleObj name="" r:id="rId10" imgW="1282700" imgH="482600" progId="Equation.DSMT4">
                    <p:embed/>
                    <p:pic>
                      <p:nvPicPr>
                        <p:cNvPr id="0" name="图片 31"/>
                        <p:cNvPicPr/>
                        <p:nvPr/>
                      </p:nvPicPr>
                      <p:blipFill>
                        <a:blip r:embed="rId11"/>
                        <a:stretch>
                          <a:fillRect/>
                        </a:stretch>
                      </p:blipFill>
                      <p:spPr>
                        <a:xfrm>
                          <a:off x="15589" y="2899"/>
                          <a:ext cx="1981" cy="706"/>
                        </a:xfrm>
                        <a:prstGeom prst="rect">
                          <a:avLst/>
                        </a:prstGeom>
                      </p:spPr>
                    </p:pic>
                  </p:oleObj>
                </mc:Fallback>
              </mc:AlternateContent>
            </a:graphicData>
          </a:graphic>
        </p:graphicFrame>
        <p:graphicFrame>
          <p:nvGraphicFramePr>
            <p:cNvPr id="41" name="对象 40"/>
            <p:cNvGraphicFramePr/>
            <p:nvPr/>
          </p:nvGraphicFramePr>
          <p:xfrm>
            <a:off x="13461" y="3723"/>
            <a:ext cx="721" cy="576"/>
          </p:xfrm>
          <a:graphic>
            <a:graphicData uri="http://schemas.openxmlformats.org/presentationml/2006/ole">
              <mc:AlternateContent xmlns:mc="http://schemas.openxmlformats.org/markup-compatibility/2006">
                <mc:Choice xmlns:v="urn:schemas-microsoft-com:vml" Requires="v">
                  <p:oleObj spid="_x0000_s42" name="" r:id="rId12" imgW="215900" imgH="228600" progId="Equation.DSMT4">
                    <p:embed/>
                  </p:oleObj>
                </mc:Choice>
                <mc:Fallback>
                  <p:oleObj name="" r:id="rId12" imgW="215900" imgH="228600" progId="Equation.DSMT4">
                    <p:embed/>
                    <p:pic>
                      <p:nvPicPr>
                        <p:cNvPr id="0" name="图片 41"/>
                        <p:cNvPicPr/>
                        <p:nvPr/>
                      </p:nvPicPr>
                      <p:blipFill>
                        <a:blip r:embed="rId13"/>
                        <a:stretch>
                          <a:fillRect/>
                        </a:stretch>
                      </p:blipFill>
                      <p:spPr>
                        <a:xfrm>
                          <a:off x="13461" y="3723"/>
                          <a:ext cx="721" cy="576"/>
                        </a:xfrm>
                        <a:prstGeom prst="rect">
                          <a:avLst/>
                        </a:prstGeom>
                      </p:spPr>
                    </p:pic>
                  </p:oleObj>
                </mc:Fallback>
              </mc:AlternateContent>
            </a:graphicData>
          </a:graphic>
        </p:graphicFrame>
        <p:graphicFrame>
          <p:nvGraphicFramePr>
            <p:cNvPr id="43" name="对象 42"/>
            <p:cNvGraphicFramePr/>
            <p:nvPr/>
          </p:nvGraphicFramePr>
          <p:xfrm>
            <a:off x="15529" y="3704"/>
            <a:ext cx="1961" cy="705"/>
          </p:xfrm>
          <a:graphic>
            <a:graphicData uri="http://schemas.openxmlformats.org/presentationml/2006/ole">
              <mc:AlternateContent xmlns:mc="http://schemas.openxmlformats.org/markup-compatibility/2006">
                <mc:Choice xmlns:v="urn:schemas-microsoft-com:vml" Requires="v">
                  <p:oleObj spid="_x0000_s44" name="" r:id="rId14" imgW="1270000" imgH="482600" progId="Equation.DSMT4">
                    <p:embed/>
                  </p:oleObj>
                </mc:Choice>
                <mc:Fallback>
                  <p:oleObj name="" r:id="rId14" imgW="1270000" imgH="482600" progId="Equation.DSMT4">
                    <p:embed/>
                    <p:pic>
                      <p:nvPicPr>
                        <p:cNvPr id="0" name="图片 43"/>
                        <p:cNvPicPr/>
                        <p:nvPr/>
                      </p:nvPicPr>
                      <p:blipFill>
                        <a:blip r:embed="rId15"/>
                        <a:stretch>
                          <a:fillRect/>
                        </a:stretch>
                      </p:blipFill>
                      <p:spPr>
                        <a:xfrm>
                          <a:off x="15529" y="3704"/>
                          <a:ext cx="1961" cy="705"/>
                        </a:xfrm>
                        <a:prstGeom prst="rect">
                          <a:avLst/>
                        </a:prstGeom>
                      </p:spPr>
                    </p:pic>
                  </p:oleObj>
                </mc:Fallback>
              </mc:AlternateContent>
            </a:graphicData>
          </a:graphic>
        </p:graphicFrame>
        <p:graphicFrame>
          <p:nvGraphicFramePr>
            <p:cNvPr id="56" name="对象 55"/>
            <p:cNvGraphicFramePr/>
            <p:nvPr/>
          </p:nvGraphicFramePr>
          <p:xfrm>
            <a:off x="15509" y="4552"/>
            <a:ext cx="2141" cy="705"/>
          </p:xfrm>
          <a:graphic>
            <a:graphicData uri="http://schemas.openxmlformats.org/presentationml/2006/ole">
              <mc:AlternateContent xmlns:mc="http://schemas.openxmlformats.org/markup-compatibility/2006">
                <mc:Choice xmlns:v="urn:schemas-microsoft-com:vml" Requires="v">
                  <p:oleObj spid="_x0000_s57" name="" r:id="rId16" imgW="1384300" imgH="482600" progId="Equation.DSMT4">
                    <p:embed/>
                  </p:oleObj>
                </mc:Choice>
                <mc:Fallback>
                  <p:oleObj name="" r:id="rId16" imgW="1384300" imgH="482600" progId="Equation.DSMT4">
                    <p:embed/>
                    <p:pic>
                      <p:nvPicPr>
                        <p:cNvPr id="0" name="图片 56"/>
                        <p:cNvPicPr/>
                        <p:nvPr/>
                      </p:nvPicPr>
                      <p:blipFill>
                        <a:blip r:embed="rId17"/>
                        <a:stretch>
                          <a:fillRect/>
                        </a:stretch>
                      </p:blipFill>
                      <p:spPr>
                        <a:xfrm>
                          <a:off x="15509" y="4552"/>
                          <a:ext cx="2141" cy="705"/>
                        </a:xfrm>
                        <a:prstGeom prst="rect">
                          <a:avLst/>
                        </a:prstGeom>
                      </p:spPr>
                    </p:pic>
                  </p:oleObj>
                </mc:Fallback>
              </mc:AlternateContent>
            </a:graphicData>
          </a:graphic>
        </p:graphicFrame>
        <p:graphicFrame>
          <p:nvGraphicFramePr>
            <p:cNvPr id="68" name="对象 67"/>
            <p:cNvGraphicFramePr/>
            <p:nvPr/>
          </p:nvGraphicFramePr>
          <p:xfrm>
            <a:off x="15379" y="5400"/>
            <a:ext cx="2482" cy="560"/>
          </p:xfrm>
          <a:graphic>
            <a:graphicData uri="http://schemas.openxmlformats.org/presentationml/2006/ole">
              <mc:AlternateContent xmlns:mc="http://schemas.openxmlformats.org/markup-compatibility/2006">
                <mc:Choice xmlns:v="urn:schemas-microsoft-com:vml" Requires="v">
                  <p:oleObj spid="_x0000_s69" name="" r:id="rId18" imgW="1270000" imgH="254000" progId="Equation.DSMT4">
                    <p:embed/>
                  </p:oleObj>
                </mc:Choice>
                <mc:Fallback>
                  <p:oleObj name="" r:id="rId18" imgW="1270000" imgH="254000" progId="Equation.DSMT4">
                    <p:embed/>
                    <p:pic>
                      <p:nvPicPr>
                        <p:cNvPr id="0" name="图片 68"/>
                        <p:cNvPicPr/>
                        <p:nvPr/>
                      </p:nvPicPr>
                      <p:blipFill>
                        <a:blip r:embed="rId19"/>
                        <a:stretch>
                          <a:fillRect/>
                        </a:stretch>
                      </p:blipFill>
                      <p:spPr>
                        <a:xfrm>
                          <a:off x="15379" y="5400"/>
                          <a:ext cx="2482" cy="560"/>
                        </a:xfrm>
                        <a:prstGeom prst="rect">
                          <a:avLst/>
                        </a:prstGeom>
                      </p:spPr>
                    </p:pic>
                  </p:oleObj>
                </mc:Fallback>
              </mc:AlternateContent>
            </a:graphicData>
          </a:graphic>
        </p:graphicFrame>
        <p:graphicFrame>
          <p:nvGraphicFramePr>
            <p:cNvPr id="120" name="对象 119"/>
            <p:cNvGraphicFramePr/>
            <p:nvPr/>
          </p:nvGraphicFramePr>
          <p:xfrm>
            <a:off x="13306" y="4586"/>
            <a:ext cx="844" cy="606"/>
          </p:xfrm>
          <a:graphic>
            <a:graphicData uri="http://schemas.openxmlformats.org/presentationml/2006/ole">
              <mc:AlternateContent xmlns:mc="http://schemas.openxmlformats.org/markup-compatibility/2006">
                <mc:Choice xmlns:v="urn:schemas-microsoft-com:vml" Requires="v">
                  <p:oleObj spid="_x0000_s121" name="" r:id="rId20" imgW="304800" imgH="228600" progId="Equation.DSMT4">
                    <p:embed/>
                  </p:oleObj>
                </mc:Choice>
                <mc:Fallback>
                  <p:oleObj name="" r:id="rId20" imgW="304800" imgH="228600" progId="Equation.DSMT4">
                    <p:embed/>
                    <p:pic>
                      <p:nvPicPr>
                        <p:cNvPr id="0" name="图片 54"/>
                        <p:cNvPicPr/>
                        <p:nvPr/>
                      </p:nvPicPr>
                      <p:blipFill>
                        <a:blip r:embed="rId21"/>
                        <a:stretch>
                          <a:fillRect/>
                        </a:stretch>
                      </p:blipFill>
                      <p:spPr>
                        <a:xfrm>
                          <a:off x="13306" y="4586"/>
                          <a:ext cx="844" cy="606"/>
                        </a:xfrm>
                        <a:prstGeom prst="rect">
                          <a:avLst/>
                        </a:prstGeom>
                      </p:spPr>
                    </p:pic>
                  </p:oleObj>
                </mc:Fallback>
              </mc:AlternateContent>
            </a:graphicData>
          </a:graphic>
        </p:graphicFrame>
        <p:grpSp>
          <p:nvGrpSpPr>
            <p:cNvPr id="122" name="组合 121"/>
            <p:cNvGrpSpPr/>
            <p:nvPr/>
          </p:nvGrpSpPr>
          <p:grpSpPr>
            <a:xfrm>
              <a:off x="1243" y="2020"/>
              <a:ext cx="10963" cy="3952"/>
              <a:chOff x="1244" y="2020"/>
              <a:chExt cx="10963" cy="3952"/>
            </a:xfrm>
          </p:grpSpPr>
          <p:graphicFrame>
            <p:nvGraphicFramePr>
              <p:cNvPr id="123" name="对象 122"/>
              <p:cNvGraphicFramePr/>
              <p:nvPr/>
            </p:nvGraphicFramePr>
            <p:xfrm>
              <a:off x="10096" y="2039"/>
              <a:ext cx="2111" cy="487"/>
            </p:xfrm>
            <a:graphic>
              <a:graphicData uri="http://schemas.openxmlformats.org/presentationml/2006/ole">
                <mc:AlternateContent xmlns:mc="http://schemas.openxmlformats.org/markup-compatibility/2006">
                  <mc:Choice xmlns:v="urn:schemas-microsoft-com:vml" Requires="v">
                    <p:oleObj spid="_x0000_s124" name="" r:id="rId22" imgW="838200" imgH="228600" progId="Equation.DSMT4">
                      <p:embed/>
                    </p:oleObj>
                  </mc:Choice>
                  <mc:Fallback>
                    <p:oleObj name="" r:id="rId22" imgW="838200" imgH="228600" progId="Equation.DSMT4">
                      <p:embed/>
                      <p:pic>
                        <p:nvPicPr>
                          <p:cNvPr id="0" name="图片 15"/>
                          <p:cNvPicPr/>
                          <p:nvPr/>
                        </p:nvPicPr>
                        <p:blipFill>
                          <a:blip r:embed="rId23"/>
                          <a:stretch>
                            <a:fillRect/>
                          </a:stretch>
                        </p:blipFill>
                        <p:spPr>
                          <a:xfrm>
                            <a:off x="10096" y="2039"/>
                            <a:ext cx="2111" cy="487"/>
                          </a:xfrm>
                          <a:prstGeom prst="rect">
                            <a:avLst/>
                          </a:prstGeom>
                        </p:spPr>
                      </p:pic>
                    </p:oleObj>
                  </mc:Fallback>
                </mc:AlternateContent>
              </a:graphicData>
            </a:graphic>
          </p:graphicFrame>
          <p:graphicFrame>
            <p:nvGraphicFramePr>
              <p:cNvPr id="125" name="对象 124"/>
              <p:cNvGraphicFramePr/>
              <p:nvPr/>
            </p:nvGraphicFramePr>
            <p:xfrm>
              <a:off x="10011" y="2983"/>
              <a:ext cx="1933" cy="571"/>
            </p:xfrm>
            <a:graphic>
              <a:graphicData uri="http://schemas.openxmlformats.org/presentationml/2006/ole">
                <mc:AlternateContent xmlns:mc="http://schemas.openxmlformats.org/markup-compatibility/2006">
                  <mc:Choice xmlns:v="urn:schemas-microsoft-com:vml" Requires="v">
                    <p:oleObj spid="_x0000_s126" name="" r:id="rId24" imgW="838200" imgH="228600" progId="Equation.DSMT4">
                      <p:embed/>
                    </p:oleObj>
                  </mc:Choice>
                  <mc:Fallback>
                    <p:oleObj name="" r:id="rId24" imgW="838200" imgH="228600" progId="Equation.DSMT4">
                      <p:embed/>
                      <p:pic>
                        <p:nvPicPr>
                          <p:cNvPr id="0" name="图片 27"/>
                          <p:cNvPicPr/>
                          <p:nvPr/>
                        </p:nvPicPr>
                        <p:blipFill>
                          <a:blip r:embed="rId25"/>
                          <a:stretch>
                            <a:fillRect/>
                          </a:stretch>
                        </p:blipFill>
                        <p:spPr>
                          <a:xfrm>
                            <a:off x="10011" y="2983"/>
                            <a:ext cx="1933" cy="571"/>
                          </a:xfrm>
                          <a:prstGeom prst="rect">
                            <a:avLst/>
                          </a:prstGeom>
                        </p:spPr>
                      </p:pic>
                    </p:oleObj>
                  </mc:Fallback>
                </mc:AlternateContent>
              </a:graphicData>
            </a:graphic>
          </p:graphicFrame>
          <p:graphicFrame>
            <p:nvGraphicFramePr>
              <p:cNvPr id="127" name="对象 126"/>
              <p:cNvGraphicFramePr/>
              <p:nvPr/>
            </p:nvGraphicFramePr>
            <p:xfrm>
              <a:off x="10768" y="3723"/>
              <a:ext cx="956" cy="587"/>
            </p:xfrm>
            <a:graphic>
              <a:graphicData uri="http://schemas.openxmlformats.org/presentationml/2006/ole">
                <mc:AlternateContent xmlns:mc="http://schemas.openxmlformats.org/markup-compatibility/2006">
                  <mc:Choice xmlns:v="urn:schemas-microsoft-com:vml" Requires="v">
                    <p:oleObj spid="_x0000_s128" name="" r:id="rId26" imgW="292100" imgH="228600" progId="Equation.DSMT4">
                      <p:embed/>
                    </p:oleObj>
                  </mc:Choice>
                  <mc:Fallback>
                    <p:oleObj name="" r:id="rId26" imgW="292100" imgH="228600" progId="Equation.DSMT4">
                      <p:embed/>
                      <p:pic>
                        <p:nvPicPr>
                          <p:cNvPr id="0" name="图片 39"/>
                          <p:cNvPicPr/>
                          <p:nvPr/>
                        </p:nvPicPr>
                        <p:blipFill>
                          <a:blip r:embed="rId27"/>
                          <a:stretch>
                            <a:fillRect/>
                          </a:stretch>
                        </p:blipFill>
                        <p:spPr>
                          <a:xfrm>
                            <a:off x="10768" y="3723"/>
                            <a:ext cx="956" cy="587"/>
                          </a:xfrm>
                          <a:prstGeom prst="rect">
                            <a:avLst/>
                          </a:prstGeom>
                        </p:spPr>
                      </p:pic>
                    </p:oleObj>
                  </mc:Fallback>
                </mc:AlternateContent>
              </a:graphicData>
            </a:graphic>
          </p:graphicFrame>
          <p:graphicFrame>
            <p:nvGraphicFramePr>
              <p:cNvPr id="129" name="对象 128"/>
              <p:cNvGraphicFramePr/>
              <p:nvPr/>
            </p:nvGraphicFramePr>
            <p:xfrm>
              <a:off x="10752" y="4468"/>
              <a:ext cx="806" cy="604"/>
            </p:xfrm>
            <a:graphic>
              <a:graphicData uri="http://schemas.openxmlformats.org/presentationml/2006/ole">
                <mc:AlternateContent xmlns:mc="http://schemas.openxmlformats.org/markup-compatibility/2006">
                  <mc:Choice xmlns:v="urn:schemas-microsoft-com:vml" Requires="v">
                    <p:oleObj spid="_x0000_s130" name="" r:id="rId28" imgW="554990" imgH="454660" progId="Equation.DSMT4">
                      <p:embed/>
                    </p:oleObj>
                  </mc:Choice>
                  <mc:Fallback>
                    <p:oleObj name="" r:id="rId28" imgW="554990" imgH="454660" progId="Equation.DSMT4">
                      <p:embed/>
                      <p:pic>
                        <p:nvPicPr>
                          <p:cNvPr id="0" name="图片 51"/>
                          <p:cNvPicPr/>
                          <p:nvPr/>
                        </p:nvPicPr>
                        <p:blipFill>
                          <a:blip r:embed="rId29"/>
                          <a:stretch>
                            <a:fillRect/>
                          </a:stretch>
                        </p:blipFill>
                        <p:spPr>
                          <a:xfrm>
                            <a:off x="10752" y="4468"/>
                            <a:ext cx="806" cy="604"/>
                          </a:xfrm>
                          <a:prstGeom prst="rect">
                            <a:avLst/>
                          </a:prstGeom>
                        </p:spPr>
                      </p:pic>
                    </p:oleObj>
                  </mc:Fallback>
                </mc:AlternateContent>
              </a:graphicData>
            </a:graphic>
          </p:graphicFrame>
          <p:grpSp>
            <p:nvGrpSpPr>
              <p:cNvPr id="131" name="组合 130"/>
              <p:cNvGrpSpPr/>
              <p:nvPr/>
            </p:nvGrpSpPr>
            <p:grpSpPr>
              <a:xfrm>
                <a:off x="1244" y="2020"/>
                <a:ext cx="8099" cy="3943"/>
                <a:chOff x="1244" y="2020"/>
                <a:chExt cx="8099" cy="3943"/>
              </a:xfrm>
            </p:grpSpPr>
            <p:graphicFrame>
              <p:nvGraphicFramePr>
                <p:cNvPr id="132" name="对象 131"/>
                <p:cNvGraphicFramePr/>
                <p:nvPr/>
              </p:nvGraphicFramePr>
              <p:xfrm>
                <a:off x="7324" y="2020"/>
                <a:ext cx="1724" cy="596"/>
              </p:xfrm>
              <a:graphic>
                <a:graphicData uri="http://schemas.openxmlformats.org/presentationml/2006/ole">
                  <mc:AlternateContent xmlns:mc="http://schemas.openxmlformats.org/markup-compatibility/2006">
                    <mc:Choice xmlns:v="urn:schemas-microsoft-com:vml" Requires="v">
                      <p:oleObj spid="_x0000_s133" name="" r:id="rId30" imgW="1264285" imgH="415925" progId="Equation.DSMT4">
                        <p:embed/>
                      </p:oleObj>
                    </mc:Choice>
                    <mc:Fallback>
                      <p:oleObj name="" r:id="rId30" imgW="1264285" imgH="415925" progId="Equation.DSMT4">
                        <p:embed/>
                        <p:pic>
                          <p:nvPicPr>
                            <p:cNvPr id="0" name="图片 13"/>
                            <p:cNvPicPr/>
                            <p:nvPr/>
                          </p:nvPicPr>
                          <p:blipFill>
                            <a:blip r:embed="rId31"/>
                            <a:stretch>
                              <a:fillRect/>
                            </a:stretch>
                          </p:blipFill>
                          <p:spPr>
                            <a:xfrm>
                              <a:off x="7324" y="2020"/>
                              <a:ext cx="1724" cy="596"/>
                            </a:xfrm>
                            <a:prstGeom prst="rect">
                              <a:avLst/>
                            </a:prstGeom>
                          </p:spPr>
                        </p:pic>
                      </p:oleObj>
                    </mc:Fallback>
                  </mc:AlternateContent>
                </a:graphicData>
              </a:graphic>
            </p:graphicFrame>
            <p:graphicFrame>
              <p:nvGraphicFramePr>
                <p:cNvPr id="134" name="对象 133"/>
                <p:cNvGraphicFramePr/>
                <p:nvPr/>
              </p:nvGraphicFramePr>
              <p:xfrm>
                <a:off x="7189" y="2879"/>
                <a:ext cx="1887" cy="494"/>
              </p:xfrm>
              <a:graphic>
                <a:graphicData uri="http://schemas.openxmlformats.org/presentationml/2006/ole">
                  <mc:AlternateContent xmlns:mc="http://schemas.openxmlformats.org/markup-compatibility/2006">
                    <mc:Choice xmlns:v="urn:schemas-microsoft-com:vml" Requires="v">
                      <p:oleObj spid="_x0000_s135" name="" r:id="rId32" imgW="825500" imgH="228600" progId="Equation.DSMT4">
                        <p:embed/>
                      </p:oleObj>
                    </mc:Choice>
                    <mc:Fallback>
                      <p:oleObj name="" r:id="rId32" imgW="825500" imgH="228600" progId="Equation.DSMT4">
                        <p:embed/>
                        <p:pic>
                          <p:nvPicPr>
                            <p:cNvPr id="0" name="图片 25"/>
                            <p:cNvPicPr/>
                            <p:nvPr/>
                          </p:nvPicPr>
                          <p:blipFill>
                            <a:blip r:embed="rId33"/>
                            <a:stretch>
                              <a:fillRect/>
                            </a:stretch>
                          </p:blipFill>
                          <p:spPr>
                            <a:xfrm>
                              <a:off x="7189" y="2879"/>
                              <a:ext cx="1887" cy="494"/>
                            </a:xfrm>
                            <a:prstGeom prst="rect">
                              <a:avLst/>
                            </a:prstGeom>
                          </p:spPr>
                        </p:pic>
                      </p:oleObj>
                    </mc:Fallback>
                  </mc:AlternateContent>
                </a:graphicData>
              </a:graphic>
            </p:graphicFrame>
            <p:graphicFrame>
              <p:nvGraphicFramePr>
                <p:cNvPr id="136" name="对象 135"/>
                <p:cNvGraphicFramePr/>
                <p:nvPr/>
              </p:nvGraphicFramePr>
              <p:xfrm>
                <a:off x="7189" y="3741"/>
                <a:ext cx="2154" cy="551"/>
              </p:xfrm>
              <a:graphic>
                <a:graphicData uri="http://schemas.openxmlformats.org/presentationml/2006/ole">
                  <mc:AlternateContent xmlns:mc="http://schemas.openxmlformats.org/markup-compatibility/2006">
                    <mc:Choice xmlns:v="urn:schemas-microsoft-com:vml" Requires="v">
                      <p:oleObj spid="_x0000_s137" name="" r:id="rId34" imgW="825500" imgH="228600" progId="Equation.DSMT4">
                        <p:embed/>
                      </p:oleObj>
                    </mc:Choice>
                    <mc:Fallback>
                      <p:oleObj name="" r:id="rId34" imgW="825500" imgH="228600" progId="Equation.DSMT4">
                        <p:embed/>
                        <p:pic>
                          <p:nvPicPr>
                            <p:cNvPr id="0" name="图片 37"/>
                            <p:cNvPicPr/>
                            <p:nvPr/>
                          </p:nvPicPr>
                          <p:blipFill>
                            <a:blip r:embed="rId35"/>
                            <a:stretch>
                              <a:fillRect/>
                            </a:stretch>
                          </p:blipFill>
                          <p:spPr>
                            <a:xfrm>
                              <a:off x="7189" y="3741"/>
                              <a:ext cx="2154" cy="551"/>
                            </a:xfrm>
                            <a:prstGeom prst="rect">
                              <a:avLst/>
                            </a:prstGeom>
                          </p:spPr>
                        </p:pic>
                      </p:oleObj>
                    </mc:Fallback>
                  </mc:AlternateContent>
                </a:graphicData>
              </a:graphic>
            </p:graphicFrame>
            <p:graphicFrame>
              <p:nvGraphicFramePr>
                <p:cNvPr id="138" name="对象 137"/>
                <p:cNvGraphicFramePr/>
                <p:nvPr/>
              </p:nvGraphicFramePr>
              <p:xfrm>
                <a:off x="7630" y="4477"/>
                <a:ext cx="870" cy="557"/>
              </p:xfrm>
              <a:graphic>
                <a:graphicData uri="http://schemas.openxmlformats.org/presentationml/2006/ole">
                  <mc:AlternateContent xmlns:mc="http://schemas.openxmlformats.org/markup-compatibility/2006">
                    <mc:Choice xmlns:v="urn:schemas-microsoft-com:vml" Requires="v">
                      <p:oleObj spid="_x0000_s139" name="" r:id="rId36" imgW="292100" imgH="228600" progId="Equation.DSMT4">
                        <p:embed/>
                      </p:oleObj>
                    </mc:Choice>
                    <mc:Fallback>
                      <p:oleObj name="" r:id="rId36" imgW="292100" imgH="228600" progId="Equation.DSMT4">
                        <p:embed/>
                        <p:pic>
                          <p:nvPicPr>
                            <p:cNvPr id="0" name="图片 49"/>
                            <p:cNvPicPr/>
                            <p:nvPr/>
                          </p:nvPicPr>
                          <p:blipFill>
                            <a:blip r:embed="rId37"/>
                            <a:stretch>
                              <a:fillRect/>
                            </a:stretch>
                          </p:blipFill>
                          <p:spPr>
                            <a:xfrm>
                              <a:off x="7630" y="4477"/>
                              <a:ext cx="870" cy="557"/>
                            </a:xfrm>
                            <a:prstGeom prst="rect">
                              <a:avLst/>
                            </a:prstGeom>
                          </p:spPr>
                        </p:pic>
                      </p:oleObj>
                    </mc:Fallback>
                  </mc:AlternateContent>
                </a:graphicData>
              </a:graphic>
            </p:graphicFrame>
            <p:grpSp>
              <p:nvGrpSpPr>
                <p:cNvPr id="140" name="组合 139"/>
                <p:cNvGrpSpPr/>
                <p:nvPr/>
              </p:nvGrpSpPr>
              <p:grpSpPr>
                <a:xfrm>
                  <a:off x="1244" y="2040"/>
                  <a:ext cx="5376" cy="3923"/>
                  <a:chOff x="1244" y="2040"/>
                  <a:chExt cx="5376" cy="3923"/>
                </a:xfrm>
              </p:grpSpPr>
              <p:graphicFrame>
                <p:nvGraphicFramePr>
                  <p:cNvPr id="141" name="对象 140"/>
                  <p:cNvGraphicFramePr/>
                  <p:nvPr/>
                </p:nvGraphicFramePr>
                <p:xfrm>
                  <a:off x="1923" y="2105"/>
                  <a:ext cx="1289" cy="599"/>
                </p:xfrm>
                <a:graphic>
                  <a:graphicData uri="http://schemas.openxmlformats.org/presentationml/2006/ole">
                    <mc:AlternateContent xmlns:mc="http://schemas.openxmlformats.org/markup-compatibility/2006">
                      <mc:Choice xmlns:v="urn:schemas-microsoft-com:vml" Requires="v">
                        <p:oleObj spid="_x0000_s142" name="" r:id="rId38" imgW="545465" imgH="228600" progId="Equation.DSMT4">
                          <p:embed/>
                        </p:oleObj>
                      </mc:Choice>
                      <mc:Fallback>
                        <p:oleObj name="" r:id="rId38" imgW="545465" imgH="228600" progId="Equation.DSMT4">
                          <p:embed/>
                          <p:pic>
                            <p:nvPicPr>
                              <p:cNvPr id="0" name="图片 9"/>
                              <p:cNvPicPr/>
                              <p:nvPr/>
                            </p:nvPicPr>
                            <p:blipFill>
                              <a:blip r:embed="rId39"/>
                              <a:stretch>
                                <a:fillRect/>
                              </a:stretch>
                            </p:blipFill>
                            <p:spPr>
                              <a:xfrm>
                                <a:off x="1923" y="2105"/>
                                <a:ext cx="1289" cy="599"/>
                              </a:xfrm>
                              <a:prstGeom prst="rect">
                                <a:avLst/>
                              </a:prstGeom>
                            </p:spPr>
                          </p:pic>
                        </p:oleObj>
                      </mc:Fallback>
                    </mc:AlternateContent>
                  </a:graphicData>
                </a:graphic>
              </p:graphicFrame>
              <p:graphicFrame>
                <p:nvGraphicFramePr>
                  <p:cNvPr id="143" name="对象 142"/>
                  <p:cNvGraphicFramePr/>
                  <p:nvPr/>
                </p:nvGraphicFramePr>
                <p:xfrm>
                  <a:off x="4398" y="2040"/>
                  <a:ext cx="1822" cy="599"/>
                </p:xfrm>
                <a:graphic>
                  <a:graphicData uri="http://schemas.openxmlformats.org/presentationml/2006/ole">
                    <mc:AlternateContent xmlns:mc="http://schemas.openxmlformats.org/markup-compatibility/2006">
                      <mc:Choice xmlns:v="urn:schemas-microsoft-com:vml" Requires="v">
                        <p:oleObj spid="_x0000_s144" name="" r:id="rId40" imgW="825500" imgH="228600" progId="Equation.DSMT4">
                          <p:embed/>
                        </p:oleObj>
                      </mc:Choice>
                      <mc:Fallback>
                        <p:oleObj name="" r:id="rId40" imgW="825500" imgH="228600" progId="Equation.DSMT4">
                          <p:embed/>
                          <p:pic>
                            <p:nvPicPr>
                              <p:cNvPr id="0" name="图片 11"/>
                              <p:cNvPicPr/>
                              <p:nvPr/>
                            </p:nvPicPr>
                            <p:blipFill>
                              <a:blip r:embed="rId41"/>
                              <a:stretch>
                                <a:fillRect/>
                              </a:stretch>
                            </p:blipFill>
                            <p:spPr>
                              <a:xfrm>
                                <a:off x="4398" y="2040"/>
                                <a:ext cx="1822" cy="599"/>
                              </a:xfrm>
                              <a:prstGeom prst="rect">
                                <a:avLst/>
                              </a:prstGeom>
                            </p:spPr>
                          </p:pic>
                        </p:oleObj>
                      </mc:Fallback>
                    </mc:AlternateContent>
                  </a:graphicData>
                </a:graphic>
              </p:graphicFrame>
              <p:graphicFrame>
                <p:nvGraphicFramePr>
                  <p:cNvPr id="145" name="对象 144"/>
                  <p:cNvGraphicFramePr/>
                  <p:nvPr/>
                </p:nvGraphicFramePr>
                <p:xfrm>
                  <a:off x="1244" y="2834"/>
                  <a:ext cx="2573" cy="682"/>
                </p:xfrm>
                <a:graphic>
                  <a:graphicData uri="http://schemas.openxmlformats.org/presentationml/2006/ole">
                    <mc:AlternateContent xmlns:mc="http://schemas.openxmlformats.org/markup-compatibility/2006">
                      <mc:Choice xmlns:v="urn:schemas-microsoft-com:vml" Requires="v">
                        <p:oleObj spid="_x0000_s146" name="" r:id="rId42" imgW="901700" imgH="228600" progId="Equation.DSMT4">
                          <p:embed/>
                        </p:oleObj>
                      </mc:Choice>
                      <mc:Fallback>
                        <p:oleObj name="" r:id="rId42" imgW="901700" imgH="228600" progId="Equation.DSMT4">
                          <p:embed/>
                          <p:pic>
                            <p:nvPicPr>
                              <p:cNvPr id="0" name="图片 21"/>
                              <p:cNvPicPr/>
                              <p:nvPr/>
                            </p:nvPicPr>
                            <p:blipFill>
                              <a:blip r:embed="rId43"/>
                              <a:stretch>
                                <a:fillRect/>
                              </a:stretch>
                            </p:blipFill>
                            <p:spPr>
                              <a:xfrm>
                                <a:off x="1244" y="2834"/>
                                <a:ext cx="2573" cy="682"/>
                              </a:xfrm>
                              <a:prstGeom prst="rect">
                                <a:avLst/>
                              </a:prstGeom>
                            </p:spPr>
                          </p:pic>
                        </p:oleObj>
                      </mc:Fallback>
                    </mc:AlternateContent>
                  </a:graphicData>
                </a:graphic>
              </p:graphicFrame>
              <p:graphicFrame>
                <p:nvGraphicFramePr>
                  <p:cNvPr id="147" name="对象 146"/>
                  <p:cNvGraphicFramePr/>
                  <p:nvPr/>
                </p:nvGraphicFramePr>
                <p:xfrm>
                  <a:off x="4330" y="2773"/>
                  <a:ext cx="2290" cy="705"/>
                </p:xfrm>
                <a:graphic>
                  <a:graphicData uri="http://schemas.openxmlformats.org/presentationml/2006/ole">
                    <mc:AlternateContent xmlns:mc="http://schemas.openxmlformats.org/markup-compatibility/2006">
                      <mc:Choice xmlns:v="urn:schemas-microsoft-com:vml" Requires="v">
                        <p:oleObj spid="_x0000_s148" name="" r:id="rId44" imgW="825500" imgH="228600" progId="Equation.DSMT4">
                          <p:embed/>
                        </p:oleObj>
                      </mc:Choice>
                      <mc:Fallback>
                        <p:oleObj name="" r:id="rId44" imgW="825500" imgH="228600" progId="Equation.DSMT4">
                          <p:embed/>
                          <p:pic>
                            <p:nvPicPr>
                              <p:cNvPr id="0" name="图片 23"/>
                              <p:cNvPicPr/>
                              <p:nvPr/>
                            </p:nvPicPr>
                            <p:blipFill>
                              <a:blip r:embed="rId45"/>
                              <a:stretch>
                                <a:fillRect/>
                              </a:stretch>
                            </p:blipFill>
                            <p:spPr>
                              <a:xfrm>
                                <a:off x="4330" y="2773"/>
                                <a:ext cx="2290" cy="705"/>
                              </a:xfrm>
                              <a:prstGeom prst="rect">
                                <a:avLst/>
                              </a:prstGeom>
                            </p:spPr>
                          </p:pic>
                        </p:oleObj>
                      </mc:Fallback>
                    </mc:AlternateContent>
                  </a:graphicData>
                </a:graphic>
              </p:graphicFrame>
              <p:graphicFrame>
                <p:nvGraphicFramePr>
                  <p:cNvPr id="149" name="对象 148"/>
                  <p:cNvGraphicFramePr/>
                  <p:nvPr/>
                </p:nvGraphicFramePr>
                <p:xfrm>
                  <a:off x="1452" y="3741"/>
                  <a:ext cx="2156" cy="599"/>
                </p:xfrm>
                <a:graphic>
                  <a:graphicData uri="http://schemas.openxmlformats.org/presentationml/2006/ole">
                    <mc:AlternateContent xmlns:mc="http://schemas.openxmlformats.org/markup-compatibility/2006">
                      <mc:Choice xmlns:v="urn:schemas-microsoft-com:vml" Requires="v">
                        <p:oleObj spid="_x0000_s150" name="" r:id="rId46" imgW="889000" imgH="228600" progId="Equation.DSMT4">
                          <p:embed/>
                        </p:oleObj>
                      </mc:Choice>
                      <mc:Fallback>
                        <p:oleObj name="" r:id="rId46" imgW="889000" imgH="228600" progId="Equation.DSMT4">
                          <p:embed/>
                          <p:pic>
                            <p:nvPicPr>
                              <p:cNvPr id="0" name="图片 33"/>
                              <p:cNvPicPr/>
                              <p:nvPr/>
                            </p:nvPicPr>
                            <p:blipFill>
                              <a:blip r:embed="rId47"/>
                              <a:stretch>
                                <a:fillRect/>
                              </a:stretch>
                            </p:blipFill>
                            <p:spPr>
                              <a:xfrm>
                                <a:off x="1452" y="3741"/>
                                <a:ext cx="2156" cy="599"/>
                              </a:xfrm>
                              <a:prstGeom prst="rect">
                                <a:avLst/>
                              </a:prstGeom>
                            </p:spPr>
                          </p:pic>
                        </p:oleObj>
                      </mc:Fallback>
                    </mc:AlternateContent>
                  </a:graphicData>
                </a:graphic>
              </p:graphicFrame>
              <p:graphicFrame>
                <p:nvGraphicFramePr>
                  <p:cNvPr id="151" name="对象 150"/>
                  <p:cNvGraphicFramePr/>
                  <p:nvPr/>
                </p:nvGraphicFramePr>
                <p:xfrm>
                  <a:off x="4398" y="3628"/>
                  <a:ext cx="1798" cy="574"/>
                </p:xfrm>
                <a:graphic>
                  <a:graphicData uri="http://schemas.openxmlformats.org/presentationml/2006/ole">
                    <mc:AlternateContent xmlns:mc="http://schemas.openxmlformats.org/markup-compatibility/2006">
                      <mc:Choice xmlns:v="urn:schemas-microsoft-com:vml" Requires="v">
                        <p:oleObj spid="_x0000_s152" name="" r:id="rId48" imgW="825500" imgH="228600" progId="Equation.DSMT4">
                          <p:embed/>
                        </p:oleObj>
                      </mc:Choice>
                      <mc:Fallback>
                        <p:oleObj name="" r:id="rId48" imgW="825500" imgH="228600" progId="Equation.DSMT4">
                          <p:embed/>
                          <p:pic>
                            <p:nvPicPr>
                              <p:cNvPr id="0" name="图片 35"/>
                              <p:cNvPicPr/>
                              <p:nvPr/>
                            </p:nvPicPr>
                            <p:blipFill>
                              <a:blip r:embed="rId49"/>
                              <a:stretch>
                                <a:fillRect/>
                              </a:stretch>
                            </p:blipFill>
                            <p:spPr>
                              <a:xfrm>
                                <a:off x="4398" y="3628"/>
                                <a:ext cx="1798" cy="574"/>
                              </a:xfrm>
                              <a:prstGeom prst="rect">
                                <a:avLst/>
                              </a:prstGeom>
                            </p:spPr>
                          </p:pic>
                        </p:oleObj>
                      </mc:Fallback>
                    </mc:AlternateContent>
                  </a:graphicData>
                </a:graphic>
              </p:graphicFrame>
              <p:graphicFrame>
                <p:nvGraphicFramePr>
                  <p:cNvPr id="153" name="对象 152"/>
                  <p:cNvGraphicFramePr/>
                  <p:nvPr/>
                </p:nvGraphicFramePr>
                <p:xfrm>
                  <a:off x="1419" y="4421"/>
                  <a:ext cx="2189" cy="670"/>
                </p:xfrm>
                <a:graphic>
                  <a:graphicData uri="http://schemas.openxmlformats.org/presentationml/2006/ole">
                    <mc:AlternateContent xmlns:mc="http://schemas.openxmlformats.org/markup-compatibility/2006">
                      <mc:Choice xmlns:v="urn:schemas-microsoft-com:vml" Requires="v">
                        <p:oleObj spid="_x0000_s154" name="" r:id="rId50" imgW="889000" imgH="228600" progId="Equation.DSMT4">
                          <p:embed/>
                        </p:oleObj>
                      </mc:Choice>
                      <mc:Fallback>
                        <p:oleObj name="" r:id="rId50" imgW="889000" imgH="228600" progId="Equation.DSMT4">
                          <p:embed/>
                          <p:pic>
                            <p:nvPicPr>
                              <p:cNvPr id="0" name="图片 45"/>
                              <p:cNvPicPr/>
                              <p:nvPr/>
                            </p:nvPicPr>
                            <p:blipFill>
                              <a:blip r:embed="rId51"/>
                              <a:stretch>
                                <a:fillRect/>
                              </a:stretch>
                            </p:blipFill>
                            <p:spPr>
                              <a:xfrm>
                                <a:off x="1419" y="4421"/>
                                <a:ext cx="2189" cy="670"/>
                              </a:xfrm>
                              <a:prstGeom prst="rect">
                                <a:avLst/>
                              </a:prstGeom>
                            </p:spPr>
                          </p:pic>
                        </p:oleObj>
                      </mc:Fallback>
                    </mc:AlternateContent>
                  </a:graphicData>
                </a:graphic>
              </p:graphicFrame>
              <p:graphicFrame>
                <p:nvGraphicFramePr>
                  <p:cNvPr id="155" name="对象 154"/>
                  <p:cNvGraphicFramePr/>
                  <p:nvPr/>
                </p:nvGraphicFramePr>
                <p:xfrm>
                  <a:off x="4351" y="4490"/>
                  <a:ext cx="1916" cy="551"/>
                </p:xfrm>
                <a:graphic>
                  <a:graphicData uri="http://schemas.openxmlformats.org/presentationml/2006/ole">
                    <mc:AlternateContent xmlns:mc="http://schemas.openxmlformats.org/markup-compatibility/2006">
                      <mc:Choice xmlns:v="urn:schemas-microsoft-com:vml" Requires="v">
                        <p:oleObj spid="_x0000_s156" name="" r:id="rId52" imgW="825500" imgH="228600" progId="Equation.DSMT4">
                          <p:embed/>
                        </p:oleObj>
                      </mc:Choice>
                      <mc:Fallback>
                        <p:oleObj name="" r:id="rId52" imgW="825500" imgH="228600" progId="Equation.DSMT4">
                          <p:embed/>
                          <p:pic>
                            <p:nvPicPr>
                              <p:cNvPr id="0" name="图片 47"/>
                              <p:cNvPicPr/>
                              <p:nvPr/>
                            </p:nvPicPr>
                            <p:blipFill>
                              <a:blip r:embed="rId53"/>
                              <a:stretch>
                                <a:fillRect/>
                              </a:stretch>
                            </p:blipFill>
                            <p:spPr>
                              <a:xfrm>
                                <a:off x="4351" y="4490"/>
                                <a:ext cx="1916" cy="551"/>
                              </a:xfrm>
                              <a:prstGeom prst="rect">
                                <a:avLst/>
                              </a:prstGeom>
                            </p:spPr>
                          </p:pic>
                        </p:oleObj>
                      </mc:Fallback>
                    </mc:AlternateContent>
                  </a:graphicData>
                </a:graphic>
              </p:graphicFrame>
              <p:graphicFrame>
                <p:nvGraphicFramePr>
                  <p:cNvPr id="157" name="对象 156"/>
                  <p:cNvGraphicFramePr/>
                  <p:nvPr/>
                </p:nvGraphicFramePr>
                <p:xfrm>
                  <a:off x="1920" y="5400"/>
                  <a:ext cx="1218" cy="517"/>
                </p:xfrm>
                <a:graphic>
                  <a:graphicData uri="http://schemas.openxmlformats.org/presentationml/2006/ole">
                    <mc:AlternateContent xmlns:mc="http://schemas.openxmlformats.org/markup-compatibility/2006">
                      <mc:Choice xmlns:v="urn:schemas-microsoft-com:vml" Requires="v">
                        <p:oleObj spid="_x0000_s158" name="" r:id="rId54" imgW="533400" imgH="228600" progId="Equation.DSMT4">
                          <p:embed/>
                        </p:oleObj>
                      </mc:Choice>
                      <mc:Fallback>
                        <p:oleObj name="" r:id="rId54" imgW="533400" imgH="228600" progId="Equation.DSMT4">
                          <p:embed/>
                          <p:pic>
                            <p:nvPicPr>
                              <p:cNvPr id="0" name="图片 58"/>
                              <p:cNvPicPr/>
                              <p:nvPr/>
                            </p:nvPicPr>
                            <p:blipFill>
                              <a:blip r:embed="rId55"/>
                              <a:stretch>
                                <a:fillRect/>
                              </a:stretch>
                            </p:blipFill>
                            <p:spPr>
                              <a:xfrm>
                                <a:off x="1920" y="5400"/>
                                <a:ext cx="1218" cy="517"/>
                              </a:xfrm>
                              <a:prstGeom prst="rect">
                                <a:avLst/>
                              </a:prstGeom>
                            </p:spPr>
                          </p:pic>
                        </p:oleObj>
                      </mc:Fallback>
                    </mc:AlternateContent>
                  </a:graphicData>
                </a:graphic>
              </p:graphicFrame>
              <p:graphicFrame>
                <p:nvGraphicFramePr>
                  <p:cNvPr id="159" name="对象 158"/>
                  <p:cNvGraphicFramePr/>
                  <p:nvPr/>
                </p:nvGraphicFramePr>
                <p:xfrm>
                  <a:off x="5122" y="5330"/>
                  <a:ext cx="544" cy="633"/>
                </p:xfrm>
                <a:graphic>
                  <a:graphicData uri="http://schemas.openxmlformats.org/presentationml/2006/ole">
                    <mc:AlternateContent xmlns:mc="http://schemas.openxmlformats.org/markup-compatibility/2006">
                      <mc:Choice xmlns:v="urn:schemas-microsoft-com:vml" Requires="v">
                        <p:oleObj spid="_x0000_s160" name="" r:id="rId56" imgW="203200" imgH="228600" progId="Equation.DSMT4">
                          <p:embed/>
                        </p:oleObj>
                      </mc:Choice>
                      <mc:Fallback>
                        <p:oleObj name="" r:id="rId56" imgW="203200" imgH="228600" progId="Equation.DSMT4">
                          <p:embed/>
                          <p:pic>
                            <p:nvPicPr>
                              <p:cNvPr id="0" name="图片 60"/>
                              <p:cNvPicPr/>
                              <p:nvPr/>
                            </p:nvPicPr>
                            <p:blipFill>
                              <a:blip r:embed="rId57"/>
                              <a:stretch>
                                <a:fillRect/>
                              </a:stretch>
                            </p:blipFill>
                            <p:spPr>
                              <a:xfrm>
                                <a:off x="5122" y="5330"/>
                                <a:ext cx="544" cy="633"/>
                              </a:xfrm>
                              <a:prstGeom prst="rect">
                                <a:avLst/>
                              </a:prstGeom>
                            </p:spPr>
                          </p:pic>
                        </p:oleObj>
                      </mc:Fallback>
                    </mc:AlternateContent>
                  </a:graphicData>
                </a:graphic>
              </p:graphicFrame>
            </p:grpSp>
          </p:grpSp>
          <p:graphicFrame>
            <p:nvGraphicFramePr>
              <p:cNvPr id="161" name="对象 160"/>
              <p:cNvGraphicFramePr/>
              <p:nvPr/>
            </p:nvGraphicFramePr>
            <p:xfrm>
              <a:off x="7703" y="5421"/>
              <a:ext cx="723" cy="551"/>
            </p:xfrm>
            <a:graphic>
              <a:graphicData uri="http://schemas.openxmlformats.org/presentationml/2006/ole">
                <mc:AlternateContent xmlns:mc="http://schemas.openxmlformats.org/markup-compatibility/2006">
                  <mc:Choice xmlns:v="urn:schemas-microsoft-com:vml" Requires="v">
                    <p:oleObj spid="_x0000_s162" name="" r:id="rId58" imgW="292100" imgH="228600" progId="Equation.DSMT4">
                      <p:embed/>
                    </p:oleObj>
                  </mc:Choice>
                  <mc:Fallback>
                    <p:oleObj name="" r:id="rId58" imgW="292100" imgH="228600" progId="Equation.DSMT4">
                      <p:embed/>
                      <p:pic>
                        <p:nvPicPr>
                          <p:cNvPr id="0" name="图片 62"/>
                          <p:cNvPicPr/>
                          <p:nvPr/>
                        </p:nvPicPr>
                        <p:blipFill>
                          <a:blip r:embed="rId59"/>
                          <a:stretch>
                            <a:fillRect/>
                          </a:stretch>
                        </p:blipFill>
                        <p:spPr>
                          <a:xfrm>
                            <a:off x="7703" y="5421"/>
                            <a:ext cx="723" cy="551"/>
                          </a:xfrm>
                          <a:prstGeom prst="rect">
                            <a:avLst/>
                          </a:prstGeom>
                        </p:spPr>
                      </p:pic>
                    </p:oleObj>
                  </mc:Fallback>
                </mc:AlternateContent>
              </a:graphicData>
            </a:graphic>
          </p:graphicFrame>
          <p:graphicFrame>
            <p:nvGraphicFramePr>
              <p:cNvPr id="163" name="对象 162"/>
              <p:cNvGraphicFramePr/>
              <p:nvPr/>
            </p:nvGraphicFramePr>
            <p:xfrm>
              <a:off x="10805" y="5261"/>
              <a:ext cx="701" cy="607"/>
            </p:xfrm>
            <a:graphic>
              <a:graphicData uri="http://schemas.openxmlformats.org/presentationml/2006/ole">
                <mc:AlternateContent xmlns:mc="http://schemas.openxmlformats.org/markup-compatibility/2006">
                  <mc:Choice xmlns:v="urn:schemas-microsoft-com:vml" Requires="v">
                    <p:oleObj spid="_x0000_s164" name="" r:id="rId60" imgW="292100" imgH="228600" progId="Equation.DSMT4">
                      <p:embed/>
                    </p:oleObj>
                  </mc:Choice>
                  <mc:Fallback>
                    <p:oleObj name="" r:id="rId60" imgW="292100" imgH="228600" progId="Equation.DSMT4">
                      <p:embed/>
                      <p:pic>
                        <p:nvPicPr>
                          <p:cNvPr id="0" name="图片 64"/>
                          <p:cNvPicPr/>
                          <p:nvPr/>
                        </p:nvPicPr>
                        <p:blipFill>
                          <a:blip r:embed="rId61"/>
                          <a:stretch>
                            <a:fillRect/>
                          </a:stretch>
                        </p:blipFill>
                        <p:spPr>
                          <a:xfrm>
                            <a:off x="10805" y="5261"/>
                            <a:ext cx="701" cy="607"/>
                          </a:xfrm>
                          <a:prstGeom prst="rect">
                            <a:avLst/>
                          </a:prstGeom>
                        </p:spPr>
                      </p:pic>
                    </p:oleObj>
                  </mc:Fallback>
                </mc:AlternateContent>
              </a:graphicData>
            </a:graphic>
          </p:graphicFrame>
        </p:grpSp>
        <p:graphicFrame>
          <p:nvGraphicFramePr>
            <p:cNvPr id="165" name="对象 164"/>
            <p:cNvGraphicFramePr/>
            <p:nvPr/>
          </p:nvGraphicFramePr>
          <p:xfrm>
            <a:off x="13337" y="5286"/>
            <a:ext cx="782" cy="661"/>
          </p:xfrm>
          <a:graphic>
            <a:graphicData uri="http://schemas.openxmlformats.org/presentationml/2006/ole">
              <mc:AlternateContent xmlns:mc="http://schemas.openxmlformats.org/markup-compatibility/2006">
                <mc:Choice xmlns:v="urn:schemas-microsoft-com:vml" Requires="v">
                  <p:oleObj spid="_x0000_s166" name="" r:id="rId62" imgW="304800" imgH="228600" progId="Equation.DSMT4">
                    <p:embed/>
                  </p:oleObj>
                </mc:Choice>
                <mc:Fallback>
                  <p:oleObj name="" r:id="rId62" imgW="304800" imgH="228600" progId="Equation.DSMT4">
                    <p:embed/>
                    <p:pic>
                      <p:nvPicPr>
                        <p:cNvPr id="0" name="图片 66"/>
                        <p:cNvPicPr/>
                        <p:nvPr/>
                      </p:nvPicPr>
                      <p:blipFill>
                        <a:blip r:embed="rId63"/>
                        <a:stretch>
                          <a:fillRect/>
                        </a:stretch>
                      </p:blipFill>
                      <p:spPr>
                        <a:xfrm>
                          <a:off x="13337" y="5286"/>
                          <a:ext cx="782" cy="661"/>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287655" y="823595"/>
            <a:ext cx="11572240" cy="108902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ctr"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r>
              <a:rPr sz="2200" b="1" dirty="0">
                <a:latin typeface="+mn-lt"/>
                <a:ea typeface="+mn-ea"/>
              </a:rPr>
              <a:t>表12-26 买入飞鹰式套利综合分析表</a:t>
            </a: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573" y="-2738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买入飞鹰式套利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6" name="表格 5"/>
          <p:cNvGraphicFramePr/>
          <p:nvPr>
            <p:custDataLst>
              <p:tags r:id="rId1"/>
            </p:custDataLst>
          </p:nvPr>
        </p:nvGraphicFramePr>
        <p:xfrm>
          <a:off x="692785" y="1701165"/>
          <a:ext cx="10970895" cy="3871595"/>
        </p:xfrm>
        <a:graphic>
          <a:graphicData uri="http://schemas.openxmlformats.org/drawingml/2006/table">
            <a:tbl>
              <a:tblPr firstRow="1" bandRow="1">
                <a:tableStyleId>{7DF18680-E054-41AD-8BC1-D1AEF772440D}</a:tableStyleId>
              </a:tblPr>
              <a:tblGrid>
                <a:gridCol w="1551940"/>
                <a:gridCol w="9418955"/>
              </a:tblGrid>
              <a:tr h="1546860">
                <a:tc>
                  <a:txBody>
                    <a:bodyPr/>
                    <a:p>
                      <a:pPr>
                        <a:buNone/>
                      </a:pPr>
                      <a:r>
                        <a:rPr lang="zh-CN" altLang="en-US" sz="2200"/>
                        <a:t>使用范围</a:t>
                      </a:r>
                      <a:endParaRPr lang="zh-CN" altLang="en-US" sz="2200"/>
                    </a:p>
                  </a:txBody>
                  <a:tcPr/>
                </a:tc>
                <a:tc>
                  <a:txBody>
                    <a:bodyPr/>
                    <a:p>
                      <a:pPr>
                        <a:buNone/>
                      </a:pPr>
                      <a:r>
                        <a:rPr lang="zh-CN" altLang="en-US" sz="2200"/>
                        <a:t>交易者预计标的资产价格在期权存续期内仅会在中低执行价格与中高执行价格之间波动，但不确定后市。时间价格会处于某个幅度内，但希望投资一个比蝶式更保守的组合，即扩大平衡点之的价格范围，而损失则控制在一定水平之内。</a:t>
                      </a:r>
                      <a:endParaRPr lang="zh-CN" altLang="en-US" sz="2200"/>
                    </a:p>
                  </a:txBody>
                  <a:tcPr/>
                </a:tc>
              </a:tr>
              <a:tr h="546735">
                <a:tc>
                  <a:txBody>
                    <a:bodyPr/>
                    <a:p>
                      <a:pPr>
                        <a:buNone/>
                      </a:pPr>
                      <a:r>
                        <a:rPr lang="zh-CN" altLang="en-US" sz="2200"/>
                        <a:t>最大风险</a:t>
                      </a:r>
                      <a:endParaRPr lang="zh-CN" altLang="en-US" sz="2200"/>
                    </a:p>
                  </a:txBody>
                  <a:tcPr/>
                </a:tc>
                <a:tc>
                  <a:txBody>
                    <a:bodyPr/>
                    <a:p>
                      <a:pPr>
                        <a:buNone/>
                      </a:pPr>
                      <a:r>
                        <a:rPr lang="zh-CN" altLang="en-US" sz="2200"/>
                        <a:t>净权利金</a:t>
                      </a:r>
                      <a:endParaRPr lang="zh-CN" altLang="en-US" sz="2200"/>
                    </a:p>
                  </a:txBody>
                  <a:tcPr/>
                </a:tc>
              </a:tr>
              <a:tr h="955040">
                <a:tc>
                  <a:txBody>
                    <a:bodyPr/>
                    <a:p>
                      <a:pPr>
                        <a:buNone/>
                      </a:pPr>
                      <a:r>
                        <a:rPr lang="zh-CN" altLang="en-US" sz="2200"/>
                        <a:t>最大收益</a:t>
                      </a:r>
                      <a:endParaRPr lang="zh-CN" altLang="en-US" sz="2200"/>
                    </a:p>
                  </a:txBody>
                  <a:tcPr/>
                </a:tc>
                <a:tc>
                  <a:txBody>
                    <a:bodyPr/>
                    <a:p>
                      <a:pPr>
                        <a:buNone/>
                      </a:pPr>
                      <a:r>
                        <a:rPr lang="zh-CN" altLang="en-US" sz="2200"/>
                        <a:t>若到期标的物价格介于中低执行价格与中高执行价格之间，则：最大收益=中低执行价格-低执行价格-净权利金</a:t>
                      </a:r>
                      <a:endParaRPr lang="zh-CN" altLang="en-US" sz="2200"/>
                    </a:p>
                  </a:txBody>
                  <a:tcPr/>
                </a:tc>
              </a:tr>
              <a:tr h="822960">
                <a:tc>
                  <a:txBody>
                    <a:bodyPr/>
                    <a:p>
                      <a:pPr>
                        <a:buNone/>
                      </a:pPr>
                      <a:r>
                        <a:rPr lang="zh-CN" altLang="en-US" sz="2200"/>
                        <a:t>损益平衡点</a:t>
                      </a:r>
                      <a:endParaRPr lang="zh-CN" altLang="en-US" sz="2200"/>
                    </a:p>
                  </a:txBody>
                  <a:tcPr/>
                </a:tc>
                <a:tc>
                  <a:txBody>
                    <a:bodyPr/>
                    <a:p>
                      <a:pPr>
                        <a:buNone/>
                      </a:pPr>
                      <a:r>
                        <a:rPr lang="zh-CN" altLang="en-US" sz="2200"/>
                        <a:t>高平衡点=中执行价格+最大收益；低平衡点=中执行价格-最大收益</a:t>
                      </a:r>
                      <a:endParaRPr lang="zh-CN" altLang="en-US" sz="2200"/>
                    </a:p>
                  </a:txBody>
                  <a:tcPr/>
                </a:tc>
              </a:tr>
            </a:tbl>
          </a:graphicData>
        </a:graphic>
      </p:graphicFrame>
    </p:spTree>
  </p:cSld>
  <p:clrMapOvr>
    <a:masterClrMapping/>
  </p:clrMapOvr>
  <p:transition>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57505" y="620395"/>
            <a:ext cx="11323320" cy="29527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1"/>
          <p:cNvSpPr>
            <a:spLocks noGrp="1"/>
          </p:cNvSpPr>
          <p:nvPr/>
        </p:nvSpPr>
        <p:spPr>
          <a:xfrm>
            <a:off x="307340" y="692785"/>
            <a:ext cx="11572240" cy="542417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【例12-17】</a:t>
            </a:r>
            <a:r>
              <a:rPr sz="2200" dirty="0">
                <a:latin typeface="+mn-lt"/>
                <a:ea typeface="+mn-ea"/>
              </a:rPr>
              <a:t>假设股票A的当前价格是33.57元/股，由下表构建一个买入飞鹰式期权策略，</a:t>
            </a: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试分析该期权策略下的净权利金、潜在最大收益和亏损、损益平衡点和盈利区间。</a:t>
            </a: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解答：</a:t>
            </a: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r>
              <a:rPr sz="2000" dirty="0">
                <a:latin typeface="+mn-lt"/>
                <a:ea typeface="+mn-ea"/>
              </a:rPr>
              <a:t>若到期时股票A的价格在33元/股至34元/股区间，该策略的所有4条腿都是虚值的，该策略取得其最大收益；</a:t>
            </a: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r>
              <a:rPr sz="2000" dirty="0">
                <a:latin typeface="+mn-lt"/>
                <a:ea typeface="+mn-ea"/>
              </a:rPr>
              <a:t>32.13至34.87是该策略的盈利区间，只要到期时标的价格在此区间，就可以盈利结束。</a:t>
            </a: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p:txBody>
      </p:sp>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买入飞鹰式套利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7" name="表格 6"/>
          <p:cNvGraphicFramePr/>
          <p:nvPr>
            <p:custDataLst>
              <p:tags r:id="rId1"/>
            </p:custDataLst>
          </p:nvPr>
        </p:nvGraphicFramePr>
        <p:xfrm>
          <a:off x="665480" y="1052830"/>
          <a:ext cx="10856595" cy="1915160"/>
        </p:xfrm>
        <a:graphic>
          <a:graphicData uri="http://schemas.openxmlformats.org/drawingml/2006/table">
            <a:tbl>
              <a:tblPr firstRow="1" bandRow="1">
                <a:tableStyleId>{5940675A-B579-460E-94D1-54222C63F5DA}</a:tableStyleId>
              </a:tblPr>
              <a:tblGrid>
                <a:gridCol w="1845310"/>
                <a:gridCol w="1451610"/>
                <a:gridCol w="2238375"/>
                <a:gridCol w="1845310"/>
                <a:gridCol w="1410970"/>
                <a:gridCol w="2065020"/>
              </a:tblGrid>
              <a:tr h="443230">
                <a:tc>
                  <a:txBody>
                    <a:bodyPr/>
                    <a:p>
                      <a:pPr>
                        <a:buNone/>
                      </a:pPr>
                      <a:r>
                        <a:rPr lang="zh-CN" altLang="en-US"/>
                        <a:t>操作</a:t>
                      </a:r>
                      <a:endParaRPr lang="zh-CN" altLang="en-US"/>
                    </a:p>
                  </a:txBody>
                  <a:tcPr/>
                </a:tc>
                <a:tc>
                  <a:txBody>
                    <a:bodyPr/>
                    <a:p>
                      <a:pPr>
                        <a:buNone/>
                      </a:pPr>
                      <a:r>
                        <a:rPr lang="zh-CN" altLang="en-US"/>
                        <a:t>类型</a:t>
                      </a:r>
                      <a:endParaRPr lang="zh-CN" altLang="en-US"/>
                    </a:p>
                  </a:txBody>
                  <a:tcPr/>
                </a:tc>
                <a:tc>
                  <a:txBody>
                    <a:bodyPr/>
                    <a:p>
                      <a:pPr>
                        <a:buNone/>
                      </a:pPr>
                      <a:r>
                        <a:rPr lang="zh-CN" altLang="en-US"/>
                        <a:t>执行价格（元/股）</a:t>
                      </a:r>
                      <a:endParaRPr lang="zh-CN" altLang="en-US"/>
                    </a:p>
                  </a:txBody>
                  <a:tcPr/>
                </a:tc>
                <a:tc>
                  <a:txBody>
                    <a:bodyPr/>
                    <a:p>
                      <a:pPr>
                        <a:buNone/>
                      </a:pPr>
                      <a:r>
                        <a:rPr lang="zh-CN" altLang="en-US"/>
                        <a:t>到期月份（月）</a:t>
                      </a:r>
                      <a:endParaRPr lang="zh-CN" altLang="en-US"/>
                    </a:p>
                  </a:txBody>
                  <a:tcPr/>
                </a:tc>
                <a:tc>
                  <a:txBody>
                    <a:bodyPr/>
                    <a:p>
                      <a:pPr>
                        <a:buNone/>
                      </a:pPr>
                      <a:r>
                        <a:rPr lang="zh-CN" altLang="en-US"/>
                        <a:t>数量（手）</a:t>
                      </a:r>
                      <a:endParaRPr lang="zh-CN" altLang="en-US"/>
                    </a:p>
                  </a:txBody>
                  <a:tcPr/>
                </a:tc>
                <a:tc>
                  <a:txBody>
                    <a:bodyPr/>
                    <a:p>
                      <a:pPr>
                        <a:buNone/>
                      </a:pPr>
                      <a:r>
                        <a:rPr lang="zh-CN" altLang="en-US"/>
                        <a:t>期权价格（元/股）</a:t>
                      </a:r>
                      <a:endParaRPr lang="zh-CN" altLang="en-US"/>
                    </a:p>
                  </a:txBody>
                  <a:tcPr/>
                </a:tc>
              </a:tr>
              <a:tr h="367665">
                <a:tc>
                  <a:txBody>
                    <a:bodyPr/>
                    <a:p>
                      <a:pPr>
                        <a:buNone/>
                      </a:pPr>
                      <a:r>
                        <a:rPr lang="zh-CN" altLang="en-US"/>
                        <a:t>卖出开仓</a:t>
                      </a:r>
                      <a:endParaRPr lang="zh-CN" altLang="en-US"/>
                    </a:p>
                  </a:txBody>
                  <a:tcPr/>
                </a:tc>
                <a:tc>
                  <a:txBody>
                    <a:bodyPr/>
                    <a:p>
                      <a:pPr>
                        <a:buNone/>
                      </a:pPr>
                      <a:r>
                        <a:rPr lang="zh-CN" altLang="en-US"/>
                        <a:t>看涨期权</a:t>
                      </a:r>
                      <a:endParaRPr lang="zh-CN" altLang="en-US"/>
                    </a:p>
                  </a:txBody>
                  <a:tcPr/>
                </a:tc>
                <a:tc>
                  <a:txBody>
                    <a:bodyPr/>
                    <a:p>
                      <a:pPr>
                        <a:buNone/>
                      </a:pPr>
                      <a:r>
                        <a:rPr lang="zh-CN" altLang="en-US"/>
                        <a:t>35</a:t>
                      </a:r>
                      <a:endParaRPr lang="zh-CN" altLang="en-US"/>
                    </a:p>
                  </a:txBody>
                  <a:tcPr/>
                </a:tc>
                <a:tc>
                  <a:txBody>
                    <a:bodyPr/>
                    <a:p>
                      <a:pPr>
                        <a:buNone/>
                      </a:pPr>
                      <a:r>
                        <a:rPr lang="zh-CN" altLang="en-US"/>
                        <a:t>1</a:t>
                      </a:r>
                      <a:endParaRPr lang="zh-CN" altLang="en-US"/>
                    </a:p>
                  </a:txBody>
                  <a:tcPr/>
                </a:tc>
                <a:tc>
                  <a:txBody>
                    <a:bodyPr/>
                    <a:p>
                      <a:pPr>
                        <a:buNone/>
                      </a:pPr>
                      <a:r>
                        <a:rPr lang="zh-CN" altLang="en-US"/>
                        <a:t>1</a:t>
                      </a:r>
                      <a:endParaRPr lang="zh-CN" altLang="en-US"/>
                    </a:p>
                  </a:txBody>
                  <a:tcPr/>
                </a:tc>
                <a:tc>
                  <a:txBody>
                    <a:bodyPr/>
                    <a:p>
                      <a:pPr>
                        <a:buNone/>
                      </a:pPr>
                      <a:r>
                        <a:rPr lang="zh-CN" altLang="en-US"/>
                        <a:t>0.60</a:t>
                      </a:r>
                      <a:endParaRPr lang="zh-CN" altLang="en-US"/>
                    </a:p>
                  </a:txBody>
                  <a:tcPr/>
                </a:tc>
              </a:tr>
              <a:tr h="368300">
                <a:tc>
                  <a:txBody>
                    <a:bodyPr/>
                    <a:p>
                      <a:pPr>
                        <a:buNone/>
                      </a:pPr>
                      <a:r>
                        <a:rPr lang="zh-CN" altLang="en-US"/>
                        <a:t>买入开仓</a:t>
                      </a:r>
                      <a:endParaRPr lang="zh-CN" altLang="en-US"/>
                    </a:p>
                  </a:txBody>
                  <a:tcPr/>
                </a:tc>
                <a:tc>
                  <a:txBody>
                    <a:bodyPr/>
                    <a:p>
                      <a:pPr>
                        <a:buNone/>
                      </a:pPr>
                      <a:r>
                        <a:rPr lang="zh-CN" altLang="en-US"/>
                        <a:t>看跌期权</a:t>
                      </a:r>
                      <a:endParaRPr lang="zh-CN" altLang="en-US"/>
                    </a:p>
                  </a:txBody>
                  <a:tcPr/>
                </a:tc>
                <a:tc>
                  <a:txBody>
                    <a:bodyPr/>
                    <a:p>
                      <a:pPr>
                        <a:buNone/>
                      </a:pPr>
                      <a:r>
                        <a:rPr lang="zh-CN" altLang="en-US"/>
                        <a:t>34</a:t>
                      </a:r>
                      <a:endParaRPr lang="zh-CN" altLang="en-US"/>
                    </a:p>
                  </a:txBody>
                  <a:tcPr/>
                </a:tc>
                <a:tc>
                  <a:txBody>
                    <a:bodyPr/>
                    <a:p>
                      <a:pPr>
                        <a:buNone/>
                      </a:pPr>
                      <a:r>
                        <a:rPr lang="zh-CN" altLang="en-US"/>
                        <a:t>1</a:t>
                      </a:r>
                      <a:endParaRPr lang="zh-CN" altLang="en-US"/>
                    </a:p>
                  </a:txBody>
                  <a:tcPr/>
                </a:tc>
                <a:tc>
                  <a:txBody>
                    <a:bodyPr/>
                    <a:p>
                      <a:pPr>
                        <a:buNone/>
                      </a:pPr>
                      <a:r>
                        <a:rPr lang="zh-CN" altLang="en-US"/>
                        <a:t>1</a:t>
                      </a:r>
                      <a:endParaRPr lang="zh-CN" altLang="en-US"/>
                    </a:p>
                  </a:txBody>
                  <a:tcPr/>
                </a:tc>
                <a:tc>
                  <a:txBody>
                    <a:bodyPr/>
                    <a:p>
                      <a:pPr>
                        <a:buNone/>
                      </a:pPr>
                      <a:r>
                        <a:rPr lang="zh-CN" altLang="en-US"/>
                        <a:t>1.20</a:t>
                      </a:r>
                      <a:endParaRPr lang="zh-CN" altLang="en-US"/>
                    </a:p>
                  </a:txBody>
                  <a:tcPr/>
                </a:tc>
              </a:tr>
              <a:tr h="367665">
                <a:tc>
                  <a:txBody>
                    <a:bodyPr/>
                    <a:p>
                      <a:pPr>
                        <a:buNone/>
                      </a:pPr>
                      <a:r>
                        <a:rPr lang="zh-CN" altLang="en-US"/>
                        <a:t>卖出开仓</a:t>
                      </a:r>
                      <a:endParaRPr lang="zh-CN" altLang="en-US"/>
                    </a:p>
                  </a:txBody>
                  <a:tcPr/>
                </a:tc>
                <a:tc>
                  <a:txBody>
                    <a:bodyPr/>
                    <a:p>
                      <a:pPr>
                        <a:buNone/>
                      </a:pPr>
                      <a:r>
                        <a:rPr lang="zh-CN" altLang="en-US"/>
                        <a:t>看涨期权</a:t>
                      </a:r>
                      <a:endParaRPr lang="zh-CN" altLang="en-US"/>
                    </a:p>
                  </a:txBody>
                  <a:tcPr/>
                </a:tc>
                <a:tc>
                  <a:txBody>
                    <a:bodyPr/>
                    <a:p>
                      <a:pPr>
                        <a:buNone/>
                      </a:pPr>
                      <a:r>
                        <a:rPr lang="zh-CN" altLang="en-US"/>
                        <a:t>32</a:t>
                      </a:r>
                      <a:endParaRPr lang="zh-CN" altLang="en-US"/>
                    </a:p>
                  </a:txBody>
                  <a:tcPr/>
                </a:tc>
                <a:tc>
                  <a:txBody>
                    <a:bodyPr/>
                    <a:p>
                      <a:pPr>
                        <a:buNone/>
                      </a:pPr>
                      <a:r>
                        <a:rPr lang="zh-CN" altLang="en-US"/>
                        <a:t>1</a:t>
                      </a:r>
                      <a:endParaRPr lang="zh-CN" altLang="en-US"/>
                    </a:p>
                  </a:txBody>
                  <a:tcPr/>
                </a:tc>
                <a:tc>
                  <a:txBody>
                    <a:bodyPr/>
                    <a:p>
                      <a:pPr>
                        <a:buNone/>
                      </a:pPr>
                      <a:r>
                        <a:rPr lang="zh-CN" altLang="en-US"/>
                        <a:t>1</a:t>
                      </a:r>
                      <a:endParaRPr lang="zh-CN" altLang="en-US"/>
                    </a:p>
                  </a:txBody>
                  <a:tcPr/>
                </a:tc>
                <a:tc>
                  <a:txBody>
                    <a:bodyPr/>
                    <a:p>
                      <a:pPr>
                        <a:buNone/>
                      </a:pPr>
                      <a:r>
                        <a:rPr lang="zh-CN" altLang="en-US"/>
                        <a:t>0.59</a:t>
                      </a:r>
                      <a:endParaRPr lang="zh-CN" altLang="en-US"/>
                    </a:p>
                  </a:txBody>
                  <a:tcPr/>
                </a:tc>
              </a:tr>
              <a:tr h="368300">
                <a:tc>
                  <a:txBody>
                    <a:bodyPr/>
                    <a:p>
                      <a:pPr>
                        <a:buNone/>
                      </a:pPr>
                      <a:r>
                        <a:rPr lang="zh-CN" altLang="en-US"/>
                        <a:t>卖出开仓</a:t>
                      </a:r>
                      <a:endParaRPr lang="zh-CN" altLang="en-US"/>
                    </a:p>
                  </a:txBody>
                  <a:tcPr/>
                </a:tc>
                <a:tc>
                  <a:txBody>
                    <a:bodyPr/>
                    <a:p>
                      <a:pPr>
                        <a:buNone/>
                      </a:pPr>
                      <a:r>
                        <a:rPr lang="zh-CN" altLang="en-US"/>
                        <a:t>看跌期权</a:t>
                      </a:r>
                      <a:endParaRPr lang="zh-CN" altLang="en-US"/>
                    </a:p>
                  </a:txBody>
                  <a:tcPr/>
                </a:tc>
                <a:tc>
                  <a:txBody>
                    <a:bodyPr/>
                    <a:p>
                      <a:pPr>
                        <a:buNone/>
                      </a:pPr>
                      <a:r>
                        <a:rPr lang="zh-CN" altLang="en-US"/>
                        <a:t>33</a:t>
                      </a:r>
                      <a:endParaRPr lang="zh-CN" altLang="en-US"/>
                    </a:p>
                  </a:txBody>
                  <a:tcPr/>
                </a:tc>
                <a:tc>
                  <a:txBody>
                    <a:bodyPr/>
                    <a:p>
                      <a:pPr>
                        <a:buNone/>
                      </a:pPr>
                      <a:r>
                        <a:rPr lang="zh-CN" altLang="en-US"/>
                        <a:t>1</a:t>
                      </a:r>
                      <a:endParaRPr lang="zh-CN" altLang="en-US"/>
                    </a:p>
                  </a:txBody>
                  <a:tcPr/>
                </a:tc>
                <a:tc>
                  <a:txBody>
                    <a:bodyPr/>
                    <a:p>
                      <a:pPr>
                        <a:buNone/>
                      </a:pPr>
                      <a:r>
                        <a:rPr lang="zh-CN" altLang="en-US"/>
                        <a:t>1</a:t>
                      </a:r>
                      <a:endParaRPr lang="zh-CN" altLang="en-US"/>
                    </a:p>
                  </a:txBody>
                  <a:tcPr/>
                </a:tc>
                <a:tc>
                  <a:txBody>
                    <a:bodyPr/>
                    <a:p>
                      <a:pPr>
                        <a:buNone/>
                      </a:pPr>
                      <a:r>
                        <a:rPr lang="zh-CN" altLang="en-US"/>
                        <a:t>0.86</a:t>
                      </a:r>
                      <a:endParaRPr lang="zh-CN" altLang="en-US"/>
                    </a:p>
                  </a:txBody>
                  <a:tcPr/>
                </a:tc>
              </a:tr>
            </a:tbl>
          </a:graphicData>
        </a:graphic>
      </p:graphicFrame>
      <p:graphicFrame>
        <p:nvGraphicFramePr>
          <p:cNvPr id="6" name="表格 5"/>
          <p:cNvGraphicFramePr/>
          <p:nvPr>
            <p:custDataLst>
              <p:tags r:id="rId2"/>
            </p:custDataLst>
          </p:nvPr>
        </p:nvGraphicFramePr>
        <p:xfrm>
          <a:off x="765175" y="4725035"/>
          <a:ext cx="10393680" cy="1313180"/>
        </p:xfrm>
        <a:graphic>
          <a:graphicData uri="http://schemas.openxmlformats.org/drawingml/2006/table">
            <a:tbl>
              <a:tblPr firstRow="1" bandRow="1">
                <a:tableStyleId>{7DF18680-E054-41AD-8BC1-D1AEF772440D}</a:tableStyleId>
              </a:tblPr>
              <a:tblGrid>
                <a:gridCol w="2597150"/>
                <a:gridCol w="1800860"/>
                <a:gridCol w="1246505"/>
                <a:gridCol w="2403475"/>
                <a:gridCol w="2345690"/>
              </a:tblGrid>
              <a:tr h="640080">
                <a:tc>
                  <a:txBody>
                    <a:bodyPr/>
                    <a:p>
                      <a:pPr algn="ctr">
                        <a:buNone/>
                      </a:pPr>
                      <a:r>
                        <a:rPr lang="zh-CN" altLang="en-US" sz="1800" dirty="0">
                          <a:latin typeface="Times New Roman" panose="02020603050405020304" pitchFamily="18" charset="0"/>
                        </a:rPr>
                        <a:t>净权利金</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endParaRPr lang="zh-CN"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p>
                      <a:pPr algn="ctr">
                        <a:buNone/>
                      </a:pPr>
                      <a:r>
                        <a:rPr lang="zh-CN" sz="1800" dirty="0">
                          <a:latin typeface="Times New Roman" panose="02020603050405020304" pitchFamily="18" charset="0"/>
                        </a:rPr>
                        <a:t>较低执行价</a:t>
                      </a:r>
                      <a:r>
                        <a:rPr lang="en-US" altLang="zh-CN" sz="1800" dirty="0">
                          <a:latin typeface="Times New Roman" panose="02020603050405020304" pitchFamily="18" charset="0"/>
                        </a:rPr>
                        <a:t>33</a:t>
                      </a:r>
                      <a:r>
                        <a:rPr lang="zh-CN" altLang="en-US" sz="1800" dirty="0">
                          <a:latin typeface="Times New Roman" panose="02020603050405020304" pitchFamily="18" charset="0"/>
                        </a:rPr>
                        <a:t>，</a:t>
                      </a:r>
                      <a:r>
                        <a:rPr lang="zh-CN" sz="1800" dirty="0">
                          <a:latin typeface="Times New Roman" panose="02020603050405020304" pitchFamily="18" charset="0"/>
                        </a:rPr>
                        <a:t>较低</a:t>
                      </a: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c>
                  <a:txBody>
                    <a:bodyPr/>
                    <a:p>
                      <a:pPr algn="ctr">
                        <a:buNone/>
                      </a:pPr>
                      <a:r>
                        <a:rPr lang="zh-CN" sz="1800" dirty="0">
                          <a:latin typeface="Times New Roman" panose="02020603050405020304" pitchFamily="18" charset="0"/>
                          <a:sym typeface="+mn-ea"/>
                        </a:rPr>
                        <a:t>较高执行价</a:t>
                      </a:r>
                      <a:r>
                        <a:rPr lang="en-US" altLang="zh-CN" sz="1800" dirty="0">
                          <a:latin typeface="Times New Roman" panose="02020603050405020304" pitchFamily="18" charset="0"/>
                          <a:sym typeface="+mn-ea"/>
                        </a:rPr>
                        <a:t>34</a:t>
                      </a:r>
                      <a:r>
                        <a:rPr lang="zh-CN" altLang="en-US" sz="1800" dirty="0">
                          <a:latin typeface="Times New Roman" panose="02020603050405020304" pitchFamily="18" charset="0"/>
                          <a:sym typeface="+mn-ea"/>
                        </a:rPr>
                        <a:t>，</a:t>
                      </a:r>
                      <a:r>
                        <a:rPr lang="zh-CN" sz="1800" dirty="0">
                          <a:latin typeface="Times New Roman" panose="02020603050405020304" pitchFamily="18" charset="0"/>
                          <a:sym typeface="+mn-ea"/>
                        </a:rPr>
                        <a:t>较高</a:t>
                      </a:r>
                      <a:r>
                        <a:rPr sz="1800" dirty="0">
                          <a:latin typeface="Times New Roman" panose="02020603050405020304" pitchFamily="18" charset="0"/>
                          <a:sym typeface="+mn-ea"/>
                        </a:rPr>
                        <a:t>盈亏平衡点</a:t>
                      </a:r>
                      <a:endParaRPr lang="zh-CN" altLang="en-US" sz="1800" dirty="0">
                        <a:latin typeface="Times New Roman" panose="02020603050405020304" pitchFamily="18" charset="0"/>
                      </a:endParaRPr>
                    </a:p>
                  </a:txBody>
                  <a:tcPr/>
                </a:tc>
              </a:tr>
              <a:tr h="673100">
                <a:tc>
                  <a:txBody>
                    <a:bodyPr/>
                    <a:p>
                      <a:pPr algn="ctr">
                        <a:buNone/>
                      </a:pPr>
                      <a:r>
                        <a:rPr sz="1800" dirty="0">
                          <a:sym typeface="+mn-ea"/>
                        </a:rPr>
                        <a:t>（1.20-0.60）+（0.86-0.59）=0.87</a:t>
                      </a:r>
                      <a:endParaRPr lang="en-US" altLang="zh-CN" sz="1800" dirty="0">
                        <a:latin typeface="Times New Roman" panose="02020603050405020304" pitchFamily="18" charset="0"/>
                        <a:cs typeface="Times New Roman" panose="02020603050405020304" pitchFamily="18" charset="0"/>
                      </a:endParaRPr>
                    </a:p>
                  </a:txBody>
                  <a:tcPr/>
                </a:tc>
                <a:tc>
                  <a:txBody>
                    <a:bodyPr/>
                    <a:p>
                      <a:pPr algn="ctr">
                        <a:buNone/>
                      </a:pPr>
                      <a:r>
                        <a:rPr sz="1800" dirty="0">
                          <a:sym typeface="+mn-ea"/>
                        </a:rPr>
                        <a:t>35-34-0.87=0.13</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sz="1800" dirty="0">
                          <a:sym typeface="+mn-ea"/>
                        </a:rPr>
                        <a:t>0.87</a:t>
                      </a:r>
                      <a:endParaRPr lang="en-US" altLang="zh-CN" sz="1800" b="1" dirty="0">
                        <a:latin typeface="Times New Roman" panose="02020603050405020304" pitchFamily="18" charset="0"/>
                        <a:cs typeface="Times New Roman" panose="02020603050405020304" pitchFamily="18" charset="0"/>
                        <a:sym typeface="+mn-ea"/>
                      </a:endParaRPr>
                    </a:p>
                  </a:txBody>
                  <a:tcPr/>
                </a:tc>
                <a:tc>
                  <a:txBody>
                    <a:bodyPr/>
                    <a:p>
                      <a:pPr algn="ctr">
                        <a:buNone/>
                      </a:pPr>
                      <a:r>
                        <a:rPr sz="1800" dirty="0">
                          <a:sym typeface="+mn-ea"/>
                        </a:rPr>
                        <a:t>33-0.87=32.13</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sz="1800" dirty="0">
                          <a:sym typeface="+mn-ea"/>
                        </a:rPr>
                        <a:t>34+0.87=34.87</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836930" y="0"/>
            <a:ext cx="10751185" cy="21043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ct val="150000"/>
              </a:lnSpc>
              <a:spcBef>
                <a:spcPts val="0"/>
              </a:spcBef>
              <a:buClrTx/>
              <a:buSzTx/>
              <a:buFont typeface="Arial" panose="020B0604020202020204" pitchFamily="34" charset="0"/>
              <a:buChar char="•"/>
            </a:pPr>
            <a:r>
              <a:rPr sz="2200" b="1" dirty="0">
                <a:latin typeface="+mn-lt"/>
                <a:ea typeface="+mn-ea"/>
              </a:rPr>
              <a:t>（二）买入飞鹰式套利期权的优缺点</a:t>
            </a:r>
            <a:endParaRPr sz="2200" b="1"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买入飞鹰式套利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grpSp>
        <p:nvGrpSpPr>
          <p:cNvPr id="47" name="组合 46"/>
          <p:cNvGrpSpPr/>
          <p:nvPr/>
        </p:nvGrpSpPr>
        <p:grpSpPr>
          <a:xfrm rot="0">
            <a:off x="1412875" y="1340485"/>
            <a:ext cx="9249410" cy="4643755"/>
            <a:chOff x="1980" y="1610"/>
            <a:chExt cx="14566" cy="7313"/>
          </a:xfrm>
        </p:grpSpPr>
        <p:grpSp>
          <p:nvGrpSpPr>
            <p:cNvPr id="31" name="组合 30"/>
            <p:cNvGrpSpPr/>
            <p:nvPr/>
          </p:nvGrpSpPr>
          <p:grpSpPr>
            <a:xfrm>
              <a:off x="2076" y="1610"/>
              <a:ext cx="14442" cy="3108"/>
              <a:chOff x="2366" y="1577"/>
              <a:chExt cx="14442" cy="3108"/>
            </a:xfrm>
          </p:grpSpPr>
          <p:sp>
            <p:nvSpPr>
              <p:cNvPr id="4" name="矩形 3"/>
              <p:cNvSpPr/>
              <p:nvPr/>
            </p:nvSpPr>
            <p:spPr>
              <a:xfrm>
                <a:off x="6579" y="1577"/>
                <a:ext cx="10229" cy="3108"/>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rot="0">
                <a:off x="2366" y="2031"/>
                <a:ext cx="13884" cy="2216"/>
                <a:chOff x="3992" y="4329"/>
                <a:chExt cx="13884" cy="2216"/>
              </a:xfrm>
            </p:grpSpPr>
            <p:grpSp>
              <p:nvGrpSpPr>
                <p:cNvPr id="17" name="组合 16"/>
                <p:cNvGrpSpPr/>
                <p:nvPr/>
              </p:nvGrpSpPr>
              <p:grpSpPr>
                <a:xfrm>
                  <a:off x="3992" y="4329"/>
                  <a:ext cx="13884" cy="2216"/>
                  <a:chOff x="2933" y="2728"/>
                  <a:chExt cx="13884" cy="2216"/>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759" y="2728"/>
                    <a:ext cx="9003"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若无成本和较低的向下风险时，交易者可以从一定变动范围的股票价格中盈利</a:t>
                    </a:r>
                    <a:endParaRPr lang="zh-CN" altLang="en-US" dirty="0">
                      <a:solidFill>
                        <a:schemeClr val="tx1"/>
                      </a:solidFill>
                      <a:sym typeface="+mn-ea"/>
                    </a:endParaRPr>
                  </a:p>
                </p:txBody>
              </p:sp>
              <p:sp>
                <p:nvSpPr>
                  <p:cNvPr id="20" name="圆角矩形 19"/>
                  <p:cNvSpPr/>
                  <p:nvPr/>
                </p:nvSpPr>
                <p:spPr>
                  <a:xfrm>
                    <a:off x="7759" y="4315"/>
                    <a:ext cx="9058" cy="6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风险较低且有最高上限</a:t>
                    </a:r>
                    <a:endParaRPr lang="zh-CN" altLang="en-US" dirty="0">
                      <a:solidFill>
                        <a:schemeClr val="tx1"/>
                      </a:solidFill>
                      <a:sym typeface="+mn-ea"/>
                    </a:endParaRPr>
                  </a:p>
                </p:txBody>
              </p:sp>
            </p:grpSp>
            <p:sp>
              <p:nvSpPr>
                <p:cNvPr id="21" name="右箭头 20"/>
                <p:cNvSpPr/>
                <p:nvPr/>
              </p:nvSpPr>
              <p:spPr>
                <a:xfrm>
                  <a:off x="6169" y="5045"/>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32" name="组合 31"/>
            <p:cNvGrpSpPr/>
            <p:nvPr/>
          </p:nvGrpSpPr>
          <p:grpSpPr>
            <a:xfrm>
              <a:off x="1980" y="5452"/>
              <a:ext cx="14566" cy="3471"/>
              <a:chOff x="2315" y="1757"/>
              <a:chExt cx="14566" cy="3471"/>
            </a:xfrm>
          </p:grpSpPr>
          <p:sp>
            <p:nvSpPr>
              <p:cNvPr id="46" name="矩形 45"/>
              <p:cNvSpPr/>
              <p:nvPr/>
            </p:nvSpPr>
            <p:spPr>
              <a:xfrm>
                <a:off x="6652" y="1757"/>
                <a:ext cx="10229" cy="3471"/>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315" y="2255"/>
                <a:ext cx="14185" cy="2494"/>
                <a:chOff x="3941" y="4553"/>
                <a:chExt cx="14185" cy="2494"/>
              </a:xfrm>
            </p:grpSpPr>
            <p:grpSp>
              <p:nvGrpSpPr>
                <p:cNvPr id="41" name="组合 40"/>
                <p:cNvGrpSpPr/>
                <p:nvPr/>
              </p:nvGrpSpPr>
              <p:grpSpPr>
                <a:xfrm>
                  <a:off x="3941" y="4553"/>
                  <a:ext cx="14185" cy="2494"/>
                  <a:chOff x="2882" y="2952"/>
                  <a:chExt cx="14185" cy="2494"/>
                </a:xfrm>
              </p:grpSpPr>
              <p:sp>
                <p:nvSpPr>
                  <p:cNvPr id="42" name="椭圆 41"/>
                  <p:cNvSpPr/>
                  <p:nvPr/>
                </p:nvSpPr>
                <p:spPr>
                  <a:xfrm>
                    <a:off x="2882" y="3256"/>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787" y="2952"/>
                    <a:ext cx="9246" cy="127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当期权行权价翼的范围较宽时，以及接近到期日时，不易获得潜在收益</a:t>
                    </a:r>
                    <a:endParaRPr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787" y="4622"/>
                    <a:ext cx="928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322" y="5316"/>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Tree>
  </p:cSld>
  <p:clrMapOvr>
    <a:masterClrMapping/>
  </p:clrMapOvr>
  <p:transition>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15950" y="1268730"/>
            <a:ext cx="6125210" cy="264223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ts val="2940"/>
              </a:lnSpc>
              <a:spcBef>
                <a:spcPts val="0"/>
              </a:spcBef>
              <a:buClrTx/>
              <a:buSzTx/>
              <a:buFont typeface="Arial" panose="020B0604020202020204" pitchFamily="34" charset="0"/>
              <a:buNone/>
            </a:pPr>
            <a:r>
              <a:rPr sz="2200" b="1" dirty="0">
                <a:latin typeface="+mn-lt"/>
                <a:ea typeface="+mn-ea"/>
              </a:rPr>
              <a:t>（一）卖出飞鹰式套利的概念</a:t>
            </a: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卖出看涨飞鹰式期权组合包括一份较低行权价的卖出看涨期权、一份较低中间价的虚值买入看涨期权、一份较高中间价的实值看涨期权和一份具有较高行权价的实值卖出看涨期权。</a:t>
            </a: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如果股票价格大幅波动，相应的头寸将能获利。问题还是在于收益是严格具有上限的而且如果股票价格没有变化，潜在风险通常会使该收益缩水。</a:t>
            </a:r>
            <a:endParaRPr sz="2200" dirty="0">
              <a:latin typeface="+mn-lt"/>
              <a:ea typeface="+mn-ea"/>
            </a:endParaRPr>
          </a:p>
        </p:txBody>
      </p:sp>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rPr>
              <a:t>卖出飞鹰式套利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1"/>
          <a:stretch>
            <a:fillRect/>
          </a:stretch>
        </p:blipFill>
        <p:spPr>
          <a:xfrm>
            <a:off x="6741160" y="1484630"/>
            <a:ext cx="4975860" cy="2987040"/>
          </a:xfrm>
          <a:prstGeom prst="rect">
            <a:avLst/>
          </a:prstGeom>
        </p:spPr>
      </p:pic>
      <p:sp>
        <p:nvSpPr>
          <p:cNvPr id="6" name="文本框 5"/>
          <p:cNvSpPr txBox="1"/>
          <p:nvPr/>
        </p:nvSpPr>
        <p:spPr>
          <a:xfrm>
            <a:off x="7677785" y="4652645"/>
            <a:ext cx="4144645" cy="368300"/>
          </a:xfrm>
          <a:prstGeom prst="rect">
            <a:avLst/>
          </a:prstGeom>
          <a:noFill/>
        </p:spPr>
        <p:txBody>
          <a:bodyPr wrap="square" rtlCol="0">
            <a:spAutoFit/>
          </a:bodyPr>
          <a:p>
            <a:r>
              <a:rPr lang="zh-CN" altLang="en-US"/>
              <a:t>表</a:t>
            </a:r>
            <a:r>
              <a:rPr lang="en-US" altLang="zh-CN"/>
              <a:t>12-17  卖出飞鹰式套利收益图</a:t>
            </a:r>
            <a:endParaRPr lang="en-US" altLang="zh-CN"/>
          </a:p>
        </p:txBody>
      </p:sp>
    </p:spTree>
  </p:cSld>
  <p:clrMapOvr>
    <a:masterClrMapping/>
  </p:clrMapOvr>
  <p:transition>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rPr>
              <a:t>卖出飞鹰式套利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981075" y="679450"/>
            <a:ext cx="4684395" cy="5908040"/>
          </a:xfrm>
          <a:prstGeom prst="rect">
            <a:avLst/>
          </a:prstGeom>
          <a:solidFill>
            <a:schemeClr val="bg1">
              <a:lumMod val="85000"/>
            </a:schemeClr>
          </a:solidFill>
        </p:spPr>
        <p:txBody>
          <a:bodyPr wrap="square" rtlCol="0" anchor="t">
            <a:spAutoFit/>
          </a:bodyPr>
          <a:p>
            <a:r>
              <a:rPr lang="zh-CN" altLang="en-US"/>
              <a:t>#卖出飞鹰式套利</a:t>
            </a:r>
            <a:endParaRPr lang="zh-CN" altLang="en-US"/>
          </a:p>
          <a:p>
            <a:r>
              <a:rPr lang="zh-CN" altLang="en-US"/>
              <a:t>s=18</a:t>
            </a:r>
            <a:endParaRPr lang="zh-CN" altLang="en-US"/>
          </a:p>
          <a:p>
            <a:r>
              <a:rPr lang="zh-CN" altLang="en-US"/>
              <a:t>xa=20</a:t>
            </a:r>
            <a:endParaRPr lang="zh-CN" altLang="en-US"/>
          </a:p>
          <a:p>
            <a:r>
              <a:rPr lang="zh-CN" altLang="en-US"/>
              <a:t>xb=25</a:t>
            </a:r>
            <a:endParaRPr lang="zh-CN" altLang="en-US"/>
          </a:p>
          <a:p>
            <a:r>
              <a:rPr lang="zh-CN" altLang="en-US"/>
              <a:t>xc=30</a:t>
            </a:r>
            <a:endParaRPr lang="zh-CN" altLang="en-US"/>
          </a:p>
          <a:p>
            <a:r>
              <a:rPr lang="zh-CN" altLang="en-US"/>
              <a:t>xd=35</a:t>
            </a:r>
            <a:endParaRPr lang="zh-CN" altLang="en-US"/>
          </a:p>
          <a:p>
            <a:r>
              <a:rPr lang="zh-CN" altLang="en-US"/>
              <a:t>r=0.05</a:t>
            </a:r>
            <a:endParaRPr lang="zh-CN" altLang="en-US"/>
          </a:p>
          <a:p>
            <a:r>
              <a:rPr lang="zh-CN" altLang="en-US"/>
              <a:t>t=1</a:t>
            </a:r>
            <a:endParaRPr lang="zh-CN" altLang="en-US"/>
          </a:p>
          <a:p>
            <a:r>
              <a:rPr lang="zh-CN" altLang="en-US"/>
              <a:t>v=0.1</a:t>
            </a:r>
            <a:endParaRPr lang="zh-CN" altLang="en-US"/>
          </a:p>
          <a:p>
            <a:r>
              <a:rPr lang="zh-CN" altLang="en-US"/>
              <a:t>st =np.linspace(1,50,500)</a:t>
            </a:r>
            <a:endParaRPr lang="zh-CN" altLang="en-US"/>
          </a:p>
          <a:p>
            <a:r>
              <a:rPr lang="zh-CN" altLang="en-US"/>
              <a:t>ca,pa=blsprice(s,xa,r,t,v)</a:t>
            </a:r>
            <a:endParaRPr lang="zh-CN" altLang="en-US"/>
          </a:p>
          <a:p>
            <a:r>
              <a:rPr lang="zh-CN" altLang="en-US"/>
              <a:t>cb,pb=blsprice(s,xb,r,t,v)</a:t>
            </a:r>
            <a:endParaRPr lang="zh-CN" altLang="en-US"/>
          </a:p>
          <a:p>
            <a:r>
              <a:rPr lang="zh-CN" altLang="en-US"/>
              <a:t>cc,pc=blsprice(s,xc,r,t,v)</a:t>
            </a:r>
            <a:endParaRPr lang="zh-CN" altLang="en-US"/>
          </a:p>
          <a:p>
            <a:r>
              <a:rPr lang="zh-CN" altLang="en-US"/>
              <a:t>cd,pd=blsprice(s,xd,r,t,v)</a:t>
            </a:r>
            <a:endParaRPr lang="zh-CN" altLang="en-US"/>
          </a:p>
          <a:p>
            <a:r>
              <a:rPr lang="zh-CN" altLang="en-US"/>
              <a:t>aa=np.zeros((2,len(st-ka)))</a:t>
            </a:r>
            <a:endParaRPr lang="zh-CN" altLang="en-US"/>
          </a:p>
          <a:p>
            <a:r>
              <a:rPr lang="zh-CN" altLang="en-US"/>
              <a:t>aa[0]=st-xa</a:t>
            </a:r>
            <a:endParaRPr lang="zh-CN" altLang="en-US"/>
          </a:p>
          <a:p>
            <a:r>
              <a:rPr lang="zh-CN" altLang="en-US"/>
              <a:t>bb=np.zeros((2,len(st-ka)))</a:t>
            </a:r>
            <a:endParaRPr lang="zh-CN" altLang="en-US"/>
          </a:p>
          <a:p>
            <a:r>
              <a:rPr lang="zh-CN" altLang="en-US"/>
              <a:t>bb[0]=st-xb</a:t>
            </a:r>
            <a:endParaRPr lang="zh-CN" altLang="en-US"/>
          </a:p>
          <a:p>
            <a:r>
              <a:rPr lang="zh-CN" altLang="en-US"/>
              <a:t>c=np.zeros((2,len(st-ka)))</a:t>
            </a:r>
            <a:endParaRPr lang="zh-CN" altLang="en-US"/>
          </a:p>
          <a:p>
            <a:r>
              <a:rPr lang="zh-CN" altLang="en-US"/>
              <a:t>c[0]=st-xc</a:t>
            </a:r>
            <a:endParaRPr lang="zh-CN" altLang="en-US"/>
          </a:p>
          <a:p>
            <a:r>
              <a:rPr lang="zh-CN" altLang="en-US"/>
              <a:t>dd=np.zeros((2,len(st-ka)))</a:t>
            </a:r>
            <a:endParaRPr lang="zh-CN" altLang="en-US"/>
          </a:p>
        </p:txBody>
      </p:sp>
      <p:sp>
        <p:nvSpPr>
          <p:cNvPr id="4" name="文本框 3"/>
          <p:cNvSpPr txBox="1"/>
          <p:nvPr/>
        </p:nvSpPr>
        <p:spPr>
          <a:xfrm>
            <a:off x="6525895" y="692785"/>
            <a:ext cx="4684395" cy="4523105"/>
          </a:xfrm>
          <a:prstGeom prst="rect">
            <a:avLst/>
          </a:prstGeom>
          <a:solidFill>
            <a:schemeClr val="bg1">
              <a:lumMod val="85000"/>
            </a:schemeClr>
          </a:solidFill>
        </p:spPr>
        <p:txBody>
          <a:bodyPr wrap="square" rtlCol="0" anchor="t">
            <a:spAutoFit/>
          </a:bodyPr>
          <a:p>
            <a:r>
              <a:rPr lang="zh-CN" altLang="en-US">
                <a:sym typeface="+mn-ea"/>
              </a:rPr>
              <a:t>dd[0]=st-xd</a:t>
            </a:r>
            <a:endParaRPr lang="zh-CN" altLang="en-US">
              <a:sym typeface="+mn-ea"/>
            </a:endParaRPr>
          </a:p>
          <a:p>
            <a:r>
              <a:rPr lang="zh-CN" altLang="en-US"/>
              <a:t>Profit_1=ca-np.max(aa,0)</a:t>
            </a:r>
            <a:endParaRPr lang="zh-CN" altLang="en-US"/>
          </a:p>
          <a:p>
            <a:r>
              <a:rPr lang="zh-CN" altLang="en-US"/>
              <a:t>Profit_2=np.max(bb,0)-cb</a:t>
            </a:r>
            <a:endParaRPr lang="zh-CN" altLang="en-US"/>
          </a:p>
          <a:p>
            <a:r>
              <a:rPr lang="zh-CN" altLang="en-US"/>
              <a:t>Profit_3=np.max(c,0)-cc</a:t>
            </a:r>
            <a:endParaRPr lang="zh-CN" altLang="en-US"/>
          </a:p>
          <a:p>
            <a:r>
              <a:rPr lang="zh-CN" altLang="en-US"/>
              <a:t>Profit_4=cd-np.max(dd,0)</a:t>
            </a:r>
            <a:endParaRPr lang="zh-CN" altLang="en-US"/>
          </a:p>
          <a:p>
            <a:r>
              <a:rPr lang="zh-CN" altLang="en-US"/>
              <a:t>Profit=Profit_1+Profit_2+Profit_3+Profit_4</a:t>
            </a:r>
            <a:endParaRPr lang="zh-CN" altLang="en-US"/>
          </a:p>
          <a:p>
            <a:r>
              <a:rPr lang="zh-CN" altLang="en-US"/>
              <a:t>plt.figure()</a:t>
            </a:r>
            <a:endParaRPr lang="zh-CN" altLang="en-US"/>
          </a:p>
          <a:p>
            <a:r>
              <a:rPr lang="zh-CN" altLang="en-US"/>
              <a:t>plt.plot(st,Profit_1,'k--')</a:t>
            </a:r>
            <a:endParaRPr lang="zh-CN" altLang="en-US"/>
          </a:p>
          <a:p>
            <a:r>
              <a:rPr lang="zh-CN" altLang="en-US"/>
              <a:t>plt.plot(st,Profit_2,'k--')</a:t>
            </a:r>
            <a:endParaRPr lang="zh-CN" altLang="en-US"/>
          </a:p>
          <a:p>
            <a:r>
              <a:rPr lang="zh-CN" altLang="en-US"/>
              <a:t>plt.plot(st,Profit_3,'k--')</a:t>
            </a:r>
            <a:endParaRPr lang="zh-CN" altLang="en-US"/>
          </a:p>
          <a:p>
            <a:r>
              <a:rPr lang="zh-CN" altLang="en-US"/>
              <a:t>plt.plot(st,Profit_4,'k--')</a:t>
            </a:r>
            <a:endParaRPr lang="zh-CN" altLang="en-US"/>
          </a:p>
          <a:p>
            <a:r>
              <a:rPr lang="zh-CN" altLang="en-US"/>
              <a:t>plt.plot(st,Profit,'k')</a:t>
            </a:r>
            <a:endParaRPr lang="zh-CN" altLang="en-US"/>
          </a:p>
          <a:p>
            <a:r>
              <a:rPr lang="zh-CN" altLang="en-US"/>
              <a:t>plt.title('卖出飞鹰式套利(s=18)')</a:t>
            </a:r>
            <a:endParaRPr lang="zh-CN" altLang="en-US"/>
          </a:p>
          <a:p>
            <a:r>
              <a:rPr lang="zh-CN" altLang="en-US"/>
              <a:t>plt.xlabel('标的价格')</a:t>
            </a:r>
            <a:endParaRPr lang="zh-CN" altLang="en-US"/>
          </a:p>
          <a:p>
            <a:r>
              <a:rPr lang="zh-CN" altLang="en-US"/>
              <a:t>plt.ylabel('收益')</a:t>
            </a:r>
            <a:endParaRPr lang="zh-CN" altLang="en-US"/>
          </a:p>
          <a:p>
            <a:r>
              <a:rPr lang="zh-CN" altLang="en-US"/>
              <a:t>plt.show()</a:t>
            </a:r>
            <a:endParaRPr lang="zh-CN" altLang="en-US"/>
          </a:p>
        </p:txBody>
      </p:sp>
    </p:spTree>
  </p:cSld>
  <p:clrMapOvr>
    <a:masterClrMapping/>
  </p:clrMapOvr>
  <p:transition>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1030" y="44450"/>
            <a:ext cx="11313160" cy="41484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ctr" latinLnBrk="0">
              <a:lnSpc>
                <a:spcPts val="2940"/>
              </a:lnSpc>
              <a:spcBef>
                <a:spcPts val="0"/>
              </a:spcBef>
              <a:buClrTx/>
              <a:buSzTx/>
              <a:buFont typeface="Arial" panose="020B0604020202020204" pitchFamily="34" charset="0"/>
              <a:buNone/>
            </a:pPr>
            <a:endParaRPr sz="2200" dirty="0">
              <a:latin typeface="+mn-lt"/>
              <a:ea typeface="+mn-ea"/>
            </a:endParaRPr>
          </a:p>
          <a:p>
            <a:pPr marL="0" indent="0" algn="ctr" latinLnBrk="0">
              <a:lnSpc>
                <a:spcPts val="2940"/>
              </a:lnSpc>
              <a:spcBef>
                <a:spcPts val="0"/>
              </a:spcBef>
              <a:buClrTx/>
              <a:buSzTx/>
              <a:buFont typeface="Arial" panose="020B0604020202020204" pitchFamily="34" charset="0"/>
              <a:buChar char="•"/>
            </a:pPr>
            <a:r>
              <a:rPr sz="2200" b="1" dirty="0">
                <a:latin typeface="+mn-lt"/>
                <a:ea typeface="+mn-ea"/>
              </a:rPr>
              <a:t>表12-27 卖出飞鹰式套利综合分析表</a:t>
            </a: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840" y="-99695"/>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rPr>
              <a:t>卖出飞鹰式套利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4" name="表格 3"/>
          <p:cNvGraphicFramePr/>
          <p:nvPr>
            <p:custDataLst>
              <p:tags r:id="rId1"/>
            </p:custDataLst>
          </p:nvPr>
        </p:nvGraphicFramePr>
        <p:xfrm>
          <a:off x="981075" y="1412875"/>
          <a:ext cx="10276205" cy="4297045"/>
        </p:xfrm>
        <a:graphic>
          <a:graphicData uri="http://schemas.openxmlformats.org/drawingml/2006/table">
            <a:tbl>
              <a:tblPr firstRow="1" bandRow="1">
                <a:tableStyleId>{7DF18680-E054-41AD-8BC1-D1AEF772440D}</a:tableStyleId>
              </a:tblPr>
              <a:tblGrid>
                <a:gridCol w="1575435"/>
                <a:gridCol w="8700770"/>
              </a:tblGrid>
              <a:tr h="1833880">
                <a:tc>
                  <a:txBody>
                    <a:bodyPr/>
                    <a:p>
                      <a:pPr fontAlgn="auto">
                        <a:lnSpc>
                          <a:spcPct val="130000"/>
                        </a:lnSpc>
                        <a:buNone/>
                      </a:pPr>
                      <a:r>
                        <a:rPr lang="zh-CN" altLang="en-US" sz="2200"/>
                        <a:t>使用范围</a:t>
                      </a:r>
                      <a:endParaRPr lang="zh-CN" altLang="en-US" sz="2200"/>
                    </a:p>
                  </a:txBody>
                  <a:tcPr/>
                </a:tc>
                <a:tc>
                  <a:txBody>
                    <a:bodyPr/>
                    <a:p>
                      <a:pPr fontAlgn="auto">
                        <a:lnSpc>
                          <a:spcPct val="130000"/>
                        </a:lnSpc>
                        <a:buNone/>
                      </a:pPr>
                      <a:r>
                        <a:rPr lang="zh-CN" altLang="en-US" sz="2200"/>
                        <a:t>投资者预计标的物价格到期日能小于低执行价格或大于高执行价格，同时对后市不确定。市场会出现向上或向下的突破，但投资者不想支付太高的蝶式组合权利金，因此愿意拉大平衡点距离，减少权利金支出</a:t>
                      </a:r>
                      <a:endParaRPr lang="zh-CN" altLang="en-US" sz="2200"/>
                    </a:p>
                  </a:txBody>
                  <a:tcPr/>
                </a:tc>
              </a:tr>
              <a:tr h="962660">
                <a:tc>
                  <a:txBody>
                    <a:bodyPr/>
                    <a:p>
                      <a:pPr fontAlgn="auto">
                        <a:lnSpc>
                          <a:spcPct val="130000"/>
                        </a:lnSpc>
                        <a:buNone/>
                      </a:pPr>
                      <a:r>
                        <a:rPr lang="zh-CN" altLang="en-US" sz="2200"/>
                        <a:t>最大风险</a:t>
                      </a:r>
                      <a:endParaRPr lang="zh-CN" altLang="en-US" sz="2200"/>
                    </a:p>
                  </a:txBody>
                  <a:tcPr/>
                </a:tc>
                <a:tc>
                  <a:txBody>
                    <a:bodyPr/>
                    <a:p>
                      <a:pPr fontAlgn="auto">
                        <a:lnSpc>
                          <a:spcPct val="130000"/>
                        </a:lnSpc>
                        <a:buNone/>
                      </a:pPr>
                      <a:r>
                        <a:rPr lang="zh-CN" altLang="en-US" sz="2200"/>
                        <a:t>若到期标的物价格在中低执行价格与中高执行价格之间，则：</a:t>
                      </a:r>
                      <a:endParaRPr lang="zh-CN" altLang="en-US" sz="2200"/>
                    </a:p>
                    <a:p>
                      <a:pPr fontAlgn="auto">
                        <a:lnSpc>
                          <a:spcPct val="130000"/>
                        </a:lnSpc>
                        <a:buNone/>
                      </a:pPr>
                      <a:r>
                        <a:rPr lang="zh-CN" altLang="en-US" sz="2200"/>
                        <a:t>最大损失=中低执行价格-较低执行价格-净权利金</a:t>
                      </a:r>
                      <a:endParaRPr lang="zh-CN" altLang="en-US" sz="2200"/>
                    </a:p>
                  </a:txBody>
                  <a:tcPr/>
                </a:tc>
              </a:tr>
              <a:tr h="537845">
                <a:tc>
                  <a:txBody>
                    <a:bodyPr/>
                    <a:p>
                      <a:pPr fontAlgn="auto">
                        <a:lnSpc>
                          <a:spcPct val="130000"/>
                        </a:lnSpc>
                        <a:buNone/>
                      </a:pPr>
                      <a:r>
                        <a:rPr lang="zh-CN" altLang="en-US" sz="2200"/>
                        <a:t>最大收益</a:t>
                      </a:r>
                      <a:endParaRPr lang="zh-CN" altLang="en-US" sz="2200"/>
                    </a:p>
                  </a:txBody>
                  <a:tcPr/>
                </a:tc>
                <a:tc>
                  <a:txBody>
                    <a:bodyPr/>
                    <a:p>
                      <a:pPr fontAlgn="auto">
                        <a:lnSpc>
                          <a:spcPct val="130000"/>
                        </a:lnSpc>
                        <a:buNone/>
                      </a:pPr>
                      <a:r>
                        <a:rPr lang="zh-CN" altLang="en-US" sz="2200"/>
                        <a:t>净权利金</a:t>
                      </a:r>
                      <a:endParaRPr lang="zh-CN" altLang="en-US" sz="2200"/>
                    </a:p>
                  </a:txBody>
                  <a:tcPr/>
                </a:tc>
              </a:tr>
              <a:tr h="962660">
                <a:tc>
                  <a:txBody>
                    <a:bodyPr/>
                    <a:p>
                      <a:pPr fontAlgn="auto">
                        <a:lnSpc>
                          <a:spcPct val="130000"/>
                        </a:lnSpc>
                        <a:buNone/>
                      </a:pPr>
                      <a:r>
                        <a:rPr lang="zh-CN" altLang="en-US" sz="2200"/>
                        <a:t>损益平衡点</a:t>
                      </a:r>
                      <a:endParaRPr lang="zh-CN" altLang="en-US" sz="2200"/>
                    </a:p>
                  </a:txBody>
                  <a:tcPr/>
                </a:tc>
                <a:tc>
                  <a:txBody>
                    <a:bodyPr/>
                    <a:p>
                      <a:pPr fontAlgn="auto">
                        <a:lnSpc>
                          <a:spcPct val="130000"/>
                        </a:lnSpc>
                        <a:buNone/>
                      </a:pPr>
                      <a:r>
                        <a:rPr lang="zh-CN" altLang="en-US" sz="2200"/>
                        <a:t>较高的损益平衡点=较高执行价格-净权利金；较低的损益平衡点=较低执行价格+净权利金</a:t>
                      </a:r>
                      <a:endParaRPr lang="zh-CN" altLang="en-US" sz="2200"/>
                    </a:p>
                  </a:txBody>
                  <a:tcPr/>
                </a:tc>
              </a:tr>
            </a:tbl>
          </a:graphicData>
        </a:graphic>
      </p:graphicFrame>
    </p:spTree>
  </p:cSld>
  <p:clrMapOvr>
    <a:masterClrMapping/>
  </p:clrMapOvr>
  <p:transition>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5620" y="692785"/>
            <a:ext cx="10945495" cy="3222625"/>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1"/>
          <p:cNvSpPr>
            <a:spLocks noGrp="1"/>
          </p:cNvSpPr>
          <p:nvPr/>
        </p:nvSpPr>
        <p:spPr>
          <a:xfrm>
            <a:off x="476885" y="885825"/>
            <a:ext cx="11313160" cy="45466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【例12-18】</a:t>
            </a:r>
            <a:r>
              <a:rPr sz="2200" dirty="0">
                <a:latin typeface="+mn-lt"/>
                <a:ea typeface="+mn-ea"/>
              </a:rPr>
              <a:t>假设股票A的当前价格是33.57元/股，由下表构建一个卖出飞鹰式期权策略。</a:t>
            </a: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试分析该期权策略下的净权利金、潜在最大收益和亏损、损益平衡点和盈利区间。</a:t>
            </a: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sz="2200" dirty="0">
                <a:latin typeface="+mn-lt"/>
                <a:ea typeface="+mn-ea"/>
              </a:rPr>
              <a:t>解答：</a:t>
            </a:r>
            <a:endParaRPr lang="zh-CN" sz="2200" dirty="0">
              <a:latin typeface="+mn-lt"/>
              <a:ea typeface="+mn-ea"/>
            </a:endParaRPr>
          </a:p>
        </p:txBody>
      </p:sp>
      <p:sp>
        <p:nvSpPr>
          <p:cNvPr id="3" name="标题 1"/>
          <p:cNvSpPr>
            <a:spLocks noGrp="1"/>
          </p:cNvSpPr>
          <p:nvPr/>
        </p:nvSpPr>
        <p:spPr>
          <a:xfrm>
            <a:off x="116840" y="-99695"/>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rPr>
              <a:t>卖出飞鹰式套利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6" name="表格 5"/>
          <p:cNvGraphicFramePr/>
          <p:nvPr>
            <p:custDataLst>
              <p:tags r:id="rId1"/>
            </p:custDataLst>
          </p:nvPr>
        </p:nvGraphicFramePr>
        <p:xfrm>
          <a:off x="1052195" y="1501775"/>
          <a:ext cx="9871710" cy="1835150"/>
        </p:xfrm>
        <a:graphic>
          <a:graphicData uri="http://schemas.openxmlformats.org/drawingml/2006/table">
            <a:tbl>
              <a:tblPr firstRow="1" bandRow="1">
                <a:tableStyleId>{5940675A-B579-460E-94D1-54222C63F5DA}</a:tableStyleId>
              </a:tblPr>
              <a:tblGrid>
                <a:gridCol w="1645285"/>
                <a:gridCol w="1341755"/>
                <a:gridCol w="1948815"/>
                <a:gridCol w="1645285"/>
                <a:gridCol w="1270635"/>
                <a:gridCol w="2019935"/>
              </a:tblGrid>
              <a:tr h="372110">
                <a:tc>
                  <a:txBody>
                    <a:bodyPr/>
                    <a:p>
                      <a:pPr>
                        <a:buNone/>
                      </a:pPr>
                      <a:r>
                        <a:rPr lang="zh-CN" altLang="en-US"/>
                        <a:t>操作</a:t>
                      </a:r>
                      <a:endParaRPr lang="zh-CN" altLang="en-US"/>
                    </a:p>
                  </a:txBody>
                  <a:tcPr/>
                </a:tc>
                <a:tc>
                  <a:txBody>
                    <a:bodyPr/>
                    <a:p>
                      <a:pPr>
                        <a:buNone/>
                      </a:pPr>
                      <a:r>
                        <a:rPr lang="zh-CN" altLang="en-US"/>
                        <a:t>类型</a:t>
                      </a:r>
                      <a:endParaRPr lang="zh-CN" altLang="en-US"/>
                    </a:p>
                  </a:txBody>
                  <a:tcPr/>
                </a:tc>
                <a:tc>
                  <a:txBody>
                    <a:bodyPr/>
                    <a:p>
                      <a:pPr>
                        <a:buNone/>
                      </a:pPr>
                      <a:r>
                        <a:rPr lang="zh-CN" altLang="en-US"/>
                        <a:t>执行价格（元/股）</a:t>
                      </a:r>
                      <a:endParaRPr lang="zh-CN" altLang="en-US"/>
                    </a:p>
                  </a:txBody>
                  <a:tcPr/>
                </a:tc>
                <a:tc>
                  <a:txBody>
                    <a:bodyPr/>
                    <a:p>
                      <a:pPr>
                        <a:buNone/>
                      </a:pPr>
                      <a:r>
                        <a:rPr lang="zh-CN" altLang="en-US"/>
                        <a:t>到期月份（月）</a:t>
                      </a:r>
                      <a:endParaRPr lang="zh-CN" altLang="en-US"/>
                    </a:p>
                  </a:txBody>
                  <a:tcPr/>
                </a:tc>
                <a:tc>
                  <a:txBody>
                    <a:bodyPr/>
                    <a:p>
                      <a:pPr>
                        <a:buNone/>
                      </a:pPr>
                      <a:r>
                        <a:rPr lang="zh-CN" altLang="en-US"/>
                        <a:t>数量（手）</a:t>
                      </a:r>
                      <a:endParaRPr lang="zh-CN" altLang="en-US"/>
                    </a:p>
                  </a:txBody>
                  <a:tcPr/>
                </a:tc>
                <a:tc>
                  <a:txBody>
                    <a:bodyPr/>
                    <a:p>
                      <a:pPr>
                        <a:buNone/>
                      </a:pPr>
                      <a:r>
                        <a:rPr lang="zh-CN" altLang="en-US"/>
                        <a:t>期权价格（元/股）</a:t>
                      </a:r>
                      <a:endParaRPr lang="zh-CN" altLang="en-US"/>
                    </a:p>
                  </a:txBody>
                  <a:tcPr/>
                </a:tc>
              </a:tr>
              <a:tr h="365760">
                <a:tc>
                  <a:txBody>
                    <a:bodyPr/>
                    <a:p>
                      <a:pPr>
                        <a:buNone/>
                      </a:pPr>
                      <a:r>
                        <a:rPr lang="zh-CN" altLang="en-US"/>
                        <a:t>卖出开仓</a:t>
                      </a:r>
                      <a:endParaRPr lang="zh-CN" altLang="en-US"/>
                    </a:p>
                  </a:txBody>
                  <a:tcPr/>
                </a:tc>
                <a:tc>
                  <a:txBody>
                    <a:bodyPr/>
                    <a:p>
                      <a:pPr>
                        <a:buNone/>
                      </a:pPr>
                      <a:r>
                        <a:rPr lang="zh-CN" altLang="en-US"/>
                        <a:t>看涨期权</a:t>
                      </a:r>
                      <a:endParaRPr lang="zh-CN" altLang="en-US"/>
                    </a:p>
                  </a:txBody>
                  <a:tcPr/>
                </a:tc>
                <a:tc>
                  <a:txBody>
                    <a:bodyPr/>
                    <a:p>
                      <a:pPr>
                        <a:buNone/>
                      </a:pPr>
                      <a:r>
                        <a:rPr lang="zh-CN" altLang="en-US"/>
                        <a:t>35</a:t>
                      </a:r>
                      <a:endParaRPr lang="zh-CN" altLang="en-US"/>
                    </a:p>
                  </a:txBody>
                  <a:tcPr/>
                </a:tc>
                <a:tc>
                  <a:txBody>
                    <a:bodyPr/>
                    <a:p>
                      <a:pPr>
                        <a:buNone/>
                      </a:pPr>
                      <a:r>
                        <a:rPr lang="zh-CN" altLang="en-US"/>
                        <a:t>1</a:t>
                      </a:r>
                      <a:endParaRPr lang="zh-CN" altLang="en-US"/>
                    </a:p>
                  </a:txBody>
                  <a:tcPr/>
                </a:tc>
                <a:tc>
                  <a:txBody>
                    <a:bodyPr/>
                    <a:p>
                      <a:pPr>
                        <a:buNone/>
                      </a:pPr>
                      <a:r>
                        <a:rPr lang="zh-CN" altLang="en-US"/>
                        <a:t>1</a:t>
                      </a:r>
                      <a:endParaRPr lang="zh-CN" altLang="en-US"/>
                    </a:p>
                  </a:txBody>
                  <a:tcPr/>
                </a:tc>
                <a:tc>
                  <a:txBody>
                    <a:bodyPr/>
                    <a:p>
                      <a:pPr>
                        <a:buNone/>
                      </a:pPr>
                      <a:r>
                        <a:rPr lang="zh-CN" altLang="en-US"/>
                        <a:t>0.60</a:t>
                      </a:r>
                      <a:endParaRPr lang="zh-CN" altLang="en-US"/>
                    </a:p>
                  </a:txBody>
                  <a:tcPr/>
                </a:tc>
              </a:tr>
              <a:tr h="365760">
                <a:tc>
                  <a:txBody>
                    <a:bodyPr/>
                    <a:p>
                      <a:pPr>
                        <a:buNone/>
                      </a:pPr>
                      <a:r>
                        <a:rPr lang="zh-CN" altLang="en-US"/>
                        <a:t>买入开仓</a:t>
                      </a:r>
                      <a:endParaRPr lang="zh-CN" altLang="en-US"/>
                    </a:p>
                  </a:txBody>
                  <a:tcPr/>
                </a:tc>
                <a:tc>
                  <a:txBody>
                    <a:bodyPr/>
                    <a:p>
                      <a:pPr>
                        <a:buNone/>
                      </a:pPr>
                      <a:r>
                        <a:rPr lang="zh-CN" altLang="en-US"/>
                        <a:t>看涨期权</a:t>
                      </a:r>
                      <a:endParaRPr lang="zh-CN" altLang="en-US"/>
                    </a:p>
                  </a:txBody>
                  <a:tcPr/>
                </a:tc>
                <a:tc>
                  <a:txBody>
                    <a:bodyPr/>
                    <a:p>
                      <a:pPr>
                        <a:buNone/>
                      </a:pPr>
                      <a:r>
                        <a:rPr lang="zh-CN" altLang="en-US"/>
                        <a:t>34</a:t>
                      </a:r>
                      <a:endParaRPr lang="zh-CN" altLang="en-US"/>
                    </a:p>
                  </a:txBody>
                  <a:tcPr/>
                </a:tc>
                <a:tc>
                  <a:txBody>
                    <a:bodyPr/>
                    <a:p>
                      <a:pPr>
                        <a:buNone/>
                      </a:pPr>
                      <a:r>
                        <a:rPr lang="zh-CN" altLang="en-US"/>
                        <a:t>1</a:t>
                      </a:r>
                      <a:endParaRPr lang="zh-CN" altLang="en-US"/>
                    </a:p>
                  </a:txBody>
                  <a:tcPr/>
                </a:tc>
                <a:tc>
                  <a:txBody>
                    <a:bodyPr/>
                    <a:p>
                      <a:pPr>
                        <a:buNone/>
                      </a:pPr>
                      <a:r>
                        <a:rPr lang="zh-CN" altLang="en-US"/>
                        <a:t>1</a:t>
                      </a:r>
                      <a:endParaRPr lang="zh-CN" altLang="en-US"/>
                    </a:p>
                  </a:txBody>
                  <a:tcPr/>
                </a:tc>
                <a:tc>
                  <a:txBody>
                    <a:bodyPr/>
                    <a:p>
                      <a:pPr>
                        <a:buNone/>
                      </a:pPr>
                      <a:r>
                        <a:rPr lang="zh-CN" altLang="en-US"/>
                        <a:t>1.20</a:t>
                      </a:r>
                      <a:endParaRPr lang="zh-CN" altLang="en-US"/>
                    </a:p>
                  </a:txBody>
                  <a:tcPr/>
                </a:tc>
              </a:tr>
              <a:tr h="365760">
                <a:tc>
                  <a:txBody>
                    <a:bodyPr/>
                    <a:p>
                      <a:pPr>
                        <a:buNone/>
                      </a:pPr>
                      <a:r>
                        <a:rPr lang="zh-CN" altLang="en-US"/>
                        <a:t>卖出开仓</a:t>
                      </a:r>
                      <a:endParaRPr lang="zh-CN" altLang="en-US"/>
                    </a:p>
                  </a:txBody>
                  <a:tcPr/>
                </a:tc>
                <a:tc>
                  <a:txBody>
                    <a:bodyPr/>
                    <a:p>
                      <a:pPr>
                        <a:buNone/>
                      </a:pPr>
                      <a:r>
                        <a:rPr lang="zh-CN" altLang="en-US"/>
                        <a:t>看跌期权</a:t>
                      </a:r>
                      <a:endParaRPr lang="zh-CN" altLang="en-US"/>
                    </a:p>
                  </a:txBody>
                  <a:tcPr/>
                </a:tc>
                <a:tc>
                  <a:txBody>
                    <a:bodyPr/>
                    <a:p>
                      <a:pPr>
                        <a:buNone/>
                      </a:pPr>
                      <a:r>
                        <a:rPr lang="zh-CN" altLang="en-US"/>
                        <a:t>32</a:t>
                      </a:r>
                      <a:endParaRPr lang="zh-CN" altLang="en-US"/>
                    </a:p>
                  </a:txBody>
                  <a:tcPr/>
                </a:tc>
                <a:tc>
                  <a:txBody>
                    <a:bodyPr/>
                    <a:p>
                      <a:pPr>
                        <a:buNone/>
                      </a:pPr>
                      <a:r>
                        <a:rPr lang="zh-CN" altLang="en-US"/>
                        <a:t>1</a:t>
                      </a:r>
                      <a:endParaRPr lang="zh-CN" altLang="en-US"/>
                    </a:p>
                  </a:txBody>
                  <a:tcPr/>
                </a:tc>
                <a:tc>
                  <a:txBody>
                    <a:bodyPr/>
                    <a:p>
                      <a:pPr>
                        <a:buNone/>
                      </a:pPr>
                      <a:r>
                        <a:rPr lang="zh-CN" altLang="en-US"/>
                        <a:t>1</a:t>
                      </a:r>
                      <a:endParaRPr lang="zh-CN" altLang="en-US"/>
                    </a:p>
                  </a:txBody>
                  <a:tcPr/>
                </a:tc>
                <a:tc>
                  <a:txBody>
                    <a:bodyPr/>
                    <a:p>
                      <a:pPr>
                        <a:buNone/>
                      </a:pPr>
                      <a:r>
                        <a:rPr lang="zh-CN" altLang="en-US"/>
                        <a:t>0.59</a:t>
                      </a:r>
                      <a:endParaRPr lang="zh-CN" altLang="en-US"/>
                    </a:p>
                  </a:txBody>
                  <a:tcPr/>
                </a:tc>
              </a:tr>
              <a:tr h="365760">
                <a:tc>
                  <a:txBody>
                    <a:bodyPr/>
                    <a:p>
                      <a:pPr>
                        <a:buNone/>
                      </a:pPr>
                      <a:r>
                        <a:rPr lang="zh-CN" altLang="en-US"/>
                        <a:t>买入开仓</a:t>
                      </a:r>
                      <a:endParaRPr lang="zh-CN" altLang="en-US"/>
                    </a:p>
                  </a:txBody>
                  <a:tcPr/>
                </a:tc>
                <a:tc>
                  <a:txBody>
                    <a:bodyPr/>
                    <a:p>
                      <a:pPr>
                        <a:buNone/>
                      </a:pPr>
                      <a:r>
                        <a:rPr lang="zh-CN" altLang="en-US"/>
                        <a:t>看跌期权</a:t>
                      </a:r>
                      <a:endParaRPr lang="zh-CN" altLang="en-US"/>
                    </a:p>
                  </a:txBody>
                  <a:tcPr/>
                </a:tc>
                <a:tc>
                  <a:txBody>
                    <a:bodyPr/>
                    <a:p>
                      <a:pPr>
                        <a:buNone/>
                      </a:pPr>
                      <a:r>
                        <a:rPr lang="zh-CN" altLang="en-US"/>
                        <a:t>33</a:t>
                      </a:r>
                      <a:endParaRPr lang="zh-CN" altLang="en-US"/>
                    </a:p>
                  </a:txBody>
                  <a:tcPr/>
                </a:tc>
                <a:tc>
                  <a:txBody>
                    <a:bodyPr/>
                    <a:p>
                      <a:pPr>
                        <a:buNone/>
                      </a:pPr>
                      <a:r>
                        <a:rPr lang="zh-CN" altLang="en-US"/>
                        <a:t>1</a:t>
                      </a:r>
                      <a:endParaRPr lang="zh-CN" altLang="en-US"/>
                    </a:p>
                  </a:txBody>
                  <a:tcPr/>
                </a:tc>
                <a:tc>
                  <a:txBody>
                    <a:bodyPr/>
                    <a:p>
                      <a:pPr>
                        <a:buNone/>
                      </a:pPr>
                      <a:r>
                        <a:rPr lang="zh-CN" altLang="en-US"/>
                        <a:t>1</a:t>
                      </a:r>
                      <a:endParaRPr lang="zh-CN" altLang="en-US"/>
                    </a:p>
                  </a:txBody>
                  <a:tcPr/>
                </a:tc>
                <a:tc>
                  <a:txBody>
                    <a:bodyPr/>
                    <a:p>
                      <a:pPr>
                        <a:buNone/>
                      </a:pPr>
                      <a:r>
                        <a:rPr lang="zh-CN" altLang="en-US"/>
                        <a:t>0.86</a:t>
                      </a:r>
                      <a:endParaRPr lang="zh-CN" altLang="en-US"/>
                    </a:p>
                  </a:txBody>
                  <a:tcPr/>
                </a:tc>
              </a:tr>
            </a:tbl>
          </a:graphicData>
        </a:graphic>
      </p:graphicFrame>
      <p:graphicFrame>
        <p:nvGraphicFramePr>
          <p:cNvPr id="2" name="表格 1"/>
          <p:cNvGraphicFramePr/>
          <p:nvPr>
            <p:custDataLst>
              <p:tags r:id="rId2"/>
            </p:custDataLst>
          </p:nvPr>
        </p:nvGraphicFramePr>
        <p:xfrm>
          <a:off x="793115" y="4401820"/>
          <a:ext cx="10633075" cy="1593215"/>
        </p:xfrm>
        <a:graphic>
          <a:graphicData uri="http://schemas.openxmlformats.org/drawingml/2006/table">
            <a:tbl>
              <a:tblPr firstRow="1" bandRow="1">
                <a:tableStyleId>{7DF18680-E054-41AD-8BC1-D1AEF772440D}</a:tableStyleId>
              </a:tblPr>
              <a:tblGrid>
                <a:gridCol w="2126615"/>
                <a:gridCol w="1412875"/>
                <a:gridCol w="1693545"/>
                <a:gridCol w="2892425"/>
                <a:gridCol w="2507615"/>
              </a:tblGrid>
              <a:tr h="914400">
                <a:tc>
                  <a:txBody>
                    <a:bodyPr/>
                    <a:p>
                      <a:pPr algn="ctr">
                        <a:buNone/>
                      </a:pPr>
                      <a:r>
                        <a:rPr lang="zh-CN" altLang="en-US"/>
                        <a:t>净权利金</a:t>
                      </a:r>
                      <a:endParaRPr lang="zh-CN" altLang="en-US"/>
                    </a:p>
                  </a:txBody>
                  <a:tcPr/>
                </a:tc>
                <a:tc>
                  <a:txBody>
                    <a:bodyPr/>
                    <a:p>
                      <a:pPr algn="ctr">
                        <a:buNone/>
                      </a:pPr>
                      <a:r>
                        <a:rPr lang="zh-CN" altLang="en-US"/>
                        <a:t>最大收益</a:t>
                      </a:r>
                      <a:endParaRPr lang="zh-CN" altLang="en-US"/>
                    </a:p>
                  </a:txBody>
                  <a:tcPr/>
                </a:tc>
                <a:tc>
                  <a:txBody>
                    <a:bodyPr/>
                    <a:p>
                      <a:pPr algn="ctr">
                        <a:buNone/>
                      </a:pPr>
                      <a:r>
                        <a:rPr lang="zh-CN" altLang="en-US"/>
                        <a:t>最大亏损</a:t>
                      </a:r>
                      <a:endParaRPr lang="zh-CN" altLang="en-US"/>
                    </a:p>
                  </a:txBody>
                  <a:tcPr/>
                </a:tc>
                <a:tc>
                  <a:txBody>
                    <a:bodyPr/>
                    <a:p>
                      <a:pPr algn="ctr">
                        <a:buNone/>
                      </a:pPr>
                      <a:r>
                        <a:rPr lang="zh-CN" altLang="en-US"/>
                        <a:t>看跌期权多头执行价格</a:t>
                      </a:r>
                      <a:r>
                        <a:rPr lang="en-US" altLang="zh-CN"/>
                        <a:t>33</a:t>
                      </a:r>
                      <a:r>
                        <a:rPr lang="zh-CN" altLang="en-US"/>
                        <a:t>，较低的损益平衡点</a:t>
                      </a:r>
                      <a:endParaRPr lang="zh-CN" altLang="en-US"/>
                    </a:p>
                  </a:txBody>
                  <a:tcPr/>
                </a:tc>
                <a:tc>
                  <a:txBody>
                    <a:bodyPr/>
                    <a:p>
                      <a:pPr algn="ctr">
                        <a:buNone/>
                      </a:pPr>
                      <a:r>
                        <a:rPr lang="zh-CN" altLang="en-US"/>
                        <a:t>看涨期权多头执行价格</a:t>
                      </a:r>
                      <a:r>
                        <a:rPr lang="en-US" altLang="zh-CN"/>
                        <a:t>34</a:t>
                      </a:r>
                      <a:r>
                        <a:rPr lang="zh-CN" altLang="en-US"/>
                        <a:t>，较高的损益平衡点</a:t>
                      </a:r>
                      <a:endParaRPr lang="zh-CN" altLang="en-US"/>
                    </a:p>
                  </a:txBody>
                  <a:tcPr/>
                </a:tc>
              </a:tr>
              <a:tr h="678815">
                <a:tc>
                  <a:txBody>
                    <a:bodyPr/>
                    <a:p>
                      <a:pPr algn="ctr">
                        <a:buNone/>
                      </a:pPr>
                      <a:r>
                        <a:rPr lang="zh-CN" altLang="en-US"/>
                        <a:t>（1.20-0.60）+（0.86-0.59）=0.87</a:t>
                      </a:r>
                      <a:endParaRPr lang="zh-CN" altLang="en-US"/>
                    </a:p>
                  </a:txBody>
                  <a:tcPr/>
                </a:tc>
                <a:tc>
                  <a:txBody>
                    <a:bodyPr/>
                    <a:p>
                      <a:pPr algn="ctr">
                        <a:buNone/>
                      </a:pPr>
                      <a:r>
                        <a:rPr lang="zh-CN" altLang="en-US"/>
                        <a:t>0.87</a:t>
                      </a:r>
                      <a:endParaRPr lang="zh-CN" altLang="en-US"/>
                    </a:p>
                  </a:txBody>
                  <a:tcPr/>
                </a:tc>
                <a:tc>
                  <a:txBody>
                    <a:bodyPr/>
                    <a:p>
                      <a:pPr algn="ctr">
                        <a:buNone/>
                      </a:pPr>
                      <a:r>
                        <a:rPr lang="zh-CN" altLang="en-US"/>
                        <a:t>34-33-0.87</a:t>
                      </a:r>
                      <a:endParaRPr lang="zh-CN" altLang="en-US"/>
                    </a:p>
                    <a:p>
                      <a:pPr algn="ctr">
                        <a:buNone/>
                      </a:pPr>
                      <a:r>
                        <a:rPr lang="zh-CN" altLang="en-US"/>
                        <a:t>=0.13</a:t>
                      </a:r>
                      <a:endParaRPr lang="zh-CN" altLang="en-US"/>
                    </a:p>
                  </a:txBody>
                  <a:tcPr/>
                </a:tc>
                <a:tc>
                  <a:txBody>
                    <a:bodyPr/>
                    <a:p>
                      <a:pPr algn="ctr">
                        <a:buNone/>
                      </a:pPr>
                      <a:r>
                        <a:rPr lang="zh-CN" altLang="en-US"/>
                        <a:t>33-0.87=32.13</a:t>
                      </a:r>
                      <a:endParaRPr lang="zh-CN" altLang="en-US"/>
                    </a:p>
                  </a:txBody>
                  <a:tcPr/>
                </a:tc>
                <a:tc>
                  <a:txBody>
                    <a:bodyPr/>
                    <a:p>
                      <a:pPr algn="ctr">
                        <a:buNone/>
                      </a:pPr>
                      <a:r>
                        <a:rPr lang="zh-CN" altLang="en-US"/>
                        <a:t>34+0.87=34.87</a:t>
                      </a:r>
                      <a:endParaRPr lang="zh-CN" altLang="en-US"/>
                    </a:p>
                  </a:txBody>
                  <a:tcPr/>
                </a:tc>
              </a:tr>
            </a:tbl>
          </a:graphicData>
        </a:graphic>
      </p:graphicFrame>
    </p:spTree>
  </p:cSld>
  <p:clrMapOvr>
    <a:masterClrMapping/>
  </p:clrMapOvr>
  <p:transition>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868680" y="621030"/>
            <a:ext cx="10564495" cy="98234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l" latinLnBrk="0">
              <a:lnSpc>
                <a:spcPct val="130000"/>
              </a:lnSpc>
              <a:spcBef>
                <a:spcPts val="0"/>
              </a:spcBef>
              <a:buClrTx/>
              <a:buSzTx/>
              <a:buFont typeface="Arial" panose="020B0604020202020204" pitchFamily="34" charset="0"/>
              <a:buNone/>
            </a:pPr>
            <a:r>
              <a:rPr sz="2200" b="1" dirty="0">
                <a:latin typeface="+mn-lt"/>
                <a:ea typeface="+mn-ea"/>
              </a:rPr>
              <a:t>（二）卖出飞鹰式套利期权的优缺点</a:t>
            </a:r>
            <a:endParaRPr sz="2200" b="1" dirty="0">
              <a:latin typeface="+mn-lt"/>
              <a:ea typeface="+mn-ea"/>
            </a:endParaRPr>
          </a:p>
          <a:p>
            <a:pPr marL="0" indent="0" algn="l" latinLnBrk="0">
              <a:lnSpc>
                <a:spcPct val="13000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29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p:txBody>
      </p:sp>
      <p:sp>
        <p:nvSpPr>
          <p:cNvPr id="3" name="标题 1"/>
          <p:cNvSpPr>
            <a:spLocks noGrp="1"/>
          </p:cNvSpPr>
          <p:nvPr/>
        </p:nvSpPr>
        <p:spPr>
          <a:xfrm>
            <a:off x="116840" y="-99695"/>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rPr>
              <a:t>卖出飞鹰式套利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grpSp>
        <p:nvGrpSpPr>
          <p:cNvPr id="47" name="组合 46"/>
          <p:cNvGrpSpPr/>
          <p:nvPr/>
        </p:nvGrpSpPr>
        <p:grpSpPr>
          <a:xfrm rot="0">
            <a:off x="836930" y="1340485"/>
            <a:ext cx="10108565" cy="4643755"/>
            <a:chOff x="1980" y="1610"/>
            <a:chExt cx="15919" cy="7313"/>
          </a:xfrm>
        </p:grpSpPr>
        <p:grpSp>
          <p:nvGrpSpPr>
            <p:cNvPr id="31" name="组合 30"/>
            <p:cNvGrpSpPr/>
            <p:nvPr/>
          </p:nvGrpSpPr>
          <p:grpSpPr>
            <a:xfrm>
              <a:off x="2076" y="1610"/>
              <a:ext cx="15823" cy="3108"/>
              <a:chOff x="2366" y="1577"/>
              <a:chExt cx="15823" cy="3108"/>
            </a:xfrm>
          </p:grpSpPr>
          <p:sp>
            <p:nvSpPr>
              <p:cNvPr id="4" name="矩形 3"/>
              <p:cNvSpPr/>
              <p:nvPr/>
            </p:nvSpPr>
            <p:spPr>
              <a:xfrm>
                <a:off x="6579" y="1577"/>
                <a:ext cx="11610" cy="3108"/>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rot="0">
                <a:off x="2366" y="1803"/>
                <a:ext cx="15375" cy="2444"/>
                <a:chOff x="3992" y="4101"/>
                <a:chExt cx="15375" cy="2444"/>
              </a:xfrm>
            </p:grpSpPr>
            <p:grpSp>
              <p:nvGrpSpPr>
                <p:cNvPr id="17" name="组合 16"/>
                <p:cNvGrpSpPr/>
                <p:nvPr/>
              </p:nvGrpSpPr>
              <p:grpSpPr>
                <a:xfrm>
                  <a:off x="3992" y="4101"/>
                  <a:ext cx="15375" cy="2444"/>
                  <a:chOff x="2933" y="2500"/>
                  <a:chExt cx="15375" cy="2444"/>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759" y="2500"/>
                    <a:ext cx="10549" cy="7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若股票价格在一定范围内波动，则投资者获得较高得潜在利润</a:t>
                    </a:r>
                    <a:endParaRPr lang="zh-CN" altLang="en-US" dirty="0">
                      <a:solidFill>
                        <a:schemeClr val="tx1"/>
                      </a:solidFill>
                      <a:sym typeface="+mn-ea"/>
                    </a:endParaRPr>
                  </a:p>
                </p:txBody>
              </p:sp>
              <p:sp>
                <p:nvSpPr>
                  <p:cNvPr id="20" name="圆角矩形 19"/>
                  <p:cNvSpPr/>
                  <p:nvPr/>
                </p:nvSpPr>
                <p:spPr>
                  <a:xfrm>
                    <a:off x="7713" y="3497"/>
                    <a:ext cx="4325" cy="6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风险较低且有最高上限</a:t>
                    </a:r>
                    <a:endParaRPr lang="zh-CN" altLang="en-US" dirty="0">
                      <a:solidFill>
                        <a:schemeClr val="tx1"/>
                      </a:solidFill>
                      <a:sym typeface="+mn-ea"/>
                    </a:endParaRPr>
                  </a:p>
                </p:txBody>
              </p:sp>
            </p:grpSp>
            <p:sp>
              <p:nvSpPr>
                <p:cNvPr id="21" name="右箭头 20"/>
                <p:cNvSpPr/>
                <p:nvPr/>
              </p:nvSpPr>
              <p:spPr>
                <a:xfrm>
                  <a:off x="6169" y="5045"/>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32" name="组合 31"/>
            <p:cNvGrpSpPr/>
            <p:nvPr/>
          </p:nvGrpSpPr>
          <p:grpSpPr>
            <a:xfrm>
              <a:off x="1980" y="5452"/>
              <a:ext cx="15918" cy="3471"/>
              <a:chOff x="2315" y="1757"/>
              <a:chExt cx="15918" cy="3471"/>
            </a:xfrm>
          </p:grpSpPr>
          <p:sp>
            <p:nvSpPr>
              <p:cNvPr id="46" name="矩形 45"/>
              <p:cNvSpPr/>
              <p:nvPr/>
            </p:nvSpPr>
            <p:spPr>
              <a:xfrm>
                <a:off x="6652" y="1757"/>
                <a:ext cx="11581" cy="3471"/>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315" y="2110"/>
                <a:ext cx="15670" cy="2866"/>
                <a:chOff x="3941" y="4408"/>
                <a:chExt cx="15670" cy="2866"/>
              </a:xfrm>
            </p:grpSpPr>
            <p:grpSp>
              <p:nvGrpSpPr>
                <p:cNvPr id="41" name="组合 40"/>
                <p:cNvGrpSpPr/>
                <p:nvPr/>
              </p:nvGrpSpPr>
              <p:grpSpPr>
                <a:xfrm>
                  <a:off x="3941" y="4408"/>
                  <a:ext cx="15670" cy="2866"/>
                  <a:chOff x="2882" y="2807"/>
                  <a:chExt cx="15670" cy="2866"/>
                </a:xfrm>
              </p:grpSpPr>
              <p:sp>
                <p:nvSpPr>
                  <p:cNvPr id="42" name="椭圆 41"/>
                  <p:cNvSpPr/>
                  <p:nvPr/>
                </p:nvSpPr>
                <p:spPr>
                  <a:xfrm>
                    <a:off x="2882" y="3256"/>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758" y="2807"/>
                    <a:ext cx="10794" cy="178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在当期权施权价翼的区域较宽时并不会获得较高的潜在利润，而且距离到期日较远时，也不会出现较高的潜在利润。</a:t>
                    </a:r>
                    <a:endParaRPr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758" y="4849"/>
                    <a:ext cx="1079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31" y="5224"/>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2" name="圆角矩形 1"/>
          <p:cNvSpPr/>
          <p:nvPr/>
        </p:nvSpPr>
        <p:spPr>
          <a:xfrm>
            <a:off x="6813550" y="2118995"/>
            <a:ext cx="4081145" cy="40195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相比于宽跨式套利策略，它风险有限</a:t>
            </a:r>
            <a:endParaRPr lang="zh-CN" altLang="en-US" dirty="0">
              <a:solidFill>
                <a:schemeClr val="tx1"/>
              </a:solidFill>
              <a:sym typeface="+mn-ea"/>
            </a:endParaRPr>
          </a:p>
        </p:txBody>
      </p:sp>
      <p:sp>
        <p:nvSpPr>
          <p:cNvPr id="6" name="圆角矩形 5"/>
          <p:cNvSpPr/>
          <p:nvPr/>
        </p:nvSpPr>
        <p:spPr>
          <a:xfrm>
            <a:off x="3962400" y="2731770"/>
            <a:ext cx="6878955" cy="3860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相比于蝶式套利策略，获取更为稳定的收益，也相对较为保守</a:t>
            </a:r>
            <a:endParaRPr lang="zh-CN" altLang="en-US" dirty="0">
              <a:solidFill>
                <a:schemeClr val="tx1"/>
              </a:solidFill>
              <a:sym typeface="+mn-ea"/>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76885" y="116840"/>
            <a:ext cx="3182620" cy="521970"/>
          </a:xfrm>
          <a:prstGeom prst="rect">
            <a:avLst/>
          </a:prstGeom>
        </p:spPr>
        <p:txBody>
          <a:bodyPr wrap="square">
            <a:spAutoFit/>
          </a:bodyPr>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9" name="组合 58"/>
          <p:cNvGrpSpPr/>
          <p:nvPr/>
        </p:nvGrpSpPr>
        <p:grpSpPr>
          <a:xfrm>
            <a:off x="1343025" y="1457960"/>
            <a:ext cx="9800590" cy="4737100"/>
            <a:chOff x="2118" y="2296"/>
            <a:chExt cx="15434" cy="7460"/>
          </a:xfrm>
        </p:grpSpPr>
        <p:sp>
          <p:nvSpPr>
            <p:cNvPr id="11" name="Rectangle 20"/>
            <p:cNvSpPr/>
            <p:nvPr/>
          </p:nvSpPr>
          <p:spPr>
            <a:xfrm>
              <a:off x="12434" y="6874"/>
              <a:ext cx="5118" cy="2568"/>
            </a:xfrm>
            <a:prstGeom prst="rect">
              <a:avLst/>
            </a:prstGeom>
          </p:spPr>
          <p:txBody>
            <a:bodyPr wrap="square">
              <a:spAutoFit/>
            </a:bodyPr>
            <a:p>
              <a:pPr>
                <a:lnSpc>
                  <a:spcPct val="150000"/>
                </a:lnSpc>
              </a:pPr>
              <a:r>
                <a:rPr lang="zh-CN" altLang="en-US" sz="1865" b="1" dirty="0">
                  <a:latin typeface="微软雅黑" panose="020B0503020204020204" pitchFamily="34" charset="-122"/>
                  <a:ea typeface="微软雅黑" panose="020B0503020204020204" pitchFamily="34" charset="-122"/>
                  <a:cs typeface="Open Sans" pitchFamily="34" charset="0"/>
                </a:rPr>
                <a:t>六</a:t>
              </a:r>
              <a:endParaRPr lang="zh-CN" altLang="en-US" sz="1865" b="1" dirty="0">
                <a:latin typeface="微软雅黑" panose="020B0503020204020204" pitchFamily="34" charset="-122"/>
                <a:ea typeface="微软雅黑" panose="020B0503020204020204" pitchFamily="34" charset="-122"/>
                <a:cs typeface="Open Sans" pitchFamily="34" charset="0"/>
              </a:endParaRPr>
            </a:p>
            <a:p>
              <a:pPr algn="l" latinLnBrk="0">
                <a:lnSpc>
                  <a:spcPct val="100000"/>
                </a:lnSpc>
                <a:spcBef>
                  <a:spcPts val="0"/>
                </a:spcBef>
                <a:buClrTx/>
                <a:buSzTx/>
                <a:buFontTx/>
              </a:pPr>
              <a:r>
                <a:rPr lang="zh-CN" altLang="en-US" sz="1800" dirty="0">
                  <a:latin typeface="Times New Roman" panose="02020603050405020304" pitchFamily="18" charset="0"/>
                  <a:cs typeface="Times New Roman" panose="02020603050405020304" pitchFamily="18" charset="0"/>
                  <a:sym typeface="+mn-ea"/>
                </a:rPr>
                <a:t>相对于买入看涨期权，还应在卖出看涨期权之前，确定止损价格水平，当标的股票价格达到某价格水平时就进行平仓。</a:t>
              </a:r>
              <a:endParaRPr lang="zh-CN" altLang="en-US" sz="1800" dirty="0">
                <a:latin typeface="Times New Roman" panose="02020603050405020304" pitchFamily="18" charset="0"/>
                <a:cs typeface="Times New Roman" panose="02020603050405020304" pitchFamily="18" charset="0"/>
              </a:endParaRPr>
            </a:p>
          </p:txBody>
        </p:sp>
        <p:sp>
          <p:nvSpPr>
            <p:cNvPr id="35" name="Rounded Rectangle 25"/>
            <p:cNvSpPr/>
            <p:nvPr/>
          </p:nvSpPr>
          <p:spPr>
            <a:xfrm>
              <a:off x="10515" y="707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36" name="Group 39"/>
            <p:cNvGrpSpPr/>
            <p:nvPr/>
          </p:nvGrpSpPr>
          <p:grpSpPr>
            <a:xfrm>
              <a:off x="10918" y="7441"/>
              <a:ext cx="935" cy="901"/>
              <a:chOff x="4616450" y="1549401"/>
              <a:chExt cx="215900" cy="207963"/>
            </a:xfrm>
            <a:solidFill>
              <a:schemeClr val="accent2"/>
            </a:solidFill>
          </p:grpSpPr>
          <p:sp>
            <p:nvSpPr>
              <p:cNvPr id="37"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a:noFill/>
              </a:ln>
            </p:spPr>
            <p:txBody>
              <a:bodyPr vert="horz" wrap="square" lIns="121869" tIns="60934" rIns="121869" bIns="60934" numCol="1" anchor="t" anchorCtr="0" compatLnSpc="1">
                <a:noAutofit/>
              </a:bodyPr>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sp>
            <p:nvSpPr>
              <p:cNvPr id="38" name="Oval 7"/>
              <p:cNvSpPr>
                <a:spLocks noChangeArrowheads="1"/>
              </p:cNvSpPr>
              <p:nvPr/>
            </p:nvSpPr>
            <p:spPr bwMode="auto">
              <a:xfrm>
                <a:off x="4718050" y="1685926"/>
                <a:ext cx="15875" cy="17463"/>
              </a:xfrm>
              <a:prstGeom prst="ellipse">
                <a:avLst/>
              </a:prstGeom>
              <a:solidFill>
                <a:schemeClr val="bg1"/>
              </a:solidFill>
              <a:ln>
                <a:noFill/>
              </a:ln>
            </p:spPr>
            <p:txBody>
              <a:bodyPr vert="horz" wrap="square" lIns="121869" tIns="60934" rIns="121869" bIns="60934" numCol="1" anchor="t" anchorCtr="0" compatLnSpc="1">
                <a:noAutofit/>
              </a:bodyPr>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grpSp>
          <p:nvGrpSpPr>
            <p:cNvPr id="39" name="组合 38"/>
            <p:cNvGrpSpPr/>
            <p:nvPr/>
          </p:nvGrpSpPr>
          <p:grpSpPr>
            <a:xfrm>
              <a:off x="2118" y="2296"/>
              <a:ext cx="15434" cy="7460"/>
              <a:chOff x="2115" y="2281"/>
              <a:chExt cx="15434" cy="7460"/>
            </a:xfrm>
          </p:grpSpPr>
          <p:sp>
            <p:nvSpPr>
              <p:cNvPr id="40" name="Rectangle 21"/>
              <p:cNvSpPr/>
              <p:nvPr/>
            </p:nvSpPr>
            <p:spPr>
              <a:xfrm>
                <a:off x="12428" y="4739"/>
                <a:ext cx="5118" cy="1696"/>
              </a:xfrm>
              <a:prstGeom prst="rect">
                <a:avLst/>
              </a:prstGeom>
            </p:spPr>
            <p:txBody>
              <a:bodyPr wrap="square">
                <a:spAutoFit/>
              </a:bodyPr>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五</a:t>
                </a:r>
                <a:r>
                  <a:rPr lang="zh-CN" altLang="en-US" sz="1865" b="1"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zh-CN" altLang="en-US" sz="1865" b="1" dirty="0">
                  <a:solidFill>
                    <a:schemeClr val="bg1"/>
                  </a:solidFill>
                  <a:latin typeface="微软雅黑" panose="020B0503020204020204" pitchFamily="34" charset="-122"/>
                  <a:ea typeface="微软雅黑" panose="020B0503020204020204" pitchFamily="34" charset="-122"/>
                  <a:cs typeface="Open Sans" pitchFamily="34" charset="0"/>
                </a:endParaRPr>
              </a:p>
              <a:p>
                <a:pPr marL="0" algn="l">
                  <a:buClrTx/>
                  <a:buSzTx/>
                  <a:buFontTx/>
                  <a:buNone/>
                </a:pPr>
                <a:r>
                  <a:rPr lang="zh-CN" altLang="en-US" sz="1800" dirty="0">
                    <a:latin typeface="Times New Roman" panose="02020603050405020304" pitchFamily="18" charset="0"/>
                    <a:cs typeface="Times New Roman" panose="02020603050405020304" pitchFamily="18" charset="0"/>
                    <a:sym typeface="+mn-ea"/>
                  </a:rPr>
                  <a:t>选择合适的行权价格。一般来说选择出售虚值看涨期权。</a:t>
                </a:r>
                <a:endParaRPr lang="zh-CN" altLang="en-US" sz="1800" dirty="0" smtClean="0"/>
              </a:p>
            </p:txBody>
          </p:sp>
          <p:sp>
            <p:nvSpPr>
              <p:cNvPr id="41" name="Rounded Rectangle 24"/>
              <p:cNvSpPr/>
              <p:nvPr/>
            </p:nvSpPr>
            <p:spPr>
              <a:xfrm>
                <a:off x="10512" y="4906"/>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42" name="Freeform 32"/>
              <p:cNvSpPr/>
              <p:nvPr/>
            </p:nvSpPr>
            <p:spPr bwMode="auto">
              <a:xfrm>
                <a:off x="10866" y="5384"/>
                <a:ext cx="953" cy="842"/>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869" tIns="60934" rIns="121869" bIns="60934" numCol="1" anchor="t" anchorCtr="0" compatLnSpc="1">
                <a:noAutofit/>
              </a:bodyPr>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2115" y="2281"/>
                <a:ext cx="15434" cy="7460"/>
                <a:chOff x="2115" y="2281"/>
                <a:chExt cx="15434" cy="7460"/>
              </a:xfrm>
            </p:grpSpPr>
            <p:sp>
              <p:nvSpPr>
                <p:cNvPr id="44" name="Rectangle 22"/>
                <p:cNvSpPr/>
                <p:nvPr/>
              </p:nvSpPr>
              <p:spPr>
                <a:xfrm>
                  <a:off x="12431" y="2281"/>
                  <a:ext cx="5118" cy="2568"/>
                </a:xfrm>
                <a:prstGeom prst="rect">
                  <a:avLst/>
                </a:prstGeom>
              </p:spPr>
              <p:txBody>
                <a:bodyPr wrap="square">
                  <a:spAutoFit/>
                </a:bodyPr>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四</a:t>
                  </a:r>
                  <a:endPar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endParaRPr>
                </a:p>
                <a:p>
                  <a:pPr algn="l">
                    <a:lnSpc>
                      <a:spcPct val="100000"/>
                    </a:lnSpc>
                    <a:buClrTx/>
                    <a:buSzTx/>
                    <a:buFontTx/>
                  </a:pPr>
                  <a:r>
                    <a:rPr lang="zh-CN" altLang="en-US" sz="1800" dirty="0">
                      <a:latin typeface="Times New Roman" panose="02020603050405020304" pitchFamily="18" charset="0"/>
                      <a:cs typeface="Times New Roman" panose="02020603050405020304" pitchFamily="18" charset="0"/>
                      <a:sym typeface="+mn-ea"/>
                    </a:rPr>
                    <a:t>选择具有充足流动性的期权，流动性充足与否看未平仓合约量。一般来说，未平仓合约量越大，流动性越高。</a:t>
                  </a:r>
                  <a:endParaRPr lang="zh-CN" altLang="en-US" sz="1800" dirty="0" smtClean="0">
                    <a:sym typeface="+mn-ea"/>
                  </a:endParaRPr>
                </a:p>
              </p:txBody>
            </p:sp>
            <p:sp>
              <p:nvSpPr>
                <p:cNvPr id="45" name="Rounded Rectangle 23"/>
                <p:cNvSpPr/>
                <p:nvPr/>
              </p:nvSpPr>
              <p:spPr>
                <a:xfrm>
                  <a:off x="10545" y="2832"/>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115" y="2333"/>
                  <a:ext cx="7209" cy="7408"/>
                  <a:chOff x="2115" y="2333"/>
                  <a:chExt cx="7209" cy="7408"/>
                </a:xfrm>
              </p:grpSpPr>
              <p:grpSp>
                <p:nvGrpSpPr>
                  <p:cNvPr id="47" name="组合 46"/>
                  <p:cNvGrpSpPr/>
                  <p:nvPr/>
                </p:nvGrpSpPr>
                <p:grpSpPr>
                  <a:xfrm>
                    <a:off x="2115" y="2333"/>
                    <a:ext cx="7209" cy="7408"/>
                    <a:chOff x="2115" y="2333"/>
                    <a:chExt cx="7209" cy="7408"/>
                  </a:xfrm>
                </p:grpSpPr>
                <p:sp>
                  <p:nvSpPr>
                    <p:cNvPr id="48" name="Rectangle 8"/>
                    <p:cNvSpPr/>
                    <p:nvPr/>
                  </p:nvSpPr>
                  <p:spPr>
                    <a:xfrm>
                      <a:off x="4034" y="6737"/>
                      <a:ext cx="5290" cy="3004"/>
                    </a:xfrm>
                    <a:prstGeom prst="rect">
                      <a:avLst/>
                    </a:prstGeom>
                  </p:spPr>
                  <p:txBody>
                    <a:bodyPr wrap="square">
                      <a:spAutoFit/>
                    </a:bodyPr>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三</a:t>
                      </a:r>
                      <a:endPar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endParaRPr>
                    </a:p>
                    <a:p>
                      <a:pPr algn="l">
                        <a:lnSpc>
                          <a:spcPct val="100000"/>
                        </a:lnSpc>
                        <a:buClrTx/>
                        <a:buSzTx/>
                        <a:buFontTx/>
                      </a:pPr>
                      <a:r>
                        <a:rPr lang="zh-CN" altLang="en-US" sz="1800" dirty="0">
                          <a:latin typeface="Times New Roman" panose="02020603050405020304" pitchFamily="18" charset="0"/>
                          <a:cs typeface="Times New Roman" panose="02020603050405020304" pitchFamily="18" charset="0"/>
                          <a:sym typeface="+mn-ea"/>
                        </a:rPr>
                        <a:t>选择合适期限的期权进行交易。最好是剩余期限在1个月以内的，时间越短越好。期权价值在到期日最后</a:t>
                      </a:r>
                      <a:r>
                        <a:rPr lang="en-US" altLang="zh-CN" sz="1800" dirty="0">
                          <a:latin typeface="Times New Roman" panose="02020603050405020304" pitchFamily="18" charset="0"/>
                          <a:cs typeface="Times New Roman" panose="02020603050405020304" pitchFamily="18" charset="0"/>
                          <a:sym typeface="+mn-ea"/>
                        </a:rPr>
                        <a:t>1</a:t>
                      </a:r>
                      <a:r>
                        <a:rPr lang="zh-CN" altLang="en-US" sz="1800" dirty="0">
                          <a:latin typeface="Times New Roman" panose="02020603050405020304" pitchFamily="18" charset="0"/>
                          <a:cs typeface="Times New Roman" panose="02020603050405020304" pitchFamily="18" charset="0"/>
                          <a:sym typeface="+mn-ea"/>
                        </a:rPr>
                        <a:t>个月的时间损耗严重。</a:t>
                      </a:r>
                      <a:endParaRPr lang="zh-CN" altLang="en-US" sz="1800" dirty="0" smtClean="0"/>
                    </a:p>
                  </p:txBody>
                </p:sp>
                <p:sp>
                  <p:nvSpPr>
                    <p:cNvPr id="49" name="Rectangle 9"/>
                    <p:cNvSpPr/>
                    <p:nvPr/>
                  </p:nvSpPr>
                  <p:spPr>
                    <a:xfrm>
                      <a:off x="4034" y="4445"/>
                      <a:ext cx="5118" cy="1696"/>
                    </a:xfrm>
                    <a:prstGeom prst="rect">
                      <a:avLst/>
                    </a:prstGeom>
                  </p:spPr>
                  <p:txBody>
                    <a:bodyPr wrap="square">
                      <a:spAutoFit/>
                    </a:bodyPr>
                    <a:p>
                      <a:pPr algn="l">
                        <a:lnSpc>
                          <a:spcPct val="150000"/>
                        </a:lnSpc>
                        <a:buClrTx/>
                        <a:buSzTx/>
                        <a:buFontTx/>
                      </a:pPr>
                      <a:r>
                        <a:rPr lang="zh-CN" altLang="en-US" sz="1865" b="1" dirty="0">
                          <a:latin typeface="微软雅黑" panose="020B0503020204020204" pitchFamily="34" charset="-122"/>
                          <a:ea typeface="微软雅黑" panose="020B0503020204020204" pitchFamily="34" charset="-122"/>
                          <a:cs typeface="Open Sans" pitchFamily="34" charset="0"/>
                        </a:rPr>
                        <a:t>二</a:t>
                      </a:r>
                      <a:endParaRPr lang="zh-CN" altLang="en-US" sz="1865" b="1" dirty="0">
                        <a:latin typeface="微软雅黑" panose="020B0503020204020204" pitchFamily="34" charset="-122"/>
                        <a:ea typeface="微软雅黑" panose="020B0503020204020204" pitchFamily="34" charset="-122"/>
                        <a:cs typeface="Open Sans" pitchFamily="34" charset="0"/>
                      </a:endParaRPr>
                    </a:p>
                    <a:p>
                      <a:pPr latinLnBrk="0">
                        <a:lnSpc>
                          <a:spcPct val="100000"/>
                        </a:lnSpc>
                      </a:pPr>
                      <a:r>
                        <a:rPr lang="zh-CN" altLang="en-US" sz="1800" dirty="0">
                          <a:latin typeface="Times New Roman" panose="02020603050405020304" pitchFamily="18" charset="0"/>
                          <a:cs typeface="Times New Roman" panose="02020603050405020304" pitchFamily="18" charset="0"/>
                          <a:sym typeface="+mn-ea"/>
                        </a:rPr>
                        <a:t>股价处在下跌的趋势，并能够确定一个明确的阻力价位。</a:t>
                      </a:r>
                      <a:endParaRPr lang="en-US" altLang="zh-CN" sz="1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50" name="Rectangle 10"/>
                    <p:cNvSpPr/>
                    <p:nvPr/>
                  </p:nvSpPr>
                  <p:spPr>
                    <a:xfrm>
                      <a:off x="4034" y="2333"/>
                      <a:ext cx="5118" cy="2132"/>
                    </a:xfrm>
                    <a:prstGeom prst="rect">
                      <a:avLst/>
                    </a:prstGeom>
                  </p:spPr>
                  <p:txBody>
                    <a:bodyPr wrap="square">
                      <a:spAutoFit/>
                    </a:bodyPr>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一</a:t>
                      </a:r>
                      <a:endPar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endParaRPr>
                    </a:p>
                    <a:p>
                      <a:pPr algn="l">
                        <a:lnSpc>
                          <a:spcPct val="100000"/>
                        </a:lnSpc>
                        <a:buClrTx/>
                        <a:buSzTx/>
                        <a:buFontTx/>
                      </a:pPr>
                      <a:r>
                        <a:rPr lang="zh-CN" altLang="en-US" sz="1800" dirty="0" smtClean="0">
                          <a:sym typeface="+mn-ea"/>
                        </a:rPr>
                        <a:t>选择合适的交易标的物，通常是具有充足流动性的股票进行交易。</a:t>
                      </a:r>
                      <a:endParaRPr lang="zh-CN" altLang="en-US" sz="1800" dirty="0" smtClean="0">
                        <a:sym typeface="+mn-ea"/>
                      </a:endParaRPr>
                    </a:p>
                  </p:txBody>
                </p:sp>
                <p:sp>
                  <p:nvSpPr>
                    <p:cNvPr id="51" name="Rounded Rectangle 17"/>
                    <p:cNvSpPr/>
                    <p:nvPr/>
                  </p:nvSpPr>
                  <p:spPr>
                    <a:xfrm>
                      <a:off x="2115" y="2749"/>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2" name="Rounded Rectangle 18"/>
                    <p:cNvSpPr/>
                    <p:nvPr/>
                  </p:nvSpPr>
                  <p:spPr>
                    <a:xfrm>
                      <a:off x="2115" y="485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3" name="Rounded Rectangle 19"/>
                    <p:cNvSpPr/>
                    <p:nvPr/>
                  </p:nvSpPr>
                  <p:spPr>
                    <a:xfrm>
                      <a:off x="2115" y="7010"/>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grpSp>
                <p:nvGrpSpPr>
                  <p:cNvPr id="54" name="Group 26"/>
                  <p:cNvGrpSpPr/>
                  <p:nvPr/>
                </p:nvGrpSpPr>
                <p:grpSpPr>
                  <a:xfrm>
                    <a:off x="2537" y="5310"/>
                    <a:ext cx="818" cy="825"/>
                    <a:chOff x="6418263" y="2255838"/>
                    <a:chExt cx="188913" cy="190501"/>
                  </a:xfrm>
                  <a:solidFill>
                    <a:schemeClr val="bg1"/>
                  </a:solidFill>
                </p:grpSpPr>
                <p:sp>
                  <p:nvSpPr>
                    <p:cNvPr id="55"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57" name="Freeform 38"/>
                  <p:cNvSpPr>
                    <a:spLocks noEditPoints="1"/>
                  </p:cNvSpPr>
                  <p:nvPr/>
                </p:nvSpPr>
                <p:spPr bwMode="auto">
                  <a:xfrm>
                    <a:off x="2537" y="3169"/>
                    <a:ext cx="846" cy="832"/>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solidFill>
                      <a:schemeClr val="bg1"/>
                    </a:solidFill>
                  </a:ln>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8" name="Freeform 58"/>
                  <p:cNvSpPr/>
                  <p:nvPr/>
                </p:nvSpPr>
                <p:spPr bwMode="auto">
                  <a:xfrm>
                    <a:off x="2541" y="7429"/>
                    <a:ext cx="814" cy="8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grpSp>
          </p:grpSp>
        </p:grpSp>
      </p:grpSp>
      <p:grpSp>
        <p:nvGrpSpPr>
          <p:cNvPr id="21" name="Group 34"/>
          <p:cNvGrpSpPr/>
          <p:nvPr/>
        </p:nvGrpSpPr>
        <p:grpSpPr>
          <a:xfrm>
            <a:off x="6989777" y="2029718"/>
            <a:ext cx="440946" cy="510798"/>
            <a:chOff x="3581400" y="3905251"/>
            <a:chExt cx="160338" cy="185738"/>
          </a:xfrm>
          <a:solidFill>
            <a:schemeClr val="bg1"/>
          </a:solidFill>
        </p:grpSpPr>
        <p:sp>
          <p:nvSpPr>
            <p:cNvPr id="2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260350" y="764540"/>
            <a:ext cx="4645660" cy="475615"/>
          </a:xfrm>
          <a:prstGeom prst="rect">
            <a:avLst/>
          </a:prstGeom>
          <a:noFill/>
        </p:spPr>
        <p:txBody>
          <a:bodyPr wrap="none" rtlCol="0" anchor="t">
            <a:spAutoFit/>
          </a:bodyPr>
          <a:p>
            <a:pPr algn="l"/>
            <a:r>
              <a:rPr lang="zh-CN" altLang="en-US" sz="2500" b="1" dirty="0">
                <a:latin typeface="Times New Roman" panose="02020603050405020304" pitchFamily="18" charset="0"/>
                <a:cs typeface="Times New Roman" panose="02020603050405020304" pitchFamily="18" charset="0"/>
                <a:sym typeface="+mn-ea"/>
              </a:rPr>
              <a:t>（二）卖出看涨期权的交易技巧</a:t>
            </a:r>
            <a:endParaRPr lang="zh-CN" altLang="en-US" sz="2500" b="1" dirty="0">
              <a:latin typeface="Times New Roman" panose="02020603050405020304" pitchFamily="18" charset="0"/>
              <a:cs typeface="Times New Roman" panose="02020603050405020304" pitchFamily="18" charset="0"/>
              <a:sym typeface="+mn-ea"/>
            </a:endParaRPr>
          </a:p>
        </p:txBody>
      </p:sp>
    </p:spTree>
  </p:cSld>
  <p:clrMapOvr>
    <a:masterClrMapping/>
  </p:clrMapOvr>
  <p:transition>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77335" y="2421255"/>
            <a:ext cx="633666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本章</a:t>
            </a:r>
            <a:r>
              <a:rPr kumimoji="0" lang="zh-CN" altLang="en-US" sz="5400" b="1" dirty="0" smtClean="0">
                <a:solidFill>
                  <a:schemeClr val="bg1"/>
                </a:solidFill>
                <a:latin typeface="微软雅黑" panose="020B0503020204020204" pitchFamily="34" charset="-122"/>
                <a:ea typeface="微软雅黑" panose="020B0503020204020204" pitchFamily="34" charset="-122"/>
              </a:rPr>
              <a:t>小节</a:t>
            </a:r>
            <a:endParaRPr kumimoji="0" lang="zh-CN" altLang="en-US" sz="5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左右箭头 47"/>
          <p:cNvSpPr/>
          <p:nvPr/>
        </p:nvSpPr>
        <p:spPr>
          <a:xfrm>
            <a:off x="2925445" y="3295015"/>
            <a:ext cx="2071370" cy="690245"/>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矩形 44"/>
          <p:cNvSpPr/>
          <p:nvPr/>
        </p:nvSpPr>
        <p:spPr>
          <a:xfrm>
            <a:off x="3346450" y="1700530"/>
            <a:ext cx="1223645" cy="417703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本章</a:t>
            </a:r>
            <a:r>
              <a:rPr lang="zh-CN" altLang="en-US" sz="2800" b="1" cap="small" dirty="0">
                <a:latin typeface="微软雅黑" panose="020B0503020204020204" pitchFamily="34" charset="-122"/>
                <a:ea typeface="微软雅黑" panose="020B0503020204020204" pitchFamily="34" charset="-122"/>
                <a:cs typeface="+mn-cs"/>
              </a:rPr>
              <a:t>小节</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6" name="矩形 5"/>
          <p:cNvSpPr/>
          <p:nvPr/>
        </p:nvSpPr>
        <p:spPr>
          <a:xfrm>
            <a:off x="5022215" y="874395"/>
            <a:ext cx="2218690" cy="56261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复杂交易策略</a:t>
            </a:r>
            <a:endParaRPr lang="zh-CN" altLang="en-US" b="1">
              <a:solidFill>
                <a:schemeClr val="tx1"/>
              </a:solidFill>
            </a:endParaRPr>
          </a:p>
        </p:txBody>
      </p:sp>
      <p:sp>
        <p:nvSpPr>
          <p:cNvPr id="7" name="右箭头 6"/>
          <p:cNvSpPr/>
          <p:nvPr/>
        </p:nvSpPr>
        <p:spPr>
          <a:xfrm>
            <a:off x="7533640" y="793750"/>
            <a:ext cx="1440180" cy="79248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9261475" y="908685"/>
            <a:ext cx="2011680" cy="5619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汇总</a:t>
            </a:r>
            <a:endParaRPr lang="zh-CN" altLang="en-US" b="1">
              <a:solidFill>
                <a:schemeClr val="tx1"/>
              </a:solidFill>
            </a:endParaRPr>
          </a:p>
        </p:txBody>
      </p:sp>
      <p:grpSp>
        <p:nvGrpSpPr>
          <p:cNvPr id="25" name="组合 24"/>
          <p:cNvGrpSpPr/>
          <p:nvPr/>
        </p:nvGrpSpPr>
        <p:grpSpPr>
          <a:xfrm>
            <a:off x="980440" y="781685"/>
            <a:ext cx="4371975" cy="3839845"/>
            <a:chOff x="2111" y="3699"/>
            <a:chExt cx="6885" cy="6047"/>
          </a:xfrm>
        </p:grpSpPr>
        <p:sp>
          <p:nvSpPr>
            <p:cNvPr id="4" name="右箭头 3"/>
            <p:cNvSpPr/>
            <p:nvPr/>
          </p:nvSpPr>
          <p:spPr>
            <a:xfrm>
              <a:off x="5837" y="3699"/>
              <a:ext cx="2268" cy="1248"/>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a:off x="2111" y="3848"/>
              <a:ext cx="6885" cy="5898"/>
              <a:chOff x="2111" y="3848"/>
              <a:chExt cx="6885" cy="5898"/>
            </a:xfrm>
          </p:grpSpPr>
          <p:sp>
            <p:nvSpPr>
              <p:cNvPr id="2" name="矩形 1"/>
              <p:cNvSpPr/>
              <p:nvPr/>
            </p:nvSpPr>
            <p:spPr>
              <a:xfrm>
                <a:off x="2111" y="3848"/>
                <a:ext cx="3168" cy="93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基本交易策略</a:t>
                </a:r>
                <a:endParaRPr lang="zh-CN" altLang="en-US" b="1">
                  <a:solidFill>
                    <a:schemeClr val="tx1"/>
                  </a:solidFill>
                </a:endParaRPr>
              </a:p>
            </p:txBody>
          </p:sp>
          <p:sp>
            <p:nvSpPr>
              <p:cNvPr id="9" name="矩形 8"/>
              <p:cNvSpPr/>
              <p:nvPr/>
            </p:nvSpPr>
            <p:spPr>
              <a:xfrm>
                <a:off x="2565" y="5287"/>
                <a:ext cx="2453" cy="82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dirty="0">
                    <a:solidFill>
                      <a:schemeClr val="tx1"/>
                    </a:solidFill>
                    <a:sym typeface="+mn-ea"/>
                  </a:rPr>
                  <a:t>买入看涨期权</a:t>
                </a:r>
                <a:endParaRPr lang="zh-CN" altLang="en-US" dirty="0">
                  <a:solidFill>
                    <a:schemeClr val="tx1"/>
                  </a:solidFill>
                  <a:sym typeface="+mn-ea"/>
                </a:endParaRPr>
              </a:p>
            </p:txBody>
          </p:sp>
          <p:sp>
            <p:nvSpPr>
              <p:cNvPr id="10" name="矩形 9"/>
              <p:cNvSpPr/>
              <p:nvPr/>
            </p:nvSpPr>
            <p:spPr>
              <a:xfrm>
                <a:off x="2565" y="6535"/>
                <a:ext cx="2453" cy="80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dirty="0">
                    <a:solidFill>
                      <a:schemeClr val="tx1"/>
                    </a:solidFill>
                    <a:sym typeface="+mn-ea"/>
                  </a:rPr>
                  <a:t>卖出看涨期权</a:t>
                </a:r>
                <a:endParaRPr lang="zh-CN" altLang="en-US" dirty="0">
                  <a:solidFill>
                    <a:schemeClr val="tx1"/>
                  </a:solidFill>
                  <a:sym typeface="+mn-ea"/>
                </a:endParaRPr>
              </a:p>
            </p:txBody>
          </p:sp>
          <p:sp>
            <p:nvSpPr>
              <p:cNvPr id="11" name="矩形 10"/>
              <p:cNvSpPr/>
              <p:nvPr/>
            </p:nvSpPr>
            <p:spPr>
              <a:xfrm>
                <a:off x="2565" y="7926"/>
                <a:ext cx="2453" cy="7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dirty="0">
                    <a:solidFill>
                      <a:schemeClr val="tx1"/>
                    </a:solidFill>
                    <a:sym typeface="+mn-ea"/>
                  </a:rPr>
                  <a:t>买入看</a:t>
                </a:r>
                <a:r>
                  <a:rPr lang="zh-CN" dirty="0">
                    <a:solidFill>
                      <a:schemeClr val="tx1"/>
                    </a:solidFill>
                    <a:sym typeface="+mn-ea"/>
                  </a:rPr>
                  <a:t>跌</a:t>
                </a:r>
                <a:r>
                  <a:rPr dirty="0">
                    <a:solidFill>
                      <a:schemeClr val="tx1"/>
                    </a:solidFill>
                    <a:sym typeface="+mn-ea"/>
                  </a:rPr>
                  <a:t>期权</a:t>
                </a:r>
                <a:endParaRPr lang="zh-CN" altLang="en-US" dirty="0">
                  <a:solidFill>
                    <a:schemeClr val="tx1"/>
                  </a:solidFill>
                  <a:sym typeface="+mn-ea"/>
                </a:endParaRPr>
              </a:p>
            </p:txBody>
          </p:sp>
          <p:sp>
            <p:nvSpPr>
              <p:cNvPr id="12" name="矩形 11"/>
              <p:cNvSpPr/>
              <p:nvPr/>
            </p:nvSpPr>
            <p:spPr>
              <a:xfrm>
                <a:off x="2593" y="9029"/>
                <a:ext cx="2453" cy="7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dirty="0">
                    <a:solidFill>
                      <a:schemeClr val="tx1"/>
                    </a:solidFill>
                    <a:sym typeface="+mn-ea"/>
                  </a:rPr>
                  <a:t>卖出</a:t>
                </a:r>
                <a:r>
                  <a:rPr dirty="0">
                    <a:solidFill>
                      <a:schemeClr val="tx1"/>
                    </a:solidFill>
                    <a:sym typeface="+mn-ea"/>
                  </a:rPr>
                  <a:t>看</a:t>
                </a:r>
                <a:r>
                  <a:rPr lang="zh-CN" dirty="0">
                    <a:solidFill>
                      <a:schemeClr val="tx1"/>
                    </a:solidFill>
                    <a:sym typeface="+mn-ea"/>
                  </a:rPr>
                  <a:t>跌</a:t>
                </a:r>
                <a:r>
                  <a:rPr dirty="0">
                    <a:solidFill>
                      <a:schemeClr val="tx1"/>
                    </a:solidFill>
                    <a:sym typeface="+mn-ea"/>
                  </a:rPr>
                  <a:t>期权</a:t>
                </a:r>
                <a:endParaRPr lang="zh-CN" altLang="en-US" dirty="0">
                  <a:solidFill>
                    <a:schemeClr val="tx1"/>
                  </a:solidFill>
                  <a:sym typeface="+mn-ea"/>
                </a:endParaRPr>
              </a:p>
            </p:txBody>
          </p:sp>
          <p:grpSp>
            <p:nvGrpSpPr>
              <p:cNvPr id="23" name="组合 22"/>
              <p:cNvGrpSpPr/>
              <p:nvPr/>
            </p:nvGrpSpPr>
            <p:grpSpPr>
              <a:xfrm>
                <a:off x="2111" y="4760"/>
                <a:ext cx="6885" cy="4601"/>
                <a:chOff x="2111" y="4760"/>
                <a:chExt cx="6885" cy="4601"/>
              </a:xfrm>
            </p:grpSpPr>
            <p:cxnSp>
              <p:nvCxnSpPr>
                <p:cNvPr id="13" name="肘形连接符 12"/>
                <p:cNvCxnSpPr/>
                <p:nvPr/>
              </p:nvCxnSpPr>
              <p:spPr>
                <a:xfrm rot="5400000" flipV="1">
                  <a:off x="1881" y="5003"/>
                  <a:ext cx="912" cy="42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rot="5400000" flipV="1">
                  <a:off x="1681" y="6101"/>
                  <a:ext cx="1312" cy="453"/>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5400000" flipV="1">
                  <a:off x="1695" y="7413"/>
                  <a:ext cx="1312" cy="453"/>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rot="5400000" flipV="1">
                  <a:off x="1775" y="8558"/>
                  <a:ext cx="1153" cy="453"/>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5400000" flipV="1">
                  <a:off x="8327" y="5003"/>
                  <a:ext cx="912" cy="42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nvCxnSpPr>
              <p:spPr>
                <a:xfrm rot="5400000" flipV="1">
                  <a:off x="8319" y="5938"/>
                  <a:ext cx="922" cy="42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肘形连接符 30"/>
                <p:cNvCxnSpPr/>
                <p:nvPr/>
              </p:nvCxnSpPr>
              <p:spPr>
                <a:xfrm rot="5400000" flipV="1">
                  <a:off x="8204" y="6999"/>
                  <a:ext cx="1075" cy="340"/>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肘形连接符 31"/>
                <p:cNvCxnSpPr/>
                <p:nvPr/>
              </p:nvCxnSpPr>
              <p:spPr>
                <a:xfrm rot="5400000" flipV="1">
                  <a:off x="8232" y="8048"/>
                  <a:ext cx="1019" cy="339"/>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17" name="矩形 16"/>
          <p:cNvSpPr/>
          <p:nvPr/>
        </p:nvSpPr>
        <p:spPr>
          <a:xfrm>
            <a:off x="5372735" y="170053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dirty="0">
                <a:solidFill>
                  <a:schemeClr val="tx1"/>
                </a:solidFill>
                <a:sym typeface="+mn-ea"/>
              </a:rPr>
              <a:t>边界套利策略</a:t>
            </a:r>
            <a:endParaRPr lang="zh-CN" altLang="en-US" dirty="0">
              <a:solidFill>
                <a:schemeClr val="tx1"/>
              </a:solidFill>
              <a:sym typeface="+mn-ea"/>
            </a:endParaRPr>
          </a:p>
        </p:txBody>
      </p:sp>
      <p:sp>
        <p:nvSpPr>
          <p:cNvPr id="19" name="矩形 18"/>
          <p:cNvSpPr/>
          <p:nvPr/>
        </p:nvSpPr>
        <p:spPr>
          <a:xfrm>
            <a:off x="5354955" y="238506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dirty="0">
                <a:solidFill>
                  <a:schemeClr val="tx1"/>
                </a:solidFill>
                <a:sym typeface="+mn-ea"/>
              </a:rPr>
              <a:t>垂直套利策略</a:t>
            </a:r>
            <a:endParaRPr lang="zh-CN" altLang="en-US" dirty="0">
              <a:solidFill>
                <a:schemeClr val="tx1"/>
              </a:solidFill>
              <a:sym typeface="+mn-ea"/>
            </a:endParaRPr>
          </a:p>
        </p:txBody>
      </p:sp>
      <p:sp>
        <p:nvSpPr>
          <p:cNvPr id="21" name="矩形 20"/>
          <p:cNvSpPr/>
          <p:nvPr/>
        </p:nvSpPr>
        <p:spPr>
          <a:xfrm>
            <a:off x="5300980" y="371729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dirty="0">
                <a:solidFill>
                  <a:schemeClr val="tx1"/>
                </a:solidFill>
                <a:sym typeface="+mn-ea"/>
              </a:rPr>
              <a:t>跨式套利交易策略</a:t>
            </a:r>
            <a:endParaRPr lang="zh-CN" altLang="en-US" dirty="0">
              <a:solidFill>
                <a:schemeClr val="tx1"/>
              </a:solidFill>
              <a:sym typeface="+mn-ea"/>
            </a:endParaRPr>
          </a:p>
        </p:txBody>
      </p:sp>
      <p:sp>
        <p:nvSpPr>
          <p:cNvPr id="22" name="矩形 21"/>
          <p:cNvSpPr/>
          <p:nvPr/>
        </p:nvSpPr>
        <p:spPr>
          <a:xfrm>
            <a:off x="5300980" y="3068955"/>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dirty="0">
                <a:solidFill>
                  <a:schemeClr val="tx1"/>
                </a:solidFill>
                <a:sym typeface="+mn-ea"/>
              </a:rPr>
              <a:t>水平套利策略</a:t>
            </a:r>
            <a:endParaRPr lang="zh-CN" altLang="en-US" dirty="0">
              <a:solidFill>
                <a:schemeClr val="tx1"/>
              </a:solidFill>
              <a:sym typeface="+mn-ea"/>
            </a:endParaRPr>
          </a:p>
        </p:txBody>
      </p:sp>
      <p:sp>
        <p:nvSpPr>
          <p:cNvPr id="26" name="矩形 25"/>
          <p:cNvSpPr/>
          <p:nvPr/>
        </p:nvSpPr>
        <p:spPr>
          <a:xfrm>
            <a:off x="5300345" y="4364355"/>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dirty="0">
                <a:solidFill>
                  <a:schemeClr val="tx1"/>
                </a:solidFill>
                <a:sym typeface="+mn-ea"/>
              </a:rPr>
              <a:t>宽跨式套利策略</a:t>
            </a:r>
            <a:endParaRPr lang="zh-CN" altLang="en-US" dirty="0">
              <a:solidFill>
                <a:schemeClr val="tx1"/>
              </a:solidFill>
              <a:sym typeface="+mn-ea"/>
            </a:endParaRPr>
          </a:p>
        </p:txBody>
      </p:sp>
      <p:sp>
        <p:nvSpPr>
          <p:cNvPr id="27" name="矩形 26"/>
          <p:cNvSpPr/>
          <p:nvPr/>
        </p:nvSpPr>
        <p:spPr>
          <a:xfrm>
            <a:off x="5300980" y="501142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dirty="0">
                <a:solidFill>
                  <a:schemeClr val="tx1"/>
                </a:solidFill>
                <a:sym typeface="+mn-ea"/>
              </a:rPr>
              <a:t>蝶式套利策略</a:t>
            </a:r>
            <a:endParaRPr lang="zh-CN" altLang="en-US" dirty="0">
              <a:solidFill>
                <a:schemeClr val="tx1"/>
              </a:solidFill>
              <a:sym typeface="+mn-ea"/>
            </a:endParaRPr>
          </a:p>
        </p:txBody>
      </p:sp>
      <p:sp>
        <p:nvSpPr>
          <p:cNvPr id="28" name="矩形 27"/>
          <p:cNvSpPr/>
          <p:nvPr/>
        </p:nvSpPr>
        <p:spPr>
          <a:xfrm>
            <a:off x="5300980" y="565150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dirty="0">
                <a:solidFill>
                  <a:schemeClr val="tx1"/>
                </a:solidFill>
                <a:sym typeface="+mn-ea"/>
              </a:rPr>
              <a:t>飞鹰式套利策略</a:t>
            </a:r>
            <a:endParaRPr lang="zh-CN" altLang="en-US" dirty="0">
              <a:solidFill>
                <a:schemeClr val="tx1"/>
              </a:solidFill>
              <a:sym typeface="+mn-ea"/>
            </a:endParaRPr>
          </a:p>
        </p:txBody>
      </p:sp>
      <p:cxnSp>
        <p:nvCxnSpPr>
          <p:cNvPr id="33" name="肘形连接符 32"/>
          <p:cNvCxnSpPr/>
          <p:nvPr/>
        </p:nvCxnSpPr>
        <p:spPr>
          <a:xfrm rot="5400000" flipV="1">
            <a:off x="4869180" y="4194175"/>
            <a:ext cx="647065" cy="21526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肘形连接符 33"/>
          <p:cNvCxnSpPr/>
          <p:nvPr/>
        </p:nvCxnSpPr>
        <p:spPr>
          <a:xfrm rot="5400000" flipV="1">
            <a:off x="4870450" y="4837430"/>
            <a:ext cx="647065" cy="21526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rot="5400000" flipV="1">
            <a:off x="4870450" y="5489575"/>
            <a:ext cx="647065" cy="21526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9405620" y="2357120"/>
            <a:ext cx="1656080" cy="57658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使用</a:t>
            </a:r>
            <a:r>
              <a:rPr lang="zh-CN" altLang="en-US">
                <a:solidFill>
                  <a:schemeClr val="tx1"/>
                </a:solidFill>
              </a:rPr>
              <a:t>范围</a:t>
            </a:r>
            <a:endParaRPr lang="zh-CN" altLang="en-US">
              <a:solidFill>
                <a:schemeClr val="tx1"/>
              </a:solidFill>
            </a:endParaRPr>
          </a:p>
        </p:txBody>
      </p:sp>
      <p:sp>
        <p:nvSpPr>
          <p:cNvPr id="38" name="圆角矩形 37"/>
          <p:cNvSpPr/>
          <p:nvPr/>
        </p:nvSpPr>
        <p:spPr>
          <a:xfrm>
            <a:off x="9405620" y="3140710"/>
            <a:ext cx="1656080" cy="57658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具体</a:t>
            </a:r>
            <a:r>
              <a:rPr lang="zh-CN" altLang="en-US">
                <a:solidFill>
                  <a:schemeClr val="tx1"/>
                </a:solidFill>
              </a:rPr>
              <a:t>操作</a:t>
            </a:r>
            <a:endParaRPr lang="zh-CN" altLang="en-US">
              <a:solidFill>
                <a:schemeClr val="tx1"/>
              </a:solidFill>
            </a:endParaRPr>
          </a:p>
        </p:txBody>
      </p:sp>
      <p:sp>
        <p:nvSpPr>
          <p:cNvPr id="39" name="右箭头 38"/>
          <p:cNvSpPr/>
          <p:nvPr/>
        </p:nvSpPr>
        <p:spPr>
          <a:xfrm rot="5400000">
            <a:off x="10000615" y="1426845"/>
            <a:ext cx="532765" cy="79248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7" name="组合 46"/>
          <p:cNvGrpSpPr/>
          <p:nvPr/>
        </p:nvGrpSpPr>
        <p:grpSpPr>
          <a:xfrm>
            <a:off x="3489960" y="1790065"/>
            <a:ext cx="955675" cy="3942080"/>
            <a:chOff x="5808" y="2792"/>
            <a:chExt cx="1505" cy="6208"/>
          </a:xfrm>
        </p:grpSpPr>
        <p:sp>
          <p:nvSpPr>
            <p:cNvPr id="40" name="圆角矩形 39"/>
            <p:cNvSpPr/>
            <p:nvPr/>
          </p:nvSpPr>
          <p:spPr>
            <a:xfrm>
              <a:off x="5869" y="2792"/>
              <a:ext cx="1387" cy="70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概念</a:t>
              </a:r>
              <a:endParaRPr lang="zh-CN" altLang="en-US">
                <a:solidFill>
                  <a:schemeClr val="tx1"/>
                </a:solidFill>
              </a:endParaRPr>
            </a:p>
          </p:txBody>
        </p:sp>
        <p:sp>
          <p:nvSpPr>
            <p:cNvPr id="41" name="圆角矩形 40"/>
            <p:cNvSpPr/>
            <p:nvPr/>
          </p:nvSpPr>
          <p:spPr>
            <a:xfrm>
              <a:off x="5843" y="3834"/>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交易策略</a:t>
              </a:r>
              <a:endParaRPr lang="zh-CN" altLang="en-US">
                <a:solidFill>
                  <a:schemeClr val="tx1"/>
                </a:solidFill>
              </a:endParaRPr>
            </a:p>
          </p:txBody>
        </p:sp>
        <p:sp>
          <p:nvSpPr>
            <p:cNvPr id="42" name="圆角矩形 41"/>
            <p:cNvSpPr/>
            <p:nvPr/>
          </p:nvSpPr>
          <p:spPr>
            <a:xfrm>
              <a:off x="5808" y="6530"/>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使用范围</a:t>
              </a:r>
              <a:endParaRPr lang="zh-CN" altLang="en-US">
                <a:solidFill>
                  <a:schemeClr val="tx1"/>
                </a:solidFill>
              </a:endParaRPr>
            </a:p>
          </p:txBody>
        </p:sp>
        <p:sp>
          <p:nvSpPr>
            <p:cNvPr id="43" name="圆角矩形 42"/>
            <p:cNvSpPr/>
            <p:nvPr/>
          </p:nvSpPr>
          <p:spPr>
            <a:xfrm>
              <a:off x="5840" y="7884"/>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损益</a:t>
              </a:r>
              <a:r>
                <a:rPr lang="zh-CN" altLang="en-US">
                  <a:solidFill>
                    <a:schemeClr val="tx1"/>
                  </a:solidFill>
                </a:rPr>
                <a:t>说明</a:t>
              </a:r>
              <a:endParaRPr lang="zh-CN" altLang="en-US">
                <a:solidFill>
                  <a:schemeClr val="tx1"/>
                </a:solidFill>
              </a:endParaRPr>
            </a:p>
          </p:txBody>
        </p:sp>
        <p:sp>
          <p:nvSpPr>
            <p:cNvPr id="44" name="圆角矩形 43"/>
            <p:cNvSpPr/>
            <p:nvPr/>
          </p:nvSpPr>
          <p:spPr>
            <a:xfrm>
              <a:off x="5869" y="5131"/>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优缺点</a:t>
              </a:r>
              <a:endParaRPr lang="zh-CN" altLang="en-US">
                <a:solidFill>
                  <a:schemeClr val="tx1"/>
                </a:solidFill>
              </a:endParaRPr>
            </a:p>
          </p:txBody>
        </p:sp>
      </p:grpSp>
      <p:sp>
        <p:nvSpPr>
          <p:cNvPr id="46" name="矩形 45"/>
          <p:cNvSpPr/>
          <p:nvPr/>
        </p:nvSpPr>
        <p:spPr>
          <a:xfrm>
            <a:off x="9333865" y="2233930"/>
            <a:ext cx="1824990" cy="1697990"/>
          </a:xfrm>
          <a:prstGeom prst="rect">
            <a:avLst/>
          </a:prstGeom>
          <a:noFill/>
          <a:ln>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文本框 48"/>
          <p:cNvSpPr txBox="1"/>
          <p:nvPr/>
        </p:nvSpPr>
        <p:spPr>
          <a:xfrm>
            <a:off x="8685530" y="1668145"/>
            <a:ext cx="1365885" cy="368300"/>
          </a:xfrm>
          <a:prstGeom prst="rect">
            <a:avLst/>
          </a:prstGeom>
          <a:noFill/>
        </p:spPr>
        <p:txBody>
          <a:bodyPr wrap="square" rtlCol="0">
            <a:spAutoFit/>
          </a:bodyPr>
          <a:p>
            <a:r>
              <a:rPr lang="zh-CN" altLang="en-US"/>
              <a:t>表</a:t>
            </a:r>
            <a:r>
              <a:rPr lang="en-US" altLang="zh-CN"/>
              <a:t>12-28</a:t>
            </a:r>
            <a:endParaRPr lang="en-US" altLang="zh-CN"/>
          </a:p>
        </p:txBody>
      </p:sp>
    </p:spTree>
  </p:cSld>
  <p:clrMapOvr>
    <a:masterClrMapping/>
  </p:clrMapOvr>
  <p:transition>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本章</a:t>
            </a:r>
            <a:r>
              <a:rPr lang="zh-CN" altLang="en-US" sz="2800" b="1" cap="small" dirty="0">
                <a:latin typeface="微软雅黑" panose="020B0503020204020204" pitchFamily="34" charset="-122"/>
                <a:ea typeface="微软雅黑" panose="020B0503020204020204" pitchFamily="34" charset="-122"/>
                <a:cs typeface="+mn-cs"/>
              </a:rPr>
              <a:t>小节</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4" name="表格 3"/>
          <p:cNvGraphicFramePr/>
          <p:nvPr>
            <p:custDataLst>
              <p:tags r:id="rId1"/>
            </p:custDataLst>
          </p:nvPr>
        </p:nvGraphicFramePr>
        <p:xfrm>
          <a:off x="548640" y="782320"/>
          <a:ext cx="10791825" cy="5369560"/>
        </p:xfrm>
        <a:graphic>
          <a:graphicData uri="http://schemas.openxmlformats.org/drawingml/2006/table">
            <a:tbl>
              <a:tblPr firstRow="1" bandRow="1">
                <a:tableStyleId>{7DF18680-E054-41AD-8BC1-D1AEF772440D}</a:tableStyleId>
              </a:tblPr>
              <a:tblGrid>
                <a:gridCol w="2517775"/>
                <a:gridCol w="3756660"/>
                <a:gridCol w="4517390"/>
              </a:tblGrid>
              <a:tr h="365760">
                <a:tc>
                  <a:txBody>
                    <a:bodyPr/>
                    <a:p>
                      <a:pPr>
                        <a:buNone/>
                      </a:pPr>
                      <a:r>
                        <a:rPr lang="zh-CN" altLang="en-US"/>
                        <a:t>套利方法</a:t>
                      </a:r>
                      <a:endParaRPr lang="zh-CN" altLang="en-US"/>
                    </a:p>
                  </a:txBody>
                  <a:tcPr/>
                </a:tc>
                <a:tc>
                  <a:txBody>
                    <a:bodyPr/>
                    <a:p>
                      <a:pPr>
                        <a:buNone/>
                      </a:pPr>
                      <a:r>
                        <a:rPr lang="zh-CN" altLang="en-US"/>
                        <a:t>使用范围</a:t>
                      </a:r>
                      <a:endParaRPr lang="zh-CN" altLang="en-US"/>
                    </a:p>
                  </a:txBody>
                  <a:tcPr/>
                </a:tc>
                <a:tc>
                  <a:txBody>
                    <a:bodyPr/>
                    <a:p>
                      <a:pPr>
                        <a:buNone/>
                      </a:pPr>
                      <a:r>
                        <a:rPr lang="zh-CN" altLang="en-US"/>
                        <a:t>具体操作</a:t>
                      </a:r>
                      <a:endParaRPr lang="zh-CN" altLang="en-US"/>
                    </a:p>
                  </a:txBody>
                  <a:tcPr/>
                </a:tc>
              </a:tr>
              <a:tr h="914400">
                <a:tc>
                  <a:txBody>
                    <a:bodyPr/>
                    <a:p>
                      <a:pPr>
                        <a:buNone/>
                      </a:pPr>
                      <a:r>
                        <a:rPr lang="zh-CN" altLang="en-US"/>
                        <a:t>牛市看涨期权垂直套利</a:t>
                      </a:r>
                      <a:endParaRPr lang="zh-CN" altLang="en-US"/>
                    </a:p>
                  </a:txBody>
                  <a:tcPr/>
                </a:tc>
                <a:tc>
                  <a:txBody>
                    <a:bodyPr/>
                    <a:p>
                      <a:pPr>
                        <a:buNone/>
                      </a:pPr>
                      <a:r>
                        <a:rPr lang="zh-CN" altLang="en-US"/>
                        <a:t>预测价格将上涨到一定水平</a:t>
                      </a:r>
                      <a:endParaRPr lang="zh-CN" altLang="en-US"/>
                    </a:p>
                  </a:txBody>
                  <a:tcPr/>
                </a:tc>
                <a:tc>
                  <a:txBody>
                    <a:bodyPr/>
                    <a:p>
                      <a:pPr>
                        <a:buNone/>
                      </a:pPr>
                      <a:r>
                        <a:rPr lang="zh-CN" altLang="en-US"/>
                        <a:t>买入1份较低执行价格的看涨期权，同时卖卖1份更高执行价格的看涨期权</a:t>
                      </a:r>
                      <a:endParaRPr lang="zh-CN" altLang="en-US"/>
                    </a:p>
                  </a:txBody>
                  <a:tcPr/>
                </a:tc>
              </a:tr>
              <a:tr h="906780">
                <a:tc>
                  <a:txBody>
                    <a:bodyPr/>
                    <a:p>
                      <a:pPr>
                        <a:buNone/>
                      </a:pPr>
                      <a:r>
                        <a:rPr lang="zh-CN" altLang="en-US"/>
                        <a:t>牛市看跌期权垂直套利</a:t>
                      </a:r>
                      <a:endParaRPr lang="zh-CN" altLang="en-US"/>
                    </a:p>
                  </a:txBody>
                  <a:tcPr/>
                </a:tc>
                <a:tc>
                  <a:txBody>
                    <a:bodyPr/>
                    <a:p>
                      <a:pPr>
                        <a:buNone/>
                      </a:pPr>
                      <a:r>
                        <a:rPr lang="zh-CN" altLang="en-US"/>
                        <a:t>预测行情看涨</a:t>
                      </a:r>
                      <a:endParaRPr lang="zh-CN" altLang="en-US"/>
                    </a:p>
                  </a:txBody>
                  <a:tcPr/>
                </a:tc>
                <a:tc>
                  <a:txBody>
                    <a:bodyPr/>
                    <a:p>
                      <a:pPr>
                        <a:buNone/>
                      </a:pPr>
                      <a:r>
                        <a:rPr lang="zh-CN" altLang="en-US"/>
                        <a:t>买入1份较低执行价格看跌期权，同时卖出1份更高执行价格的看跌期权</a:t>
                      </a:r>
                      <a:endParaRPr lang="zh-CN" altLang="en-US"/>
                    </a:p>
                  </a:txBody>
                  <a:tcPr/>
                </a:tc>
              </a:tr>
              <a:tr h="883920">
                <a:tc>
                  <a:txBody>
                    <a:bodyPr/>
                    <a:p>
                      <a:pPr>
                        <a:buNone/>
                      </a:pPr>
                      <a:r>
                        <a:rPr lang="zh-CN" altLang="en-US"/>
                        <a:t>熊市看涨期权垂直套利</a:t>
                      </a:r>
                      <a:endParaRPr lang="zh-CN" altLang="en-US"/>
                    </a:p>
                  </a:txBody>
                  <a:tcPr/>
                </a:tc>
                <a:tc>
                  <a:txBody>
                    <a:bodyPr/>
                    <a:p>
                      <a:pPr>
                        <a:buNone/>
                      </a:pPr>
                      <a:r>
                        <a:rPr lang="zh-CN" altLang="en-US"/>
                        <a:t>预测行情看跌</a:t>
                      </a:r>
                      <a:endParaRPr lang="zh-CN" altLang="en-US"/>
                    </a:p>
                  </a:txBody>
                  <a:tcPr/>
                </a:tc>
                <a:tc>
                  <a:txBody>
                    <a:bodyPr/>
                    <a:p>
                      <a:pPr>
                        <a:buNone/>
                      </a:pPr>
                      <a:r>
                        <a:rPr lang="zh-CN" altLang="en-US"/>
                        <a:t>卖出1份低执行价格看涨期权，同时买入1份较高执行价格看涨期权</a:t>
                      </a:r>
                      <a:endParaRPr lang="zh-CN" altLang="en-US"/>
                    </a:p>
                  </a:txBody>
                  <a:tcPr/>
                </a:tc>
              </a:tr>
              <a:tr h="640080">
                <a:tc>
                  <a:txBody>
                    <a:bodyPr/>
                    <a:p>
                      <a:pPr>
                        <a:buNone/>
                      </a:pPr>
                      <a:r>
                        <a:rPr lang="zh-CN" altLang="en-US"/>
                        <a:t>熊市看跌期权垂直套利</a:t>
                      </a:r>
                      <a:endParaRPr lang="zh-CN" altLang="en-US"/>
                    </a:p>
                  </a:txBody>
                  <a:tcPr/>
                </a:tc>
                <a:tc>
                  <a:txBody>
                    <a:bodyPr/>
                    <a:p>
                      <a:pPr>
                        <a:buNone/>
                      </a:pPr>
                      <a:r>
                        <a:rPr lang="zh-CN" altLang="en-US"/>
                        <a:t>预期市场价格下跌到一定水平</a:t>
                      </a:r>
                      <a:endParaRPr lang="zh-CN" altLang="en-US"/>
                    </a:p>
                  </a:txBody>
                  <a:tcPr/>
                </a:tc>
                <a:tc>
                  <a:txBody>
                    <a:bodyPr/>
                    <a:p>
                      <a:pPr>
                        <a:buNone/>
                      </a:pPr>
                      <a:r>
                        <a:rPr lang="zh-CN" altLang="en-US"/>
                        <a:t>卖出1份较低执行价格看跌期权，买入1份较高执行价格看跌期权</a:t>
                      </a:r>
                      <a:endParaRPr lang="zh-CN" altLang="en-US"/>
                    </a:p>
                  </a:txBody>
                  <a:tcPr/>
                </a:tc>
              </a:tr>
              <a:tr h="640080">
                <a:tc>
                  <a:txBody>
                    <a:bodyPr/>
                    <a:p>
                      <a:pPr>
                        <a:buNone/>
                      </a:pPr>
                      <a:r>
                        <a:rPr lang="zh-CN" altLang="en-US"/>
                        <a:t>水平套利</a:t>
                      </a:r>
                      <a:endParaRPr lang="zh-CN" altLang="en-US"/>
                    </a:p>
                  </a:txBody>
                  <a:tcPr/>
                </a:tc>
                <a:tc>
                  <a:txBody>
                    <a:bodyPr/>
                    <a:p>
                      <a:pPr>
                        <a:buNone/>
                      </a:pPr>
                      <a:r>
                        <a:rPr lang="zh-CN" altLang="en-US"/>
                        <a:t>预计后期价格盘整</a:t>
                      </a:r>
                      <a:endParaRPr lang="zh-CN" altLang="en-US"/>
                    </a:p>
                  </a:txBody>
                  <a:tcPr/>
                </a:tc>
                <a:tc>
                  <a:txBody>
                    <a:bodyPr/>
                    <a:p>
                      <a:pPr>
                        <a:buNone/>
                      </a:pPr>
                      <a:r>
                        <a:rPr lang="zh-CN" altLang="en-US"/>
                        <a:t>卖出1份短期期权，同时买入1份相同执行价格的长期期权</a:t>
                      </a:r>
                      <a:endParaRPr lang="zh-CN" altLang="en-US"/>
                    </a:p>
                  </a:txBody>
                  <a:tcPr/>
                </a:tc>
              </a:tr>
              <a:tr h="652780">
                <a:tc>
                  <a:txBody>
                    <a:bodyPr/>
                    <a:p>
                      <a:pPr>
                        <a:buNone/>
                      </a:pPr>
                      <a:r>
                        <a:rPr lang="zh-CN" altLang="en-US"/>
                        <a:t>买入跨式套利</a:t>
                      </a:r>
                      <a:endParaRPr lang="zh-CN" altLang="en-US"/>
                    </a:p>
                  </a:txBody>
                  <a:tcPr/>
                </a:tc>
                <a:tc>
                  <a:txBody>
                    <a:bodyPr/>
                    <a:p>
                      <a:pPr>
                        <a:buNone/>
                      </a:pPr>
                      <a:r>
                        <a:rPr lang="zh-CN" altLang="en-US"/>
                        <a:t>投资者预计会有显著的价格变动，波动性会增大，但后市方向不明确</a:t>
                      </a:r>
                      <a:endParaRPr lang="zh-CN" altLang="en-US"/>
                    </a:p>
                  </a:txBody>
                  <a:tcPr/>
                </a:tc>
                <a:tc>
                  <a:txBody>
                    <a:bodyPr/>
                    <a:p>
                      <a:pPr>
                        <a:buNone/>
                      </a:pPr>
                      <a:r>
                        <a:rPr lang="zh-CN" altLang="en-US"/>
                        <a:t>以相同的执行价格同时买入看涨期权和看跌期权（月份和标的物也相同）</a:t>
                      </a:r>
                      <a:endParaRPr lang="zh-CN" altLang="en-US"/>
                    </a:p>
                  </a:txBody>
                  <a:tcPr/>
                </a:tc>
              </a:tr>
              <a:tr h="365760">
                <a:tc>
                  <a:txBody>
                    <a:bodyPr/>
                    <a:p>
                      <a:pPr>
                        <a:buNone/>
                      </a:pPr>
                      <a:r>
                        <a:rPr lang="zh-CN" altLang="en-US"/>
                        <a:t>卖出跨式套利</a:t>
                      </a:r>
                      <a:endParaRPr lang="zh-CN" altLang="en-US"/>
                    </a:p>
                  </a:txBody>
                  <a:tcPr/>
                </a:tc>
                <a:tc>
                  <a:txBody>
                    <a:bodyPr/>
                    <a:p>
                      <a:pPr>
                        <a:buNone/>
                      </a:pPr>
                      <a:r>
                        <a:rPr lang="zh-CN" altLang="en-US"/>
                        <a:t>预计价格变动很小或没有变动</a:t>
                      </a:r>
                      <a:endParaRPr lang="zh-CN" altLang="en-US"/>
                    </a:p>
                  </a:txBody>
                  <a:tcPr/>
                </a:tc>
                <a:tc>
                  <a:txBody>
                    <a:bodyPr/>
                    <a:p>
                      <a:pPr>
                        <a:buNone/>
                      </a:pPr>
                      <a:r>
                        <a:rPr lang="zh-CN" altLang="en-US"/>
                        <a:t>以相同的执行价格同时卖出看涨期权和看跌期权（月份和标的物也相同）</a:t>
                      </a:r>
                      <a:endParaRPr lang="zh-CN" altLang="en-US"/>
                    </a:p>
                  </a:txBody>
                  <a:tcPr/>
                </a:tc>
              </a:tr>
            </a:tbl>
          </a:graphicData>
        </a:graphic>
      </p:graphicFrame>
    </p:spTree>
  </p:cSld>
  <p:clrMapOvr>
    <a:masterClrMapping/>
  </p:clrMapOvr>
  <p:transition>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本章</a:t>
            </a:r>
            <a:r>
              <a:rPr lang="zh-CN" altLang="en-US" sz="2800" b="1" cap="small" dirty="0">
                <a:latin typeface="微软雅黑" panose="020B0503020204020204" pitchFamily="34" charset="-122"/>
                <a:ea typeface="微软雅黑" panose="020B0503020204020204" pitchFamily="34" charset="-122"/>
                <a:cs typeface="+mn-cs"/>
              </a:rPr>
              <a:t>小节</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4" name="表格 3"/>
          <p:cNvGraphicFramePr/>
          <p:nvPr>
            <p:custDataLst>
              <p:tags r:id="rId1"/>
            </p:custDataLst>
          </p:nvPr>
        </p:nvGraphicFramePr>
        <p:xfrm>
          <a:off x="332740" y="782320"/>
          <a:ext cx="11438890" cy="5647055"/>
        </p:xfrm>
        <a:graphic>
          <a:graphicData uri="http://schemas.openxmlformats.org/drawingml/2006/table">
            <a:tbl>
              <a:tblPr firstRow="1" bandRow="1">
                <a:tableStyleId>{7DF18680-E054-41AD-8BC1-D1AEF772440D}</a:tableStyleId>
              </a:tblPr>
              <a:tblGrid>
                <a:gridCol w="1833245"/>
                <a:gridCol w="2941320"/>
                <a:gridCol w="6664325"/>
              </a:tblGrid>
              <a:tr h="914400">
                <a:tc>
                  <a:txBody>
                    <a:bodyPr/>
                    <a:p>
                      <a:pPr>
                        <a:buNone/>
                      </a:pPr>
                      <a:r>
                        <a:rPr lang="zh-CN" altLang="en-US"/>
                        <a:t>买入宽跨式套利</a:t>
                      </a:r>
                      <a:endParaRPr lang="zh-CN" altLang="en-US"/>
                    </a:p>
                  </a:txBody>
                  <a:tcPr/>
                </a:tc>
                <a:tc>
                  <a:txBody>
                    <a:bodyPr/>
                    <a:p>
                      <a:pPr>
                        <a:buNone/>
                      </a:pPr>
                      <a:r>
                        <a:rPr lang="zh-CN" altLang="en-US"/>
                        <a:t>（1）预测标的物价格将有大的变动，但无法确定其方向</a:t>
                      </a:r>
                      <a:r>
                        <a:rPr lang="zh-CN" altLang="en-US" sz="1800"/>
                        <a:t>（2）市场波动率上升</a:t>
                      </a:r>
                      <a:endParaRPr lang="zh-CN" altLang="en-US" sz="1800"/>
                    </a:p>
                  </a:txBody>
                  <a:tcPr/>
                </a:tc>
                <a:tc>
                  <a:txBody>
                    <a:bodyPr/>
                    <a:p>
                      <a:pPr>
                        <a:buNone/>
                      </a:pPr>
                      <a:r>
                        <a:rPr lang="zh-CN" altLang="en-US"/>
                        <a:t>以较低的执行价格买入看跌期权，并以较高的执行价格买入看涨期权</a:t>
                      </a:r>
                      <a:endParaRPr lang="zh-CN" altLang="en-US"/>
                    </a:p>
                  </a:txBody>
                  <a:tcPr/>
                </a:tc>
              </a:tr>
              <a:tr h="640080">
                <a:tc>
                  <a:txBody>
                    <a:bodyPr/>
                    <a:p>
                      <a:pPr>
                        <a:buNone/>
                      </a:pPr>
                      <a:r>
                        <a:rPr lang="zh-CN" altLang="en-US"/>
                        <a:t>卖出宽跨式套利</a:t>
                      </a:r>
                      <a:endParaRPr lang="zh-CN" altLang="en-US"/>
                    </a:p>
                  </a:txBody>
                  <a:tcPr/>
                </a:tc>
                <a:tc>
                  <a:txBody>
                    <a:bodyPr/>
                    <a:p>
                      <a:pPr>
                        <a:buNone/>
                      </a:pPr>
                      <a:r>
                        <a:rPr lang="zh-CN" altLang="en-US"/>
                        <a:t>预计价格会变动很小或没有变动</a:t>
                      </a:r>
                      <a:endParaRPr lang="zh-CN" altLang="en-US"/>
                    </a:p>
                  </a:txBody>
                  <a:tcPr/>
                </a:tc>
                <a:tc>
                  <a:txBody>
                    <a:bodyPr/>
                    <a:p>
                      <a:pPr>
                        <a:buNone/>
                      </a:pPr>
                      <a:r>
                        <a:rPr lang="zh-CN" altLang="en-US"/>
                        <a:t>以较高执行价格卖出看涨期权，并以较低执行价格卖出看跌期权</a:t>
                      </a:r>
                      <a:endParaRPr lang="zh-CN" altLang="en-US"/>
                    </a:p>
                  </a:txBody>
                  <a:tcPr/>
                </a:tc>
              </a:tr>
              <a:tr h="1188720">
                <a:tc>
                  <a:txBody>
                    <a:bodyPr/>
                    <a:p>
                      <a:pPr>
                        <a:buNone/>
                      </a:pPr>
                      <a:r>
                        <a:rPr lang="zh-CN" altLang="en-US"/>
                        <a:t>买入蝶式套利</a:t>
                      </a:r>
                      <a:endParaRPr lang="zh-CN" altLang="en-US"/>
                    </a:p>
                  </a:txBody>
                  <a:tcPr/>
                </a:tc>
                <a:tc>
                  <a:txBody>
                    <a:bodyPr/>
                    <a:p>
                      <a:pPr>
                        <a:buNone/>
                      </a:pPr>
                      <a:r>
                        <a:rPr lang="zh-CN" altLang="en-US"/>
                        <a:t>预计标的物价格不可能发生较大波动</a:t>
                      </a:r>
                      <a:endParaRPr lang="zh-CN" altLang="en-US"/>
                    </a:p>
                  </a:txBody>
                  <a:tcPr/>
                </a:tc>
                <a:tc>
                  <a:txBody>
                    <a:bodyPr/>
                    <a:p>
                      <a:pPr>
                        <a:buNone/>
                      </a:pPr>
                      <a:r>
                        <a:rPr lang="zh-CN" altLang="en-US"/>
                        <a:t>（1）买入1份较低执行价格看涨期权，卖出两个中执行价格的看涨期权，在买进一个高执行价格看涨期权</a:t>
                      </a:r>
                      <a:endParaRPr lang="zh-CN" altLang="en-US"/>
                    </a:p>
                    <a:p>
                      <a:pPr>
                        <a:buNone/>
                      </a:pPr>
                      <a:r>
                        <a:rPr lang="zh-CN" altLang="en-US"/>
                        <a:t>（2）买入1份较低执行价格看跌期权，售出两个中执行价格看跌期权，在买入一个较高执行价格看跌期权</a:t>
                      </a:r>
                      <a:endParaRPr lang="zh-CN" altLang="en-US"/>
                    </a:p>
                  </a:txBody>
                  <a:tcPr/>
                </a:tc>
              </a:tr>
              <a:tr h="1188720">
                <a:tc>
                  <a:txBody>
                    <a:bodyPr/>
                    <a:p>
                      <a:pPr>
                        <a:buNone/>
                      </a:pPr>
                      <a:r>
                        <a:rPr lang="zh-CN" altLang="en-US"/>
                        <a:t>卖出蝶式套利</a:t>
                      </a:r>
                      <a:endParaRPr lang="zh-CN" altLang="en-US"/>
                    </a:p>
                  </a:txBody>
                  <a:tcPr/>
                </a:tc>
                <a:tc>
                  <a:txBody>
                    <a:bodyPr/>
                    <a:p>
                      <a:pPr>
                        <a:buNone/>
                      </a:pPr>
                      <a:r>
                        <a:rPr lang="zh-CN" altLang="en-US"/>
                        <a:t>标的物价格可能发生较大波动</a:t>
                      </a:r>
                      <a:endParaRPr lang="zh-CN" altLang="en-US"/>
                    </a:p>
                  </a:txBody>
                  <a:tcPr/>
                </a:tc>
                <a:tc>
                  <a:txBody>
                    <a:bodyPr/>
                    <a:p>
                      <a:pPr>
                        <a:buNone/>
                      </a:pPr>
                      <a:r>
                        <a:rPr lang="zh-CN" altLang="en-US"/>
                        <a:t>（1）卖出1份较低执行价格看涨期权，买入2份中等执行价格的看涨期权，在卖出1份较高执行价格看涨期权；（2）卖出1份较低执行价格看跌期权，买入2份中等执行价格看跌期权，在卖出1份较高执行价格看跌期权</a:t>
                      </a:r>
                      <a:endParaRPr lang="zh-CN" altLang="en-US"/>
                    </a:p>
                  </a:txBody>
                  <a:tcPr/>
                </a:tc>
              </a:tr>
              <a:tr h="1715135">
                <a:tc>
                  <a:txBody>
                    <a:bodyPr/>
                    <a:p>
                      <a:pPr>
                        <a:buNone/>
                      </a:pPr>
                      <a:r>
                        <a:rPr lang="zh-CN" altLang="en-US"/>
                        <a:t>买入飞鹰式套利</a:t>
                      </a:r>
                      <a:endParaRPr lang="zh-CN" altLang="en-US"/>
                    </a:p>
                  </a:txBody>
                  <a:tcPr/>
                </a:tc>
                <a:tc>
                  <a:txBody>
                    <a:bodyPr/>
                    <a:p>
                      <a:pPr>
                        <a:buNone/>
                      </a:pPr>
                      <a:r>
                        <a:rPr lang="zh-CN" altLang="en-US"/>
                        <a:t>投资者预计标的物价格到期日在中低执行价格与中高执行价格之间，但对后市无把握</a:t>
                      </a:r>
                      <a:endParaRPr lang="zh-CN" altLang="en-US"/>
                    </a:p>
                  </a:txBody>
                  <a:tcPr/>
                </a:tc>
                <a:tc>
                  <a:txBody>
                    <a:bodyPr/>
                    <a:p>
                      <a:pPr>
                        <a:buNone/>
                      </a:pPr>
                      <a:r>
                        <a:rPr lang="zh-CN" altLang="en-US"/>
                        <a:t>（1）买进1份低执行价格看涨期权，卖出1份中低执行价格看涨期权；卖出1份中高执行价格看涨期权；买入1份较高执行价格看涨期权；（2）买进1份较低执行价格看跌期权，卖出1份中低执行价格看跌期权；卖出1份中高执行价格看跌期权；买入1份较高执行价格看跌期权</a:t>
                      </a:r>
                      <a:endParaRPr lang="zh-CN" altLang="en-US"/>
                    </a:p>
                  </a:txBody>
                  <a:tcPr/>
                </a:tc>
              </a:tr>
            </a:tbl>
          </a:graphicData>
        </a:graphic>
      </p:graphicFrame>
    </p:spTree>
  </p:cSld>
  <p:clrMapOvr>
    <a:masterClrMapping/>
  </p:clrMapOvr>
  <p:transition>
    <p:wip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课后习题</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626110" y="620395"/>
            <a:ext cx="10823575" cy="5908040"/>
          </a:xfrm>
          <a:prstGeom prst="rect">
            <a:avLst/>
          </a:prstGeom>
          <a:noFill/>
        </p:spPr>
        <p:txBody>
          <a:bodyPr wrap="square" rtlCol="0" anchor="t">
            <a:spAutoFit/>
          </a:bodyPr>
          <a:p>
            <a:pPr latinLnBrk="0">
              <a:lnSpc>
                <a:spcPct val="150000"/>
              </a:lnSpc>
            </a:pPr>
            <a:r>
              <a:rPr lang="zh-CN" altLang="en-US" sz="2100">
                <a:latin typeface="Times New Roman" panose="02020603050405020304" pitchFamily="18" charset="0"/>
                <a:cs typeface="Times New Roman" panose="02020603050405020304" pitchFamily="18" charset="0"/>
              </a:rPr>
              <a:t>1、卖出跨式期权的风险真的很大吗？</a:t>
            </a:r>
            <a:endParaRPr lang="zh-CN" altLang="en-US" sz="2100">
              <a:latin typeface="Times New Roman" panose="02020603050405020304" pitchFamily="18" charset="0"/>
              <a:cs typeface="Times New Roman" panose="02020603050405020304" pitchFamily="18" charset="0"/>
            </a:endParaRPr>
          </a:p>
          <a:p>
            <a:pPr latinLnBrk="0">
              <a:lnSpc>
                <a:spcPct val="150000"/>
              </a:lnSpc>
            </a:pPr>
            <a:r>
              <a:rPr lang="zh-CN" altLang="en-US" sz="2100">
                <a:latin typeface="Times New Roman" panose="02020603050405020304" pitchFamily="18" charset="0"/>
                <a:cs typeface="Times New Roman" panose="02020603050405020304" pitchFamily="18" charset="0"/>
              </a:rPr>
              <a:t>2、怎么降低买入看跌期权的成本？</a:t>
            </a:r>
            <a:endParaRPr lang="zh-CN" altLang="en-US" sz="2100">
              <a:latin typeface="Times New Roman" panose="02020603050405020304" pitchFamily="18" charset="0"/>
              <a:cs typeface="Times New Roman" panose="02020603050405020304" pitchFamily="18" charset="0"/>
            </a:endParaRPr>
          </a:p>
          <a:p>
            <a:pPr latinLnBrk="0">
              <a:lnSpc>
                <a:spcPct val="150000"/>
              </a:lnSpc>
            </a:pPr>
            <a:r>
              <a:rPr lang="zh-CN" altLang="en-US" sz="2100">
                <a:latin typeface="Times New Roman" panose="02020603050405020304" pitchFamily="18" charset="0"/>
                <a:cs typeface="Times New Roman" panose="02020603050405020304" pitchFamily="18" charset="0"/>
              </a:rPr>
              <a:t>3、为什么牛市看涨期权价差策略取“牛市太极”这个名字？</a:t>
            </a:r>
            <a:endParaRPr lang="zh-CN" altLang="en-US" sz="2100">
              <a:latin typeface="Times New Roman" panose="02020603050405020304" pitchFamily="18" charset="0"/>
              <a:cs typeface="Times New Roman" panose="02020603050405020304" pitchFamily="18" charset="0"/>
            </a:endParaRPr>
          </a:p>
          <a:p>
            <a:pPr latinLnBrk="0">
              <a:lnSpc>
                <a:spcPct val="150000"/>
              </a:lnSpc>
            </a:pPr>
            <a:r>
              <a:rPr lang="zh-CN" altLang="en-US" sz="2100">
                <a:latin typeface="Times New Roman" panose="02020603050405020304" pitchFamily="18" charset="0"/>
                <a:cs typeface="Times New Roman" panose="02020603050405020304" pitchFamily="18" charset="0"/>
              </a:rPr>
              <a:t>4、结合不同类型的策略操作，选择市场上多类期权做对冲策略设计，并模拟股价走势时报告某一段时间内的收益情况。</a:t>
            </a:r>
            <a:endParaRPr lang="zh-CN" altLang="en-US" sz="2100">
              <a:latin typeface="Times New Roman" panose="02020603050405020304" pitchFamily="18" charset="0"/>
              <a:cs typeface="Times New Roman" panose="02020603050405020304" pitchFamily="18" charset="0"/>
            </a:endParaRPr>
          </a:p>
          <a:p>
            <a:pPr latinLnBrk="0">
              <a:lnSpc>
                <a:spcPct val="150000"/>
              </a:lnSpc>
            </a:pPr>
            <a:endParaRPr lang="zh-CN" altLang="en-US" sz="2100">
              <a:latin typeface="Times New Roman" panose="02020603050405020304" pitchFamily="18" charset="0"/>
              <a:cs typeface="Times New Roman" panose="02020603050405020304" pitchFamily="18" charset="0"/>
            </a:endParaRPr>
          </a:p>
          <a:p>
            <a:pPr latinLnBrk="0">
              <a:lnSpc>
                <a:spcPct val="150000"/>
              </a:lnSpc>
            </a:pPr>
            <a:r>
              <a:rPr lang="zh-CN" altLang="en-US" sz="2100">
                <a:latin typeface="Times New Roman" panose="02020603050405020304" pitchFamily="18" charset="0"/>
                <a:cs typeface="Times New Roman" panose="02020603050405020304" pitchFamily="18" charset="0"/>
              </a:rPr>
              <a:t>5、在未来3个月，下列3个不同标的股的股价上升幅度如下：ABC目前股价为80元/股，上涨至92元/股；DEF目前股价为72元/股，上涨至80.64元/股；GHI目前股价为45元/股，上涨至47.7。在不同标的股的目前价格下，3个不同看涨期权的价格如下：标的ABC5月期80看涨期权价格=7（80=行权价格）；标的DEF5月期70看涨期权价格=6（70=行权价格）；标的GHI5月期5看涨期权价格=2。计算未来3个月，各看涨期权的收益率是多少？由此判断优先购买哪种看涨期权？</a:t>
            </a:r>
            <a:endParaRPr lang="zh-CN" altLang="en-US" sz="2200">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课后习题</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765175" y="980440"/>
            <a:ext cx="10488295" cy="4477385"/>
          </a:xfrm>
          <a:prstGeom prst="rect">
            <a:avLst/>
          </a:prstGeom>
          <a:noFill/>
        </p:spPr>
        <p:txBody>
          <a:bodyPr wrap="square" rtlCol="0" anchor="t">
            <a:spAutoFit/>
          </a:bodyPr>
          <a:p>
            <a:pPr latinLnBrk="0">
              <a:lnSpc>
                <a:spcPct val="150000"/>
              </a:lnSpc>
            </a:pPr>
            <a:r>
              <a:rPr lang="zh-CN" altLang="en-US" sz="2100">
                <a:latin typeface="Times New Roman" panose="02020603050405020304" pitchFamily="18" charset="0"/>
                <a:cs typeface="Times New Roman" panose="02020603050405020304" pitchFamily="18" charset="0"/>
              </a:rPr>
              <a:t>6、ABC股票目前市值50元/股，其7月期40看涨期权价格P1=12；其7月期50看涨期权价格P2=6；其7月期60看涨期权价格P3=2。试构建一个蝶式价差策略，并计算构建成本、可获得最大利润。若到期时股价为50元/股，分析执行价格分别为40元/股、50元/股和60元/股的损益情况。</a:t>
            </a:r>
            <a:endParaRPr lang="zh-CN" altLang="en-US" sz="2100">
              <a:latin typeface="Times New Roman" panose="02020603050405020304" pitchFamily="18" charset="0"/>
              <a:cs typeface="Times New Roman" panose="02020603050405020304" pitchFamily="18" charset="0"/>
            </a:endParaRPr>
          </a:p>
          <a:p>
            <a:pPr latinLnBrk="0">
              <a:lnSpc>
                <a:spcPct val="150000"/>
              </a:lnSpc>
            </a:pPr>
            <a:endParaRPr lang="zh-CN" altLang="en-US" sz="2100">
              <a:latin typeface="Times New Roman" panose="02020603050405020304" pitchFamily="18" charset="0"/>
              <a:cs typeface="Times New Roman" panose="02020603050405020304" pitchFamily="18" charset="0"/>
            </a:endParaRPr>
          </a:p>
          <a:p>
            <a:pPr latinLnBrk="0">
              <a:lnSpc>
                <a:spcPct val="150000"/>
              </a:lnSpc>
            </a:pPr>
            <a:r>
              <a:rPr lang="zh-CN" altLang="en-US" sz="2100">
                <a:latin typeface="Times New Roman" panose="02020603050405020304" pitchFamily="18" charset="0"/>
                <a:cs typeface="Times New Roman" panose="02020603050405020304" pitchFamily="18" charset="0"/>
              </a:rPr>
              <a:t>7、小波动交易策略是指当预期标的资产价格横盘或窄幅波动时所采取得交易策略，无论行情试完全横盘不动，还是略微上涨或略微下跌，该策略都能盈利，但其潜在最大收益是有限的，小波动策略不可能拥有无限大得潜在收益。请列举一个小波动交易策略，说明其使用场景、构建策略技巧、损益平衡点和优缺点</a:t>
            </a:r>
            <a:r>
              <a:rPr lang="zh-CN" altLang="en-US" sz="2200">
                <a:latin typeface="Times New Roman" panose="02020603050405020304" pitchFamily="18" charset="0"/>
                <a:cs typeface="Times New Roman" panose="02020603050405020304" pitchFamily="18" charset="0"/>
              </a:rPr>
              <a:t>。</a:t>
            </a:r>
            <a:endParaRPr lang="zh-CN" altLang="en-US" sz="2200">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61" name="剪辑" r:id="rId1" imgW="4961255" imgH="2811780" progId="">
                  <p:embed/>
                </p:oleObj>
              </mc:Choice>
              <mc:Fallback>
                <p:oleObj name="剪辑" r:id="rId1" imgW="4961255" imgH="2811780" progId="">
                  <p:embed/>
                  <p:pic>
                    <p:nvPicPr>
                      <p:cNvPr id="0" name="图片 20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39445"/>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400" b="1" dirty="0">
                <a:latin typeface="Times New Roman" panose="02020603050405020304" pitchFamily="18" charset="0"/>
                <a:cs typeface="Times New Roman" panose="02020603050405020304" pitchFamily="18" charset="0"/>
                <a:sym typeface="+mn-ea"/>
              </a:rPr>
              <a:t>（三）卖出看涨期权的优缺点</a:t>
            </a: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7" name="组合 46"/>
          <p:cNvGrpSpPr/>
          <p:nvPr/>
        </p:nvGrpSpPr>
        <p:grpSpPr>
          <a:xfrm>
            <a:off x="1260475" y="1222375"/>
            <a:ext cx="8896350" cy="4734560"/>
            <a:chOff x="1927" y="2406"/>
            <a:chExt cx="14010" cy="7456"/>
          </a:xfrm>
        </p:grpSpPr>
        <p:grpSp>
          <p:nvGrpSpPr>
            <p:cNvPr id="31" name="组合 30"/>
            <p:cNvGrpSpPr/>
            <p:nvPr/>
          </p:nvGrpSpPr>
          <p:grpSpPr>
            <a:xfrm>
              <a:off x="1998" y="2406"/>
              <a:ext cx="13924" cy="4355"/>
              <a:chOff x="2288" y="2373"/>
              <a:chExt cx="13924" cy="4355"/>
            </a:xfrm>
          </p:grpSpPr>
          <p:sp>
            <p:nvSpPr>
              <p:cNvPr id="30" name="矩形 29"/>
              <p:cNvSpPr/>
              <p:nvPr/>
            </p:nvSpPr>
            <p:spPr>
              <a:xfrm>
                <a:off x="6660" y="2373"/>
                <a:ext cx="9552" cy="4355"/>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9" name="组合 28"/>
              <p:cNvGrpSpPr/>
              <p:nvPr/>
            </p:nvGrpSpPr>
            <p:grpSpPr>
              <a:xfrm>
                <a:off x="2288" y="2548"/>
                <a:ext cx="13487" cy="3870"/>
                <a:chOff x="3914" y="4846"/>
                <a:chExt cx="13487" cy="3870"/>
              </a:xfrm>
            </p:grpSpPr>
            <p:sp>
              <p:nvSpPr>
                <p:cNvPr id="16" name="圆角矩形 15"/>
                <p:cNvSpPr/>
                <p:nvPr/>
              </p:nvSpPr>
              <p:spPr>
                <a:xfrm>
                  <a:off x="8916" y="7892"/>
                  <a:ext cx="848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即使标的资产价格横向，也能从中获利</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8" name="组合 27"/>
                <p:cNvGrpSpPr/>
                <p:nvPr/>
              </p:nvGrpSpPr>
              <p:grpSpPr>
                <a:xfrm>
                  <a:off x="3914" y="4846"/>
                  <a:ext cx="13475" cy="2864"/>
                  <a:chOff x="3914" y="4846"/>
                  <a:chExt cx="13475" cy="2864"/>
                </a:xfrm>
              </p:grpSpPr>
              <p:sp>
                <p:nvSpPr>
                  <p:cNvPr id="7" name="圆角矩形 6"/>
                  <p:cNvSpPr/>
                  <p:nvPr/>
                </p:nvSpPr>
                <p:spPr>
                  <a:xfrm>
                    <a:off x="8966" y="6879"/>
                    <a:ext cx="388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手续费便宜</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14" name="圆角矩形 13"/>
                  <p:cNvSpPr/>
                  <p:nvPr/>
                </p:nvSpPr>
                <p:spPr>
                  <a:xfrm>
                    <a:off x="13774" y="6899"/>
                    <a:ext cx="361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较为灵活</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7" name="组合 26"/>
                  <p:cNvGrpSpPr/>
                  <p:nvPr/>
                </p:nvGrpSpPr>
                <p:grpSpPr>
                  <a:xfrm>
                    <a:off x="3914" y="4846"/>
                    <a:ext cx="13475" cy="2758"/>
                    <a:chOff x="3914" y="4846"/>
                    <a:chExt cx="13475" cy="2758"/>
                  </a:xfrm>
                </p:grpSpPr>
                <p:grpSp>
                  <p:nvGrpSpPr>
                    <p:cNvPr id="17" name="组合 16"/>
                    <p:cNvGrpSpPr/>
                    <p:nvPr/>
                  </p:nvGrpSpPr>
                  <p:grpSpPr>
                    <a:xfrm>
                      <a:off x="3914" y="4846"/>
                      <a:ext cx="13475" cy="2758"/>
                      <a:chOff x="2855" y="3245"/>
                      <a:chExt cx="13475"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782" y="3245"/>
                        <a:ext cx="854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卖出期权的净收入能够用来缓冲风险</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857" y="4277"/>
                        <a:ext cx="845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不需要精确的计算就能运用</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grpSp>
          <p:nvGrpSpPr>
            <p:cNvPr id="32" name="组合 31"/>
            <p:cNvGrpSpPr/>
            <p:nvPr/>
          </p:nvGrpSpPr>
          <p:grpSpPr>
            <a:xfrm>
              <a:off x="1927" y="7442"/>
              <a:ext cx="14010" cy="2420"/>
              <a:chOff x="2262" y="3747"/>
              <a:chExt cx="14010" cy="2420"/>
            </a:xfrm>
          </p:grpSpPr>
          <p:sp>
            <p:nvSpPr>
              <p:cNvPr id="46" name="矩形 45"/>
              <p:cNvSpPr/>
              <p:nvPr/>
            </p:nvSpPr>
            <p:spPr>
              <a:xfrm>
                <a:off x="6705" y="3747"/>
                <a:ext cx="9567" cy="2420"/>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262" y="3973"/>
                <a:ext cx="10260" cy="1989"/>
                <a:chOff x="3888" y="6271"/>
                <a:chExt cx="10260" cy="1989"/>
              </a:xfrm>
            </p:grpSpPr>
            <p:grpSp>
              <p:nvGrpSpPr>
                <p:cNvPr id="41" name="组合 40"/>
                <p:cNvGrpSpPr/>
                <p:nvPr/>
              </p:nvGrpSpPr>
              <p:grpSpPr>
                <a:xfrm>
                  <a:off x="3888" y="6271"/>
                  <a:ext cx="10260" cy="1989"/>
                  <a:chOff x="2829" y="4670"/>
                  <a:chExt cx="10260" cy="1989"/>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832" y="4811"/>
                    <a:ext cx="5257"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存在损失全部权利金的情况</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857" y="5835"/>
                    <a:ext cx="517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交易者的杠杆效果并不强</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3" name="圆角矩形 2"/>
          <p:cNvSpPr/>
          <p:nvPr/>
        </p:nvSpPr>
        <p:spPr>
          <a:xfrm>
            <a:off x="8086725" y="4797425"/>
            <a:ext cx="1775460" cy="8737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潜在收益有限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38810"/>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a:t>
            </a:r>
            <a:r>
              <a:rPr lang="zh-CN" altLang="en-US" sz="2800" b="1" dirty="0">
                <a:latin typeface="Times New Roman" panose="02020603050405020304" pitchFamily="18" charset="0"/>
                <a:cs typeface="Times New Roman" panose="02020603050405020304" pitchFamily="18" charset="0"/>
                <a:sym typeface="+mn-ea"/>
              </a:rPr>
              <a:t>一）买入看跌期权的概念</a:t>
            </a:r>
            <a:endParaRPr lang="zh-CN" altLang="en-US" sz="28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买入看跌期权是如果投资者看空市场，认为标的物价格即将下跌，便可通过支付权利金P获取在到期日之前以执行价X卖出或不卖出相关标的物的权利。</a:t>
            </a:r>
            <a:endParaRPr lang="zh-CN" altLang="en-US" sz="24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621030" y="2420620"/>
            <a:ext cx="5716905" cy="3681730"/>
          </a:xfrm>
          <a:prstGeom prst="rect">
            <a:avLst/>
          </a:prstGeom>
        </p:spPr>
      </p:pic>
      <p:sp>
        <p:nvSpPr>
          <p:cNvPr id="4" name="文本框 3"/>
          <p:cNvSpPr txBox="1"/>
          <p:nvPr/>
        </p:nvSpPr>
        <p:spPr>
          <a:xfrm>
            <a:off x="6741795" y="2564765"/>
            <a:ext cx="5039995" cy="3609975"/>
          </a:xfrm>
          <a:prstGeom prst="rect">
            <a:avLst/>
          </a:prstGeom>
          <a:noFill/>
        </p:spPr>
        <p:txBody>
          <a:bodyPr wrap="square" rtlCol="0">
            <a:spAutoFit/>
          </a:bodyPr>
          <a:p>
            <a:pPr latinLnBrk="0">
              <a:lnSpc>
                <a:spcPct val="130000"/>
              </a:lnSpc>
            </a:pPr>
            <a:r>
              <a:rPr lang="zh-CN" altLang="en-US" sz="2200"/>
              <a:t>买入看跌期权相比只是卖空股票能够获得更好的收益。</a:t>
            </a:r>
            <a:endParaRPr lang="zh-CN" altLang="en-US" sz="2200"/>
          </a:p>
          <a:p>
            <a:pPr latinLnBrk="0">
              <a:lnSpc>
                <a:spcPct val="130000"/>
              </a:lnSpc>
            </a:pPr>
            <a:r>
              <a:rPr lang="zh-CN" altLang="en-US" sz="2200"/>
              <a:t>买入看跌期权一定要选择到期期限较长的期权，这样从中获利的可能性更大一些。</a:t>
            </a:r>
            <a:endParaRPr lang="zh-CN" altLang="en-US" sz="2200"/>
          </a:p>
          <a:p>
            <a:pPr latinLnBrk="0">
              <a:lnSpc>
                <a:spcPct val="130000"/>
              </a:lnSpc>
            </a:pPr>
            <a:r>
              <a:rPr lang="zh-CN" altLang="en-US" sz="2200"/>
              <a:t>买入看跌期权存在时间损耗，对买入期权方不利，因此要留给自己大量的时间来正确处理交易。</a:t>
            </a:r>
            <a:endParaRPr lang="zh-CN" altLang="en-US" sz="2200"/>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68935" y="638810"/>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0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6" name="表格 5"/>
          <p:cNvGraphicFramePr/>
          <p:nvPr>
            <p:custDataLst>
              <p:tags r:id="rId1"/>
            </p:custDataLst>
          </p:nvPr>
        </p:nvGraphicFramePr>
        <p:xfrm>
          <a:off x="1593850" y="1492885"/>
          <a:ext cx="8999220" cy="1583055"/>
        </p:xfrm>
        <a:graphic>
          <a:graphicData uri="http://schemas.openxmlformats.org/drawingml/2006/table">
            <a:tbl>
              <a:tblPr firstRow="1" bandRow="1">
                <a:tableStyleId>{7DF18680-E054-41AD-8BC1-D1AEF772440D}</a:tableStyleId>
              </a:tblPr>
              <a:tblGrid>
                <a:gridCol w="3532505"/>
                <a:gridCol w="2466975"/>
                <a:gridCol w="2999740"/>
              </a:tblGrid>
              <a:tr h="524510">
                <a:tc>
                  <a:txBody>
                    <a:bodyPr/>
                    <a:p>
                      <a:pPr>
                        <a:buNone/>
                      </a:pPr>
                      <a:r>
                        <a:rPr lang="zh-CN" altLang="en-US"/>
                        <a:t>ITM (in-the-money)</a:t>
                      </a:r>
                      <a:endParaRPr lang="zh-CN" altLang="en-US"/>
                    </a:p>
                  </a:txBody>
                  <a:tcPr/>
                </a:tc>
                <a:tc>
                  <a:txBody>
                    <a:bodyPr/>
                    <a:p>
                      <a:pPr>
                        <a:buNone/>
                      </a:pPr>
                      <a:r>
                        <a:rPr lang="zh-CN" altLang="en-US"/>
                        <a:t>实值期权</a:t>
                      </a:r>
                      <a:endParaRPr lang="zh-CN" altLang="en-US"/>
                    </a:p>
                  </a:txBody>
                  <a:tcPr/>
                </a:tc>
                <a:tc>
                  <a:txBody>
                    <a:bodyPr/>
                    <a:p>
                      <a:pPr>
                        <a:buNone/>
                      </a:pPr>
                      <a:r>
                        <a:rPr lang="zh-CN" altLang="en-US"/>
                        <a:t>行权价&gt;股票价格</a:t>
                      </a:r>
                      <a:endParaRPr lang="zh-CN" altLang="en-US"/>
                    </a:p>
                  </a:txBody>
                  <a:tcPr/>
                </a:tc>
              </a:tr>
              <a:tr h="529590">
                <a:tc>
                  <a:txBody>
                    <a:bodyPr/>
                    <a:p>
                      <a:pPr>
                        <a:buNone/>
                      </a:pPr>
                      <a:r>
                        <a:rPr lang="zh-CN" altLang="en-US"/>
                        <a:t>ATM (at-the-money)</a:t>
                      </a:r>
                      <a:endParaRPr lang="zh-CN" altLang="en-US"/>
                    </a:p>
                  </a:txBody>
                  <a:tcPr/>
                </a:tc>
                <a:tc>
                  <a:txBody>
                    <a:bodyPr/>
                    <a:p>
                      <a:pPr>
                        <a:buNone/>
                      </a:pPr>
                      <a:r>
                        <a:rPr lang="zh-CN" altLang="en-US"/>
                        <a:t>平值期权</a:t>
                      </a:r>
                      <a:endParaRPr lang="zh-CN" altLang="en-US"/>
                    </a:p>
                  </a:txBody>
                  <a:tcPr/>
                </a:tc>
                <a:tc>
                  <a:txBody>
                    <a:bodyPr/>
                    <a:p>
                      <a:pPr>
                        <a:buNone/>
                      </a:pPr>
                      <a:r>
                        <a:rPr lang="zh-CN" altLang="en-US"/>
                        <a:t>行权价=股票价格</a:t>
                      </a:r>
                      <a:endParaRPr lang="zh-CN" altLang="en-US"/>
                    </a:p>
                  </a:txBody>
                  <a:tcPr/>
                </a:tc>
              </a:tr>
              <a:tr h="528955">
                <a:tc>
                  <a:txBody>
                    <a:bodyPr/>
                    <a:p>
                      <a:pPr>
                        <a:buNone/>
                      </a:pPr>
                      <a:r>
                        <a:rPr lang="zh-CN" altLang="en-US"/>
                        <a:t>OTM (out-of-the-money)</a:t>
                      </a:r>
                      <a:endParaRPr lang="zh-CN" altLang="en-US"/>
                    </a:p>
                  </a:txBody>
                  <a:tcPr/>
                </a:tc>
                <a:tc>
                  <a:txBody>
                    <a:bodyPr/>
                    <a:p>
                      <a:pPr>
                        <a:buNone/>
                      </a:pPr>
                      <a:r>
                        <a:rPr lang="zh-CN" altLang="en-US"/>
                        <a:t>虚值期权</a:t>
                      </a:r>
                      <a:endParaRPr lang="zh-CN" altLang="en-US"/>
                    </a:p>
                  </a:txBody>
                  <a:tcPr/>
                </a:tc>
                <a:tc>
                  <a:txBody>
                    <a:bodyPr/>
                    <a:p>
                      <a:pPr>
                        <a:buNone/>
                      </a:pPr>
                      <a:r>
                        <a:rPr lang="zh-CN" altLang="en-US"/>
                        <a:t>行权价&lt;股票价格</a:t>
                      </a:r>
                      <a:endParaRPr lang="zh-CN" altLang="en-US"/>
                    </a:p>
                  </a:txBody>
                  <a:tcPr/>
                </a:tc>
              </a:tr>
            </a:tbl>
          </a:graphicData>
        </a:graphic>
      </p:graphicFrame>
      <p:graphicFrame>
        <p:nvGraphicFramePr>
          <p:cNvPr id="7" name="表格 6"/>
          <p:cNvGraphicFramePr/>
          <p:nvPr>
            <p:custDataLst>
              <p:tags r:id="rId2"/>
            </p:custDataLst>
          </p:nvPr>
        </p:nvGraphicFramePr>
        <p:xfrm>
          <a:off x="1659255" y="4293235"/>
          <a:ext cx="8990965" cy="1517015"/>
        </p:xfrm>
        <a:graphic>
          <a:graphicData uri="http://schemas.openxmlformats.org/drawingml/2006/table">
            <a:tbl>
              <a:tblPr firstRow="1" bandRow="1">
                <a:tableStyleId>{7DF18680-E054-41AD-8BC1-D1AEF772440D}</a:tableStyleId>
              </a:tblPr>
              <a:tblGrid>
                <a:gridCol w="3518535"/>
                <a:gridCol w="5472430"/>
              </a:tblGrid>
              <a:tr h="374015">
                <a:tc>
                  <a:txBody>
                    <a:bodyPr/>
                    <a:p>
                      <a:pPr>
                        <a:buNone/>
                      </a:pPr>
                      <a:r>
                        <a:rPr lang="zh-CN" altLang="en-US"/>
                        <a:t>构建成本</a:t>
                      </a:r>
                      <a:endParaRPr lang="zh-CN" altLang="en-US"/>
                    </a:p>
                  </a:txBody>
                  <a:tcPr/>
                </a:tc>
                <a:tc>
                  <a:txBody>
                    <a:bodyPr/>
                    <a:p>
                      <a:pPr>
                        <a:buNone/>
                      </a:pPr>
                      <a:r>
                        <a:rPr lang="zh-CN" altLang="en-US"/>
                        <a:t>看跌期权的权利金</a:t>
                      </a:r>
                      <a:endParaRPr lang="zh-CN" altLang="en-US"/>
                    </a:p>
                  </a:txBody>
                  <a:tcPr/>
                </a:tc>
              </a:tr>
              <a:tr h="381000">
                <a:tc>
                  <a:txBody>
                    <a:bodyPr/>
                    <a:p>
                      <a:pPr>
                        <a:buNone/>
                      </a:pPr>
                      <a:r>
                        <a:rPr lang="zh-CN" altLang="en-US"/>
                        <a:t>最大损失</a:t>
                      </a:r>
                      <a:endParaRPr lang="zh-CN" altLang="en-US"/>
                    </a:p>
                  </a:txBody>
                  <a:tcPr/>
                </a:tc>
                <a:tc>
                  <a:txBody>
                    <a:bodyPr/>
                    <a:p>
                      <a:pPr>
                        <a:buNone/>
                      </a:pPr>
                      <a:r>
                        <a:rPr lang="zh-CN" altLang="en-US"/>
                        <a:t>看跌期权的权利金</a:t>
                      </a:r>
                      <a:endParaRPr lang="zh-CN" altLang="en-US"/>
                    </a:p>
                  </a:txBody>
                  <a:tcPr/>
                </a:tc>
              </a:tr>
              <a:tr h="381000">
                <a:tc>
                  <a:txBody>
                    <a:bodyPr/>
                    <a:p>
                      <a:pPr>
                        <a:buNone/>
                      </a:pPr>
                      <a:r>
                        <a:rPr lang="zh-CN" altLang="en-US"/>
                        <a:t>最大利润</a:t>
                      </a:r>
                      <a:endParaRPr lang="zh-CN" altLang="en-US"/>
                    </a:p>
                  </a:txBody>
                  <a:tcPr/>
                </a:tc>
                <a:tc>
                  <a:txBody>
                    <a:bodyPr/>
                    <a:p>
                      <a:pPr>
                        <a:buNone/>
                      </a:pPr>
                      <a:r>
                        <a:rPr lang="zh-CN" altLang="en-US"/>
                        <a:t>看跌期权的行权价-看跌期权的权利金</a:t>
                      </a:r>
                      <a:endParaRPr lang="zh-CN" altLang="en-US"/>
                    </a:p>
                  </a:txBody>
                  <a:tcPr/>
                </a:tc>
              </a:tr>
              <a:tr h="381000">
                <a:tc>
                  <a:txBody>
                    <a:bodyPr/>
                    <a:p>
                      <a:pPr>
                        <a:buNone/>
                      </a:pPr>
                      <a:r>
                        <a:rPr lang="zh-CN" altLang="en-US"/>
                        <a:t>盈亏平衡点</a:t>
                      </a:r>
                      <a:endParaRPr lang="zh-CN" altLang="en-US"/>
                    </a:p>
                  </a:txBody>
                  <a:tcPr/>
                </a:tc>
                <a:tc>
                  <a:txBody>
                    <a:bodyPr/>
                    <a:p>
                      <a:pPr>
                        <a:buNone/>
                      </a:pPr>
                      <a:r>
                        <a:rPr lang="zh-CN" altLang="en-US"/>
                        <a:t>看跌期权的行权价-看跌期权的权利金</a:t>
                      </a:r>
                      <a:endParaRPr lang="zh-CN" altLang="en-US"/>
                    </a:p>
                  </a:txBody>
                  <a:tcPr/>
                </a:tc>
              </a:tr>
            </a:tbl>
          </a:graphicData>
        </a:graphic>
      </p:graphicFrame>
      <p:sp>
        <p:nvSpPr>
          <p:cNvPr id="8" name="文本框 7"/>
          <p:cNvSpPr txBox="1"/>
          <p:nvPr/>
        </p:nvSpPr>
        <p:spPr>
          <a:xfrm>
            <a:off x="3501390" y="1124585"/>
            <a:ext cx="5687060" cy="368300"/>
          </a:xfrm>
          <a:prstGeom prst="rect">
            <a:avLst/>
          </a:prstGeom>
          <a:noFill/>
        </p:spPr>
        <p:txBody>
          <a:bodyPr wrap="square" rtlCol="0">
            <a:spAutoFit/>
          </a:bodyPr>
          <a:p>
            <a:r>
              <a:rPr lang="zh-CN" altLang="en-US" dirty="0">
                <a:latin typeface="Times New Roman" panose="02020603050405020304" pitchFamily="18" charset="0"/>
                <a:cs typeface="Times New Roman" panose="02020603050405020304" pitchFamily="18" charset="0"/>
                <a:sym typeface="+mn-ea"/>
              </a:rPr>
              <a:t>表12-4 看跌期权的行权价与标的价格的关系</a:t>
            </a:r>
            <a:endParaRPr lang="zh-CN" altLang="en-US" dirty="0">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4187190" y="3789045"/>
            <a:ext cx="4018280" cy="368300"/>
          </a:xfrm>
          <a:prstGeom prst="rect">
            <a:avLst/>
          </a:prstGeom>
          <a:noFill/>
        </p:spPr>
        <p:txBody>
          <a:bodyPr wrap="square" rtlCol="0">
            <a:spAutoFit/>
          </a:bodyPr>
          <a:p>
            <a:r>
              <a:rPr lang="zh-CN" altLang="en-US" dirty="0">
                <a:latin typeface="Times New Roman" panose="02020603050405020304" pitchFamily="18" charset="0"/>
                <a:cs typeface="Times New Roman" panose="02020603050405020304" pitchFamily="18" charset="0"/>
                <a:sym typeface="+mn-ea"/>
              </a:rPr>
              <a:t>表12-</a:t>
            </a:r>
            <a:r>
              <a:rPr lang="en-US" altLang="zh-CN" dirty="0">
                <a:latin typeface="Times New Roman" panose="02020603050405020304" pitchFamily="18" charset="0"/>
                <a:cs typeface="Times New Roman" panose="02020603050405020304" pitchFamily="18" charset="0"/>
                <a:sym typeface="+mn-ea"/>
              </a:rPr>
              <a:t>5</a:t>
            </a:r>
            <a:r>
              <a:rPr lang="zh-CN" altLang="en-US" dirty="0">
                <a:latin typeface="Times New Roman" panose="02020603050405020304" pitchFamily="18" charset="0"/>
                <a:cs typeface="Times New Roman" panose="02020603050405020304" pitchFamily="18" charset="0"/>
                <a:sym typeface="+mn-ea"/>
              </a:rPr>
              <a:t> </a:t>
            </a:r>
            <a:r>
              <a:rPr lang="zh-CN" altLang="en-US" dirty="0">
                <a:latin typeface="Times New Roman" panose="02020603050405020304" pitchFamily="18" charset="0"/>
                <a:cs typeface="Times New Roman" panose="02020603050405020304" pitchFamily="18" charset="0"/>
                <a:sym typeface="+mn-ea"/>
              </a:rPr>
              <a:t>买入看跌期权损益说明</a:t>
            </a:r>
            <a:endParaRPr lang="zh-CN" altLang="en-US" dirty="0">
              <a:latin typeface="Times New Roman" panose="02020603050405020304" pitchFamily="18" charset="0"/>
              <a:cs typeface="Times New Roman" panose="02020603050405020304" pitchFamily="18" charset="0"/>
              <a:sym typeface="+mn-ea"/>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21030" y="980440"/>
            <a:ext cx="10930890" cy="90551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内容占位符 2"/>
          <p:cNvSpPr txBox="1"/>
          <p:nvPr/>
        </p:nvSpPr>
        <p:spPr bwMode="auto">
          <a:xfrm>
            <a:off x="368935" y="638810"/>
            <a:ext cx="10963910" cy="57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0000"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例12-3</a:t>
            </a:r>
            <a:r>
              <a:rPr lang="zh-CN" altLang="en-US" sz="2400" dirty="0">
                <a:latin typeface="Times New Roman" panose="02020603050405020304" pitchFamily="18" charset="0"/>
                <a:cs typeface="Times New Roman" panose="02020603050405020304" pitchFamily="18" charset="0"/>
              </a:rPr>
              <a:t>】在2021年10月25日，ABC以28.88元/股的价格交易。以5.38元/股的价格购买2022年1月到期、施权价为27.50元/股的看跌期权。请分析该看跌期权的损益。</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r>
              <a:rPr lang="zh-CN" altLang="en-US" sz="2220" b="1" dirty="0">
                <a:latin typeface="Times New Roman" panose="02020603050405020304" pitchFamily="18" charset="0"/>
                <a:cs typeface="Times New Roman" panose="02020603050405020304" pitchFamily="18" charset="0"/>
              </a:rPr>
              <a:t>解答：</a:t>
            </a: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750" b="1" dirty="0">
              <a:latin typeface="Times New Roman" panose="02020603050405020304" pitchFamily="18" charset="0"/>
              <a:cs typeface="Times New Roman" panose="02020603050405020304" pitchFamily="18" charset="0"/>
              <a:sym typeface="+mn-ea"/>
            </a:endParaRPr>
          </a:p>
          <a:p>
            <a:pPr marL="342900" algn="l" latinLnBrk="0">
              <a:lnSpc>
                <a:spcPct val="130000"/>
              </a:lnSpc>
              <a:spcBef>
                <a:spcPts val="0"/>
              </a:spcBef>
              <a:buClrTx/>
              <a:buSzTx/>
            </a:pPr>
            <a:r>
              <a:rPr lang="zh-CN" altLang="en-US" sz="2750" b="1" dirty="0">
                <a:latin typeface="Times New Roman" panose="02020603050405020304" pitchFamily="18" charset="0"/>
                <a:cs typeface="Times New Roman" panose="02020603050405020304" pitchFamily="18" charset="0"/>
                <a:sym typeface="+mn-ea"/>
              </a:rPr>
              <a:t>（二）买入看跌期权的交易技巧</a:t>
            </a:r>
            <a:endParaRPr lang="zh-CN" altLang="en-US" sz="2750" b="1" dirty="0">
              <a:latin typeface="Times New Roman" panose="02020603050405020304" pitchFamily="18" charset="0"/>
              <a:cs typeface="Times New Roman" panose="02020603050405020304" pitchFamily="18" charset="0"/>
              <a:sym typeface="+mn-ea"/>
            </a:endParaRP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1</a:t>
            </a:r>
            <a:r>
              <a:rPr lang="zh-CN" altLang="en-US" sz="2445" dirty="0">
                <a:latin typeface="Times New Roman" panose="02020603050405020304" pitchFamily="18" charset="0"/>
                <a:cs typeface="Times New Roman" panose="02020603050405020304" pitchFamily="18" charset="0"/>
              </a:rPr>
              <a:t>）应选择合适的标的。</a:t>
            </a:r>
            <a:endParaRPr lang="zh-CN" altLang="en-US" sz="2445"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2</a:t>
            </a:r>
            <a:r>
              <a:rPr lang="zh-CN" altLang="en-US" sz="2445" dirty="0">
                <a:latin typeface="Times New Roman" panose="02020603050405020304" pitchFamily="18" charset="0"/>
                <a:cs typeface="Times New Roman" panose="02020603050405020304" pitchFamily="18" charset="0"/>
              </a:rPr>
              <a:t>）选择合适期限的期权进行交易。</a:t>
            </a:r>
            <a:endParaRPr lang="zh-CN" altLang="en-US" sz="2445"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3</a:t>
            </a:r>
            <a:r>
              <a:rPr lang="zh-CN" altLang="en-US" sz="2445" dirty="0">
                <a:latin typeface="Times New Roman" panose="02020603050405020304" pitchFamily="18" charset="0"/>
                <a:cs typeface="Times New Roman" panose="02020603050405020304" pitchFamily="18" charset="0"/>
              </a:rPr>
              <a:t>）选择具有充足流动性的期权，流动性充足与否看未平仓合约量。</a:t>
            </a:r>
            <a:endParaRPr lang="zh-CN" altLang="en-US" sz="2445"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4</a:t>
            </a:r>
            <a:r>
              <a:rPr lang="zh-CN" altLang="en-US" sz="2445" dirty="0">
                <a:latin typeface="Times New Roman" panose="02020603050405020304" pitchFamily="18" charset="0"/>
                <a:cs typeface="Times New Roman" panose="02020603050405020304" pitchFamily="18" charset="0"/>
              </a:rPr>
              <a:t>）在买入看跌期权时，也应选择合适的行权价格。</a:t>
            </a:r>
            <a:endParaRPr lang="zh-CN" altLang="en-US" sz="2445"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5</a:t>
            </a:r>
            <a:r>
              <a:rPr lang="zh-CN" altLang="en-US" sz="2445" dirty="0">
                <a:latin typeface="Times New Roman" panose="02020603050405020304" pitchFamily="18" charset="0"/>
                <a:cs typeface="Times New Roman" panose="02020603050405020304" pitchFamily="18" charset="0"/>
              </a:rPr>
              <a:t>）在买入看跌期权之前确定止损价格。</a:t>
            </a:r>
            <a:endParaRPr lang="zh-CN" altLang="en-US" sz="2445"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3" name="表格 2"/>
          <p:cNvGraphicFramePr/>
          <p:nvPr>
            <p:custDataLst>
              <p:tags r:id="rId1"/>
            </p:custDataLst>
          </p:nvPr>
        </p:nvGraphicFramePr>
        <p:xfrm>
          <a:off x="1015365" y="2564765"/>
          <a:ext cx="9671050" cy="734060"/>
        </p:xfrm>
        <a:graphic>
          <a:graphicData uri="http://schemas.openxmlformats.org/drawingml/2006/table">
            <a:tbl>
              <a:tblPr firstRow="1" bandRow="1">
                <a:tableStyleId>{7DF18680-E054-41AD-8BC1-D1AEF772440D}</a:tableStyleId>
              </a:tblPr>
              <a:tblGrid>
                <a:gridCol w="2414270"/>
                <a:gridCol w="2376805"/>
                <a:gridCol w="2483485"/>
                <a:gridCol w="2396490"/>
              </a:tblGrid>
              <a:tr h="368300">
                <a:tc>
                  <a:txBody>
                    <a:bodyPr/>
                    <a:p>
                      <a:pPr algn="ctr">
                        <a:buNone/>
                      </a:pPr>
                      <a:r>
                        <a:rPr lang="zh-CN" altLang="en-US" sz="1800" dirty="0">
                          <a:latin typeface="Times New Roman" panose="02020603050405020304" pitchFamily="18" charset="0"/>
                        </a:rPr>
                        <a:t>构建成本</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endParaRPr lang="zh-CN"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65760">
                <a:tc>
                  <a:txBody>
                    <a:bodyPr/>
                    <a:p>
                      <a:pPr algn="ctr">
                        <a:buNone/>
                      </a:pPr>
                      <a:r>
                        <a:rPr lang="en-US" altLang="zh-CN" sz="1800" dirty="0">
                          <a:latin typeface="Times New Roman" panose="02020603050405020304" pitchFamily="18" charset="0"/>
                          <a:cs typeface="Times New Roman" panose="02020603050405020304" pitchFamily="18" charset="0"/>
                        </a:rPr>
                        <a:t>5.38</a:t>
                      </a:r>
                      <a:endParaRPr lang="en-US" altLang="zh-CN" sz="1800" dirty="0">
                        <a:latin typeface="Times New Roman" panose="02020603050405020304" pitchFamily="18" charset="0"/>
                        <a:cs typeface="Times New Roman" panose="02020603050405020304" pitchFamily="18" charset="0"/>
                      </a:endParaRPr>
                    </a:p>
                  </a:txBody>
                  <a:tcPr/>
                </a:tc>
                <a:tc>
                  <a:txBody>
                    <a:bodyPr/>
                    <a:p>
                      <a:pPr algn="ctr">
                        <a:buNone/>
                      </a:pPr>
                      <a:r>
                        <a:rPr lang="en-US" altLang="zh-CN" sz="1800" dirty="0">
                          <a:latin typeface="Times New Roman" panose="02020603050405020304" pitchFamily="18" charset="0"/>
                          <a:cs typeface="Times New Roman" panose="02020603050405020304" pitchFamily="18" charset="0"/>
                          <a:sym typeface="+mn-ea"/>
                        </a:rPr>
                        <a:t>5.38</a:t>
                      </a:r>
                      <a:endParaRPr lang="en-US" altLang="zh-CN"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28.50-5.38=23.12</a:t>
                      </a:r>
                      <a:endParaRPr lang="en-US" altLang="zh-CN"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28.50-5.38=23.12</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765175" y="692785"/>
            <a:ext cx="7252335" cy="484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pPr>
            <a:r>
              <a:rPr lang="zh-CN" altLang="en-US" sz="2800" b="1" dirty="0">
                <a:latin typeface="Times New Roman" panose="02020603050405020304" pitchFamily="18" charset="0"/>
                <a:cs typeface="Times New Roman" panose="02020603050405020304" pitchFamily="18" charset="0"/>
                <a:sym typeface="+mn-ea"/>
              </a:rPr>
              <a:t>（三）买入看跌期权的优缺点</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50000"/>
              </a:lnSpc>
              <a:spcBef>
                <a:spcPts val="0"/>
              </a:spcBef>
              <a:buClrTx/>
              <a:buSzTx/>
            </a:pPr>
            <a:endParaRPr lang="zh-CN" altLang="en-US" sz="22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7" name="组合 46"/>
          <p:cNvGrpSpPr/>
          <p:nvPr/>
        </p:nvGrpSpPr>
        <p:grpSpPr>
          <a:xfrm>
            <a:off x="1256030" y="1412875"/>
            <a:ext cx="8896350" cy="4734560"/>
            <a:chOff x="1927" y="2406"/>
            <a:chExt cx="14010" cy="7456"/>
          </a:xfrm>
        </p:grpSpPr>
        <p:grpSp>
          <p:nvGrpSpPr>
            <p:cNvPr id="31" name="组合 30"/>
            <p:cNvGrpSpPr/>
            <p:nvPr/>
          </p:nvGrpSpPr>
          <p:grpSpPr>
            <a:xfrm>
              <a:off x="1998" y="2406"/>
              <a:ext cx="13924" cy="3431"/>
              <a:chOff x="2288" y="2373"/>
              <a:chExt cx="13924" cy="3431"/>
            </a:xfrm>
          </p:grpSpPr>
          <p:sp>
            <p:nvSpPr>
              <p:cNvPr id="30" name="矩形 29"/>
              <p:cNvSpPr/>
              <p:nvPr/>
            </p:nvSpPr>
            <p:spPr>
              <a:xfrm>
                <a:off x="6660" y="2373"/>
                <a:ext cx="9552" cy="3431"/>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 name="组合 27"/>
              <p:cNvGrpSpPr/>
              <p:nvPr/>
            </p:nvGrpSpPr>
            <p:grpSpPr>
              <a:xfrm rot="0">
                <a:off x="2288" y="2639"/>
                <a:ext cx="13475" cy="2846"/>
                <a:chOff x="3914" y="4937"/>
                <a:chExt cx="13475" cy="2846"/>
              </a:xfrm>
            </p:grpSpPr>
            <p:sp>
              <p:nvSpPr>
                <p:cNvPr id="7" name="圆角矩形 6"/>
                <p:cNvSpPr/>
                <p:nvPr/>
              </p:nvSpPr>
              <p:spPr>
                <a:xfrm>
                  <a:off x="8945" y="6956"/>
                  <a:ext cx="388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损失有限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14" name="圆角矩形 13"/>
                <p:cNvSpPr/>
                <p:nvPr/>
              </p:nvSpPr>
              <p:spPr>
                <a:xfrm>
                  <a:off x="13774" y="6972"/>
                  <a:ext cx="361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较为灵活</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7" name="组合 26"/>
                <p:cNvGrpSpPr/>
                <p:nvPr/>
              </p:nvGrpSpPr>
              <p:grpSpPr>
                <a:xfrm>
                  <a:off x="3914" y="4937"/>
                  <a:ext cx="13475" cy="2667"/>
                  <a:chOff x="3914" y="4937"/>
                  <a:chExt cx="13475" cy="2667"/>
                </a:xfrm>
              </p:grpSpPr>
              <p:grpSp>
                <p:nvGrpSpPr>
                  <p:cNvPr id="17" name="组合 16"/>
                  <p:cNvGrpSpPr/>
                  <p:nvPr/>
                </p:nvGrpSpPr>
                <p:grpSpPr>
                  <a:xfrm>
                    <a:off x="3914" y="4937"/>
                    <a:ext cx="13475" cy="2667"/>
                    <a:chOff x="2855" y="3336"/>
                    <a:chExt cx="13475" cy="2667"/>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782" y="3336"/>
                      <a:ext cx="854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手续费较低且不需要支付保证金</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857" y="4373"/>
                      <a:ext cx="845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作为简单的策略，无需精准计算</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32" name="组合 31"/>
            <p:cNvGrpSpPr/>
            <p:nvPr/>
          </p:nvGrpSpPr>
          <p:grpSpPr>
            <a:xfrm>
              <a:off x="1927" y="7442"/>
              <a:ext cx="14010" cy="2420"/>
              <a:chOff x="2262" y="3747"/>
              <a:chExt cx="14010" cy="2420"/>
            </a:xfrm>
          </p:grpSpPr>
          <p:sp>
            <p:nvSpPr>
              <p:cNvPr id="46" name="矩形 45"/>
              <p:cNvSpPr/>
              <p:nvPr/>
            </p:nvSpPr>
            <p:spPr>
              <a:xfrm>
                <a:off x="6705" y="3747"/>
                <a:ext cx="9567" cy="2420"/>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262" y="3973"/>
                <a:ext cx="13527" cy="1974"/>
                <a:chOff x="3888" y="6271"/>
                <a:chExt cx="13527" cy="1974"/>
              </a:xfrm>
            </p:grpSpPr>
            <p:grpSp>
              <p:nvGrpSpPr>
                <p:cNvPr id="41" name="组合 40"/>
                <p:cNvGrpSpPr/>
                <p:nvPr/>
              </p:nvGrpSpPr>
              <p:grpSpPr>
                <a:xfrm>
                  <a:off x="3888" y="6271"/>
                  <a:ext cx="13527" cy="1974"/>
                  <a:chOff x="2829" y="4670"/>
                  <a:chExt cx="13527" cy="1974"/>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832" y="4811"/>
                    <a:ext cx="842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存在损失全部权利金的可能性</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875" y="5820"/>
                    <a:ext cx="8481"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遭受时间损耗</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92100" y="620395"/>
            <a:ext cx="11658600" cy="628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（一）卖出看跌期权的概念</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卖出看跌期权是当投资者对市场不看空，认为标的物价格在到期日至少不会低于盈亏平衡点，便能以一定的行权价X卖出看跌期权，获得权利金P。</a:t>
            </a:r>
            <a:endParaRPr lang="zh-CN" altLang="en-US" sz="24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04927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卖出看</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621030" y="2132965"/>
            <a:ext cx="6156325" cy="3787775"/>
          </a:xfrm>
          <a:prstGeom prst="rect">
            <a:avLst/>
          </a:prstGeom>
        </p:spPr>
      </p:pic>
      <p:sp>
        <p:nvSpPr>
          <p:cNvPr id="4" name="文本框 3"/>
          <p:cNvSpPr txBox="1"/>
          <p:nvPr/>
        </p:nvSpPr>
        <p:spPr>
          <a:xfrm>
            <a:off x="6813550" y="2708910"/>
            <a:ext cx="4718685" cy="2290445"/>
          </a:xfrm>
          <a:prstGeom prst="rect">
            <a:avLst/>
          </a:prstGeom>
          <a:noFill/>
        </p:spPr>
        <p:txBody>
          <a:bodyPr wrap="square" rtlCol="0">
            <a:spAutoFit/>
          </a:bodyPr>
          <a:p>
            <a:pPr latinLnBrk="0">
              <a:lnSpc>
                <a:spcPct val="130000"/>
              </a:lnSpc>
            </a:pPr>
            <a:r>
              <a:rPr lang="zh-CN" altLang="en-US" sz="2200"/>
              <a:t>卖出看跌期权一般在标的物价格横着走，甚至是略微下跌时也会盈利。</a:t>
            </a:r>
            <a:endParaRPr lang="zh-CN" altLang="en-US" sz="2200"/>
          </a:p>
          <a:p>
            <a:pPr latinLnBrk="0">
              <a:lnSpc>
                <a:spcPct val="130000"/>
              </a:lnSpc>
            </a:pPr>
            <a:endParaRPr lang="zh-CN" altLang="en-US" sz="2200"/>
          </a:p>
          <a:p>
            <a:pPr latinLnBrk="0">
              <a:lnSpc>
                <a:spcPct val="130000"/>
              </a:lnSpc>
            </a:pPr>
            <a:r>
              <a:rPr lang="zh-CN" altLang="en-US" sz="2200"/>
              <a:t>卖出看跌期权在构建之初需要投资者支付保证金。</a:t>
            </a:r>
            <a:endParaRPr lang="zh-CN" altLang="en-US" sz="2200"/>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5130" y="3301365"/>
            <a:ext cx="11214100" cy="92583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内容占位符 2"/>
          <p:cNvSpPr txBox="1"/>
          <p:nvPr/>
        </p:nvSpPr>
        <p:spPr bwMode="auto">
          <a:xfrm>
            <a:off x="292100" y="620395"/>
            <a:ext cx="11438890" cy="628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ctr" latinLnBrk="0">
              <a:lnSpc>
                <a:spcPct val="130000"/>
              </a:lnSpc>
              <a:spcBef>
                <a:spcPts val="0"/>
              </a:spcBef>
              <a:buClrTx/>
              <a:buSzTx/>
            </a:pPr>
            <a:endParaRPr lang="zh-CN" altLang="en-US" sz="2400" dirty="0">
              <a:latin typeface="Times New Roman" panose="02020603050405020304" pitchFamily="18" charset="0"/>
              <a:cs typeface="Times New Roman" panose="02020603050405020304" pitchFamily="18" charset="0"/>
            </a:endParaRPr>
          </a:p>
          <a:p>
            <a:pPr marL="342900" algn="ctr" latinLnBrk="0">
              <a:lnSpc>
                <a:spcPct val="130000"/>
              </a:lnSpc>
              <a:spcBef>
                <a:spcPts val="0"/>
              </a:spcBef>
              <a:buClrTx/>
              <a:buSzTx/>
            </a:pPr>
            <a:r>
              <a:rPr lang="zh-CN" altLang="en-US" sz="2400" dirty="0">
                <a:latin typeface="Times New Roman" panose="02020603050405020304" pitchFamily="18" charset="0"/>
                <a:cs typeface="Times New Roman" panose="02020603050405020304" pitchFamily="18" charset="0"/>
              </a:rPr>
              <a:t>表</a:t>
            </a:r>
            <a:r>
              <a:rPr lang="en-US" altLang="zh-CN" sz="2400" dirty="0">
                <a:latin typeface="Times New Roman" panose="02020603050405020304" pitchFamily="18" charset="0"/>
                <a:cs typeface="Times New Roman" panose="02020603050405020304" pitchFamily="18" charset="0"/>
              </a:rPr>
              <a:t>12-6  </a:t>
            </a:r>
            <a:r>
              <a:rPr lang="zh-CN" altLang="en-US" sz="2400" dirty="0">
                <a:latin typeface="Times New Roman" panose="02020603050405020304" pitchFamily="18" charset="0"/>
                <a:cs typeface="Times New Roman" panose="02020603050405020304" pitchFamily="18" charset="0"/>
              </a:rPr>
              <a:t>卖出看跌期权损益说明</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2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200" dirty="0">
                <a:latin typeface="Times New Roman" panose="02020603050405020304" pitchFamily="18" charset="0"/>
                <a:cs typeface="Times New Roman" panose="02020603050405020304" pitchFamily="18" charset="0"/>
              </a:rPr>
              <a:t>【例12-4】在2021年10月25日，ABC以27.35元/股的价格交易。以1.00元/股的价格出售2022年1月到期、施权价为26.00元/股的看跌期权。请分析该看跌期权的损益</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2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r>
              <a:rPr lang="zh-CN" altLang="en-US" sz="2200" b="1" dirty="0">
                <a:latin typeface="Times New Roman" panose="02020603050405020304" pitchFamily="18" charset="0"/>
                <a:cs typeface="Times New Roman" panose="02020603050405020304" pitchFamily="18" charset="0"/>
              </a:rPr>
              <a:t>解答：</a:t>
            </a:r>
            <a:endParaRPr lang="zh-CN" altLang="en-US" sz="22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2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205"/>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卖出看</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7" name="表格 6"/>
          <p:cNvGraphicFramePr/>
          <p:nvPr>
            <p:custDataLst>
              <p:tags r:id="rId1"/>
            </p:custDataLst>
          </p:nvPr>
        </p:nvGraphicFramePr>
        <p:xfrm>
          <a:off x="1196975" y="1484630"/>
          <a:ext cx="9549130" cy="1463040"/>
        </p:xfrm>
        <a:graphic>
          <a:graphicData uri="http://schemas.openxmlformats.org/drawingml/2006/table">
            <a:tbl>
              <a:tblPr firstRow="1" bandRow="1">
                <a:tableStyleId>{7DF18680-E054-41AD-8BC1-D1AEF772440D}</a:tableStyleId>
              </a:tblPr>
              <a:tblGrid>
                <a:gridCol w="3940175"/>
                <a:gridCol w="5608955"/>
              </a:tblGrid>
              <a:tr h="365760">
                <a:tc>
                  <a:txBody>
                    <a:bodyPr/>
                    <a:p>
                      <a:pPr algn="ctr">
                        <a:buNone/>
                      </a:pPr>
                      <a:r>
                        <a:rPr lang="zh-CN" altLang="en-US"/>
                        <a:t>构建成本</a:t>
                      </a:r>
                      <a:endParaRPr lang="zh-CN" altLang="en-US"/>
                    </a:p>
                  </a:txBody>
                  <a:tcPr/>
                </a:tc>
                <a:tc>
                  <a:txBody>
                    <a:bodyPr/>
                    <a:p>
                      <a:pPr algn="ctr">
                        <a:buNone/>
                      </a:pPr>
                      <a:r>
                        <a:rPr lang="zh-CN" altLang="en-US"/>
                        <a:t>看跌期权的权利金</a:t>
                      </a:r>
                      <a:endParaRPr lang="zh-CN" altLang="en-US"/>
                    </a:p>
                  </a:txBody>
                  <a:tcPr/>
                </a:tc>
              </a:tr>
              <a:tr h="365760">
                <a:tc>
                  <a:txBody>
                    <a:bodyPr/>
                    <a:p>
                      <a:pPr algn="ctr">
                        <a:buNone/>
                      </a:pPr>
                      <a:r>
                        <a:rPr lang="zh-CN" altLang="en-US"/>
                        <a:t>最大损失</a:t>
                      </a:r>
                      <a:endParaRPr lang="zh-CN" altLang="en-US"/>
                    </a:p>
                  </a:txBody>
                  <a:tcPr/>
                </a:tc>
                <a:tc>
                  <a:txBody>
                    <a:bodyPr/>
                    <a:p>
                      <a:pPr algn="ctr">
                        <a:buNone/>
                      </a:pPr>
                      <a:r>
                        <a:rPr lang="zh-CN" altLang="en-US"/>
                        <a:t>看跌期权的权利金</a:t>
                      </a:r>
                      <a:endParaRPr lang="zh-CN" altLang="en-US"/>
                    </a:p>
                  </a:txBody>
                  <a:tcPr/>
                </a:tc>
              </a:tr>
              <a:tr h="365760">
                <a:tc>
                  <a:txBody>
                    <a:bodyPr/>
                    <a:p>
                      <a:pPr algn="ctr">
                        <a:buNone/>
                      </a:pPr>
                      <a:r>
                        <a:rPr lang="zh-CN" altLang="en-US"/>
                        <a:t>最大利润</a:t>
                      </a:r>
                      <a:endParaRPr lang="zh-CN" altLang="en-US"/>
                    </a:p>
                  </a:txBody>
                  <a:tcPr/>
                </a:tc>
                <a:tc>
                  <a:txBody>
                    <a:bodyPr/>
                    <a:p>
                      <a:pPr algn="ctr">
                        <a:buNone/>
                      </a:pPr>
                      <a:r>
                        <a:rPr lang="zh-CN" altLang="en-US"/>
                        <a:t>看跌期权的行权价-看跌期权的权利金</a:t>
                      </a:r>
                      <a:endParaRPr lang="zh-CN" altLang="en-US"/>
                    </a:p>
                  </a:txBody>
                  <a:tcPr/>
                </a:tc>
              </a:tr>
              <a:tr h="365760">
                <a:tc>
                  <a:txBody>
                    <a:bodyPr/>
                    <a:p>
                      <a:pPr algn="ctr">
                        <a:buNone/>
                      </a:pPr>
                      <a:r>
                        <a:rPr lang="zh-CN" altLang="en-US"/>
                        <a:t>盈亏平衡点</a:t>
                      </a:r>
                      <a:endParaRPr lang="zh-CN" altLang="en-US"/>
                    </a:p>
                  </a:txBody>
                  <a:tcPr/>
                </a:tc>
                <a:tc>
                  <a:txBody>
                    <a:bodyPr/>
                    <a:p>
                      <a:pPr algn="ctr">
                        <a:buNone/>
                      </a:pPr>
                      <a:r>
                        <a:rPr lang="zh-CN" altLang="en-US"/>
                        <a:t>看跌期权的行权价-看跌期权的权利金</a:t>
                      </a:r>
                      <a:endParaRPr lang="zh-CN" altLang="en-US"/>
                    </a:p>
                  </a:txBody>
                  <a:tcPr/>
                </a:tc>
              </a:tr>
            </a:tbl>
          </a:graphicData>
        </a:graphic>
      </p:graphicFrame>
      <p:graphicFrame>
        <p:nvGraphicFramePr>
          <p:cNvPr id="3" name="表格 2"/>
          <p:cNvGraphicFramePr/>
          <p:nvPr>
            <p:custDataLst>
              <p:tags r:id="rId2"/>
            </p:custDataLst>
          </p:nvPr>
        </p:nvGraphicFramePr>
        <p:xfrm>
          <a:off x="1234440" y="4940935"/>
          <a:ext cx="9556115" cy="825500"/>
        </p:xfrm>
        <a:graphic>
          <a:graphicData uri="http://schemas.openxmlformats.org/drawingml/2006/table">
            <a:tbl>
              <a:tblPr firstRow="1" bandRow="1">
                <a:tableStyleId>{7DF18680-E054-41AD-8BC1-D1AEF772440D}</a:tableStyleId>
              </a:tblPr>
              <a:tblGrid>
                <a:gridCol w="1914525"/>
                <a:gridCol w="2599055"/>
                <a:gridCol w="3021330"/>
                <a:gridCol w="2021205"/>
              </a:tblGrid>
              <a:tr h="459740">
                <a:tc>
                  <a:txBody>
                    <a:bodyPr/>
                    <a:p>
                      <a:pPr algn="ctr">
                        <a:buNone/>
                      </a:pPr>
                      <a:r>
                        <a:rPr lang="zh-CN" altLang="en-US" sz="1800" dirty="0">
                          <a:latin typeface="Times New Roman" panose="02020603050405020304" pitchFamily="18" charset="0"/>
                        </a:rPr>
                        <a:t>构建成本</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endParaRPr lang="zh-CN"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27025">
                <a:tc>
                  <a:txBody>
                    <a:bodyPr/>
                    <a:p>
                      <a:pPr algn="ctr">
                        <a:buNone/>
                      </a:pPr>
                      <a:r>
                        <a:rPr lang="en-US" altLang="zh-CN" sz="1800" dirty="0">
                          <a:latin typeface="Times New Roman" panose="02020603050405020304" pitchFamily="18" charset="0"/>
                          <a:cs typeface="Times New Roman" panose="02020603050405020304" pitchFamily="18" charset="0"/>
                        </a:rPr>
                        <a:t>1.00</a:t>
                      </a:r>
                      <a:endParaRPr lang="en-US" altLang="zh-CN" sz="1800" dirty="0">
                        <a:latin typeface="Times New Roman" panose="02020603050405020304" pitchFamily="18" charset="0"/>
                        <a:cs typeface="Times New Roman" panose="02020603050405020304" pitchFamily="18" charset="0"/>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26.00-1.00=25.00</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lang="en-US" altLang="zh-CN" sz="1800" dirty="0">
                          <a:latin typeface="Times New Roman" panose="02020603050405020304" pitchFamily="18" charset="0"/>
                          <a:cs typeface="Times New Roman" panose="02020603050405020304" pitchFamily="18" charset="0"/>
                          <a:sym typeface="+mn-ea"/>
                        </a:rPr>
                        <a:t>1.00</a:t>
                      </a:r>
                      <a:endParaRPr lang="en-US" altLang="zh-CN"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26.00-1.00=25.00</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92100" y="620395"/>
            <a:ext cx="11658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a:latin typeface="Times New Roman" panose="02020603050405020304" pitchFamily="18" charset="0"/>
                <a:cs typeface="Times New Roman" panose="02020603050405020304" pitchFamily="18" charset="0"/>
                <a:sym typeface="+mn-ea"/>
              </a:rPr>
              <a:t>  </a:t>
            </a:r>
            <a:r>
              <a:rPr lang="zh-CN" altLang="en-US" sz="2800" b="1" dirty="0">
                <a:latin typeface="Times New Roman" panose="02020603050405020304" pitchFamily="18" charset="0"/>
                <a:cs typeface="Times New Roman" panose="02020603050405020304" pitchFamily="18" charset="0"/>
                <a:sym typeface="+mn-ea"/>
              </a:rPr>
              <a:t>（二）卖出看跌期权的交易技巧</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sz="2000" dirty="0">
              <a:latin typeface="Times New Roman" panose="02020603050405020304" pitchFamily="18" charset="0"/>
              <a:cs typeface="Times New Roman" panose="02020603050405020304" pitchFamily="18" charset="0"/>
            </a:endParaRPr>
          </a:p>
        </p:txBody>
      </p:sp>
      <p:grpSp>
        <p:nvGrpSpPr>
          <p:cNvPr id="9" name="组合 8"/>
          <p:cNvGrpSpPr/>
          <p:nvPr/>
        </p:nvGrpSpPr>
        <p:grpSpPr>
          <a:xfrm>
            <a:off x="1268730" y="1628775"/>
            <a:ext cx="4214309" cy="680486"/>
            <a:chOff x="1656" y="2152"/>
            <a:chExt cx="6637" cy="1072"/>
          </a:xfrm>
        </p:grpSpPr>
        <p:sp>
          <p:nvSpPr>
            <p:cNvPr id="4" name="Title 6"/>
            <p:cNvSpPr txBox="1"/>
            <p:nvPr>
              <p:custDataLst>
                <p:tags r:id="rId1"/>
              </p:custDataLst>
            </p:nvPr>
          </p:nvSpPr>
          <p:spPr>
            <a:xfrm>
              <a:off x="2792" y="2152"/>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40000"/>
                </a:lnSpc>
                <a:spcAft>
                  <a:spcPts val="800"/>
                </a:spcAft>
              </a:pPr>
              <a:r>
                <a:rPr sz="1800">
                  <a:latin typeface="Times New Roman" panose="02020603050405020304" pitchFamily="18" charset="0"/>
                  <a:cs typeface="Times New Roman" panose="02020603050405020304" pitchFamily="18" charset="0"/>
                  <a:sym typeface="+mn-ea"/>
                </a:rPr>
                <a:t>选择合适的标的，如流动性充足的股票进行交易</a:t>
              </a:r>
              <a:r>
                <a:rPr lang="zh-CN" altLang="en-US" sz="1800">
                  <a:latin typeface="Times New Roman" panose="02020603050405020304" pitchFamily="18" charset="0"/>
                  <a:cs typeface="Times New Roman" panose="02020603050405020304" pitchFamily="18" charset="0"/>
                  <a:sym typeface="+mn-ea"/>
                </a:rPr>
                <a:t>。</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椭圆 5"/>
            <p:cNvSpPr/>
            <p:nvPr>
              <p:custDataLst>
                <p:tags r:id="rId2"/>
              </p:custDataLst>
            </p:nvPr>
          </p:nvSpPr>
          <p:spPr bwMode="auto">
            <a:xfrm>
              <a:off x="1656" y="2339"/>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kumimoji="1" lang="zh-CN" altLang="en-US"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6957695" y="1700530"/>
            <a:ext cx="4202879" cy="705886"/>
            <a:chOff x="11296" y="2189"/>
            <a:chExt cx="6619" cy="1112"/>
          </a:xfrm>
        </p:grpSpPr>
        <p:sp>
          <p:nvSpPr>
            <p:cNvPr id="7" name="Title 6"/>
            <p:cNvSpPr txBox="1"/>
            <p:nvPr>
              <p:custDataLst>
                <p:tags r:id="rId3"/>
              </p:custDataLst>
            </p:nvPr>
          </p:nvSpPr>
          <p:spPr>
            <a:xfrm>
              <a:off x="12414" y="2189"/>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40000"/>
                </a:lnSpc>
                <a:spcAft>
                  <a:spcPts val="800"/>
                </a:spcAft>
              </a:pPr>
              <a:r>
                <a:rPr sz="1800">
                  <a:latin typeface="Times New Roman" panose="02020603050405020304" pitchFamily="18" charset="0"/>
                  <a:cs typeface="Times New Roman" panose="02020603050405020304" pitchFamily="18" charset="0"/>
                  <a:sym typeface="+mn-ea"/>
                </a:rPr>
                <a:t>选择合适的行权价格。一般来说选择卖出虚值看跌期权，尽量规避风险。</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 name="椭圆 7"/>
            <p:cNvSpPr/>
            <p:nvPr>
              <p:custDataLst>
                <p:tags r:id="rId4"/>
              </p:custDataLst>
            </p:nvPr>
          </p:nvSpPr>
          <p:spPr bwMode="auto">
            <a:xfrm>
              <a:off x="11296" y="2416"/>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1268730" y="2987040"/>
            <a:ext cx="4285615" cy="665480"/>
            <a:chOff x="1543" y="2174"/>
            <a:chExt cx="6749" cy="1048"/>
          </a:xfrm>
        </p:grpSpPr>
        <p:sp>
          <p:nvSpPr>
            <p:cNvPr id="11" name="Title 6"/>
            <p:cNvSpPr txBox="1"/>
            <p:nvPr>
              <p:custDataLst>
                <p:tags r:id="rId5"/>
              </p:custDataLst>
            </p:nvPr>
          </p:nvSpPr>
          <p:spPr>
            <a:xfrm>
              <a:off x="2791" y="2174"/>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40000"/>
                </a:lnSpc>
                <a:spcAft>
                  <a:spcPts val="800"/>
                </a:spcAft>
              </a:pPr>
              <a:r>
                <a:rPr sz="1800">
                  <a:latin typeface="Times New Roman" panose="02020603050405020304" pitchFamily="18" charset="0"/>
                  <a:cs typeface="Times New Roman" panose="02020603050405020304" pitchFamily="18" charset="0"/>
                  <a:sym typeface="+mn-ea"/>
                </a:rPr>
                <a:t>选择合适期限的期权进行交易。最好是剩余期限在1个月以内的。</a:t>
              </a:r>
              <a:endParaRPr sz="180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2" name="椭圆 11"/>
            <p:cNvSpPr/>
            <p:nvPr>
              <p:custDataLst>
                <p:tags r:id="rId6"/>
              </p:custDataLst>
            </p:nvPr>
          </p:nvSpPr>
          <p:spPr bwMode="auto">
            <a:xfrm>
              <a:off x="1543" y="2337"/>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1268730" y="4566920"/>
            <a:ext cx="4285615" cy="655955"/>
            <a:chOff x="1543" y="2189"/>
            <a:chExt cx="6749" cy="1033"/>
          </a:xfrm>
        </p:grpSpPr>
        <p:sp>
          <p:nvSpPr>
            <p:cNvPr id="14" name="Title 6"/>
            <p:cNvSpPr txBox="1"/>
            <p:nvPr>
              <p:custDataLst>
                <p:tags r:id="rId7"/>
              </p:custDataLst>
            </p:nvPr>
          </p:nvSpPr>
          <p:spPr>
            <a:xfrm>
              <a:off x="2791" y="2189"/>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30000"/>
                </a:lnSpc>
                <a:spcAft>
                  <a:spcPts val="800"/>
                </a:spcAft>
              </a:pPr>
              <a:r>
                <a:rPr sz="1800">
                  <a:latin typeface="Times New Roman" panose="02020603050405020304" pitchFamily="18" charset="0"/>
                  <a:cs typeface="Times New Roman" panose="02020603050405020304" pitchFamily="18" charset="0"/>
                  <a:sym typeface="+mn-ea"/>
                </a:rPr>
                <a:t>选择具有充足流动性的期权，流动性充足与否看未平仓合约量。一般来说，未平仓合约量越大，流动性越高。</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5" name="椭圆 14"/>
            <p:cNvSpPr/>
            <p:nvPr>
              <p:custDataLst>
                <p:tags r:id="rId8"/>
              </p:custDataLst>
            </p:nvPr>
          </p:nvSpPr>
          <p:spPr bwMode="auto">
            <a:xfrm>
              <a:off x="1543" y="2337"/>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 name="组合 16"/>
          <p:cNvGrpSpPr/>
          <p:nvPr/>
        </p:nvGrpSpPr>
        <p:grpSpPr>
          <a:xfrm>
            <a:off x="6957695" y="3860800"/>
            <a:ext cx="4274185" cy="753110"/>
            <a:chOff x="11182" y="2110"/>
            <a:chExt cx="6731" cy="1186"/>
          </a:xfrm>
        </p:grpSpPr>
        <p:sp>
          <p:nvSpPr>
            <p:cNvPr id="18" name="Title 6"/>
            <p:cNvSpPr txBox="1"/>
            <p:nvPr>
              <p:custDataLst>
                <p:tags r:id="rId9"/>
              </p:custDataLst>
            </p:nvPr>
          </p:nvSpPr>
          <p:spPr>
            <a:xfrm>
              <a:off x="11862" y="2110"/>
              <a:ext cx="605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marL="342900" indent="0" algn="l">
                <a:lnSpc>
                  <a:spcPct val="140000"/>
                </a:lnSpc>
                <a:spcBef>
                  <a:spcPts val="0"/>
                </a:spcBef>
                <a:buClrTx/>
                <a:buSzTx/>
              </a:pPr>
              <a:r>
                <a:rPr sz="1800">
                  <a:latin typeface="Times New Roman" panose="02020603050405020304" pitchFamily="18" charset="0"/>
                  <a:cs typeface="Times New Roman" panose="02020603050405020304" pitchFamily="18" charset="0"/>
                  <a:sym typeface="+mn-ea"/>
                </a:rPr>
                <a:t>在卖出看跌期权之前，就要确定止损价格水平，当标的股票价格达到某价格水平时就进行平仓。</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9" name="椭圆 18"/>
            <p:cNvSpPr/>
            <p:nvPr>
              <p:custDataLst>
                <p:tags r:id="rId10"/>
              </p:custDataLst>
            </p:nvPr>
          </p:nvSpPr>
          <p:spPr bwMode="auto">
            <a:xfrm>
              <a:off x="11182" y="2411"/>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 name="矩形 2"/>
          <p:cNvSpPr/>
          <p:nvPr/>
        </p:nvSpPr>
        <p:spPr>
          <a:xfrm>
            <a:off x="476885" y="116205"/>
            <a:ext cx="3182620" cy="521970"/>
          </a:xfrm>
          <a:prstGeom prst="rect">
            <a:avLst/>
          </a:prstGeom>
        </p:spPr>
        <p:txBody>
          <a:bodyPr wrap="square">
            <a:spAutoFit/>
          </a:bodyPr>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卖出看</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25925" y="2642235"/>
            <a:ext cx="4177030" cy="646430"/>
            <a:chOff x="6655" y="6195"/>
            <a:chExt cx="6578" cy="1018"/>
          </a:xfrm>
        </p:grpSpPr>
        <p:sp>
          <p:nvSpPr>
            <p:cNvPr id="16" name="圆角矩形 15"/>
            <p:cNvSpPr/>
            <p:nvPr/>
          </p:nvSpPr>
          <p:spPr>
            <a:xfrm>
              <a:off x="6655" y="6195"/>
              <a:ext cx="6579" cy="101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lang="zh-CN" altLang="zh-CN" sz="2600" b="1" dirty="0" smtClean="0">
                  <a:solidFill>
                    <a:schemeClr val="tx1"/>
                  </a:solidFill>
                  <a:latin typeface="微软雅黑" panose="020B0503020204020204" pitchFamily="34" charset="-122"/>
                  <a:ea typeface="微软雅黑" panose="020B0503020204020204" pitchFamily="34" charset="-122"/>
                </a:rPr>
                <a:t>水平套利</a:t>
              </a:r>
              <a:r>
                <a:rPr lang="zh-CN" altLang="zh-CN" sz="2600" b="1" dirty="0" smtClean="0">
                  <a:solidFill>
                    <a:schemeClr val="tx1"/>
                  </a:solidFill>
                  <a:latin typeface="微软雅黑" panose="020B0503020204020204" pitchFamily="34" charset="-122"/>
                  <a:ea typeface="微软雅黑" panose="020B0503020204020204" pitchFamily="34" charset="-122"/>
                </a:rPr>
                <a:t>策略</a:t>
              </a:r>
              <a:endParaRPr lang="zh-CN" altLang="zh-CN" sz="2600" b="1" dirty="0" smtClean="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nvSpPr>
          <p:spPr>
            <a:xfrm>
              <a:off x="6928" y="6308"/>
              <a:ext cx="1057" cy="792"/>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grpSp>
      <p:sp>
        <p:nvSpPr>
          <p:cNvPr id="24" name="圆角矩形 23"/>
          <p:cNvSpPr/>
          <p:nvPr/>
        </p:nvSpPr>
        <p:spPr>
          <a:xfrm>
            <a:off x="4216400" y="302260"/>
            <a:ext cx="413956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 期权基本交易策略</a:t>
            </a:r>
            <a:endParaRPr lang="zh-CN" altLang="zh-CN" sz="2600" b="1" dirty="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227830" y="1831975"/>
            <a:ext cx="4175760" cy="694690"/>
            <a:chOff x="6658" y="4580"/>
            <a:chExt cx="6576" cy="1094"/>
          </a:xfrm>
        </p:grpSpPr>
        <p:sp>
          <p:nvSpPr>
            <p:cNvPr id="26" name="圆角矩形 25"/>
            <p:cNvSpPr/>
            <p:nvPr/>
          </p:nvSpPr>
          <p:spPr>
            <a:xfrm>
              <a:off x="6658" y="4580"/>
              <a:ext cx="6577"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en-US" sz="2600" b="1" dirty="0" smtClean="0">
                  <a:solidFill>
                    <a:schemeClr val="tx1"/>
                  </a:solidFill>
                  <a:latin typeface="微软雅黑" panose="020B0503020204020204" pitchFamily="34" charset="-122"/>
                  <a:ea typeface="微软雅黑" panose="020B0503020204020204" pitchFamily="34" charset="-122"/>
                </a:rPr>
                <a:t>垂直套利策略</a:t>
              </a:r>
              <a:endParaRPr lang="zh-CN" altLang="en-US" sz="2600" b="1" dirty="0" smtClean="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6928" y="4743"/>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grpSp>
      <p:sp>
        <p:nvSpPr>
          <p:cNvPr id="30" name="椭圆 29"/>
          <p:cNvSpPr/>
          <p:nvPr/>
        </p:nvSpPr>
        <p:spPr>
          <a:xfrm>
            <a:off x="4365625" y="37338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grpSp>
        <p:nvGrpSpPr>
          <p:cNvPr id="4" name="组合 3"/>
          <p:cNvGrpSpPr/>
          <p:nvPr/>
        </p:nvGrpSpPr>
        <p:grpSpPr>
          <a:xfrm>
            <a:off x="4227830" y="1052195"/>
            <a:ext cx="4175760" cy="674370"/>
            <a:chOff x="6658" y="3013"/>
            <a:chExt cx="6576" cy="1062"/>
          </a:xfrm>
        </p:grpSpPr>
        <p:sp>
          <p:nvSpPr>
            <p:cNvPr id="25" name="圆角矩形 24"/>
            <p:cNvSpPr/>
            <p:nvPr/>
          </p:nvSpPr>
          <p:spPr>
            <a:xfrm>
              <a:off x="6658" y="3013"/>
              <a:ext cx="6577" cy="106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期权边界套利</a:t>
              </a:r>
              <a:r>
                <a:rPr lang="zh-CN" altLang="en-US" sz="2600" b="1" dirty="0" smtClean="0">
                  <a:solidFill>
                    <a:schemeClr val="tx1"/>
                  </a:solidFill>
                  <a:latin typeface="微软雅黑" panose="020B0503020204020204" pitchFamily="34" charset="-122"/>
                  <a:ea typeface="微软雅黑" panose="020B0503020204020204" pitchFamily="34" charset="-122"/>
                </a:rPr>
                <a:t>策略</a:t>
              </a:r>
              <a:endParaRPr lang="zh-CN" altLang="en-US" sz="2600" b="1" dirty="0" smtClean="0">
                <a:solidFill>
                  <a:schemeClr val="tx1"/>
                </a:solidFill>
                <a:latin typeface="微软雅黑" panose="020B0503020204020204" pitchFamily="34" charset="-122"/>
                <a:ea typeface="微软雅黑" panose="020B0503020204020204" pitchFamily="34" charset="-122"/>
              </a:endParaRPr>
            </a:p>
          </p:txBody>
        </p:sp>
        <p:sp>
          <p:nvSpPr>
            <p:cNvPr id="31" name="椭圆 30"/>
            <p:cNvSpPr/>
            <p:nvPr/>
          </p:nvSpPr>
          <p:spPr>
            <a:xfrm>
              <a:off x="6875" y="3148"/>
              <a:ext cx="1058" cy="792"/>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gr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grpSp>
        <p:nvGrpSpPr>
          <p:cNvPr id="7" name="组合 6"/>
          <p:cNvGrpSpPr/>
          <p:nvPr/>
        </p:nvGrpSpPr>
        <p:grpSpPr>
          <a:xfrm>
            <a:off x="4225925" y="3375025"/>
            <a:ext cx="4248150" cy="694690"/>
            <a:chOff x="6655" y="7688"/>
            <a:chExt cx="6690" cy="1094"/>
          </a:xfrm>
        </p:grpSpPr>
        <p:sp>
          <p:nvSpPr>
            <p:cNvPr id="27" name="圆角矩形 26"/>
            <p:cNvSpPr/>
            <p:nvPr/>
          </p:nvSpPr>
          <p:spPr>
            <a:xfrm>
              <a:off x="6655" y="768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跨式</a:t>
              </a:r>
              <a:r>
                <a:rPr lang="zh-CN" altLang="en-US" sz="2600" b="1" dirty="0" smtClean="0">
                  <a:solidFill>
                    <a:schemeClr val="tx1"/>
                  </a:solidFill>
                  <a:latin typeface="微软雅黑" panose="020B0503020204020204" pitchFamily="34" charset="-122"/>
                  <a:ea typeface="微软雅黑" panose="020B0503020204020204" pitchFamily="34" charset="-122"/>
                </a:rPr>
                <a:t>套利策略</a:t>
              </a:r>
              <a:endParaRPr lang="zh-CN" altLang="en-US" sz="2600" b="1" dirty="0" smtClean="0">
                <a:solidFill>
                  <a:schemeClr val="tx1"/>
                </a:solidFill>
                <a:latin typeface="微软雅黑" panose="020B0503020204020204" pitchFamily="34" charset="-122"/>
                <a:ea typeface="微软雅黑" panose="020B0503020204020204" pitchFamily="34" charset="-122"/>
              </a:endParaRPr>
            </a:p>
          </p:txBody>
        </p:sp>
        <p:sp>
          <p:nvSpPr>
            <p:cNvPr id="43" name="椭圆 42"/>
            <p:cNvSpPr/>
            <p:nvPr/>
          </p:nvSpPr>
          <p:spPr>
            <a:xfrm>
              <a:off x="6928" y="7825"/>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grpSp>
      <p:pic>
        <p:nvPicPr>
          <p:cNvPr id="17423" name="Picture 32" descr="1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4221480" y="4156710"/>
            <a:ext cx="4248150" cy="694690"/>
            <a:chOff x="6761" y="9258"/>
            <a:chExt cx="6690" cy="1094"/>
          </a:xfrm>
        </p:grpSpPr>
        <p:sp>
          <p:nvSpPr>
            <p:cNvPr id="2" name="圆角矩形 1"/>
            <p:cNvSpPr/>
            <p:nvPr/>
          </p:nvSpPr>
          <p:spPr>
            <a:xfrm>
              <a:off x="6761" y="925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宽跨式套利策略</a:t>
              </a:r>
              <a:endParaRPr lang="zh-CN" altLang="en-US" sz="2600" b="1" dirty="0" smtClean="0">
                <a:solidFill>
                  <a:schemeClr val="tx1"/>
                </a:solidFill>
                <a:latin typeface="微软雅黑" panose="020B0503020204020204" pitchFamily="34" charset="-122"/>
                <a:ea typeface="微软雅黑" panose="020B0503020204020204" pitchFamily="34" charset="-122"/>
              </a:endParaRPr>
            </a:p>
          </p:txBody>
        </p:sp>
        <p:sp>
          <p:nvSpPr>
            <p:cNvPr id="3" name="椭圆 2"/>
            <p:cNvSpPr/>
            <p:nvPr/>
          </p:nvSpPr>
          <p:spPr>
            <a:xfrm>
              <a:off x="6988" y="9371"/>
              <a:ext cx="1057" cy="795"/>
            </a:xfrm>
            <a:prstGeom prst="ellipse">
              <a:avLst/>
            </a:prstGeom>
            <a:solidFill>
              <a:srgbClr val="00B0F0">
                <a:alpha val="80000"/>
              </a:srgbClr>
            </a:solidFill>
            <a:ln>
              <a:noFill/>
            </a:ln>
            <a:effectLst/>
          </p:spPr>
          <p:txBody>
            <a:bodyPr wrap="none" anchor="ctr"/>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en-US" altLang="zh-CN" sz="2800" b="1" kern="0" dirty="0">
                <a:solidFill>
                  <a:srgbClr val="FFFFFF"/>
                </a:solidFill>
                <a:cs typeface="Times New Roman" panose="02020603050405020304" pitchFamily="18" charset="0"/>
              </a:endParaRPr>
            </a:p>
          </p:txBody>
        </p:sp>
      </p:grpSp>
      <p:grpSp>
        <p:nvGrpSpPr>
          <p:cNvPr id="9" name="组合 8"/>
          <p:cNvGrpSpPr/>
          <p:nvPr/>
        </p:nvGrpSpPr>
        <p:grpSpPr>
          <a:xfrm>
            <a:off x="4221480" y="4941570"/>
            <a:ext cx="4248150" cy="694690"/>
            <a:chOff x="6761" y="9258"/>
            <a:chExt cx="6690" cy="1094"/>
          </a:xfrm>
        </p:grpSpPr>
        <p:sp>
          <p:nvSpPr>
            <p:cNvPr id="10" name="圆角矩形 9"/>
            <p:cNvSpPr/>
            <p:nvPr/>
          </p:nvSpPr>
          <p:spPr>
            <a:xfrm>
              <a:off x="6761" y="925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蝶式套利策略</a:t>
              </a:r>
              <a:endParaRPr lang="zh-CN" altLang="en-US" sz="2600" b="1" dirty="0" smtClean="0">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6988" y="9371"/>
              <a:ext cx="1057" cy="795"/>
            </a:xfrm>
            <a:prstGeom prst="ellipse">
              <a:avLst/>
            </a:prstGeom>
            <a:solidFill>
              <a:srgbClr val="00B0F0">
                <a:alpha val="80000"/>
              </a:srgbClr>
            </a:solidFill>
            <a:ln>
              <a:noFill/>
            </a:ln>
            <a:effectLst/>
          </p:spPr>
          <p:txBody>
            <a:bodyPr wrap="none" anchor="ctr"/>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7</a:t>
              </a:r>
              <a:endParaRPr lang="en-US" altLang="zh-CN" sz="2800" b="1" kern="0" dirty="0">
                <a:solidFill>
                  <a:srgbClr val="FFFFFF"/>
                </a:solidFill>
                <a:cs typeface="Times New Roman" panose="02020603050405020304" pitchFamily="18" charset="0"/>
              </a:endParaRPr>
            </a:p>
          </p:txBody>
        </p:sp>
      </p:grpSp>
      <p:grpSp>
        <p:nvGrpSpPr>
          <p:cNvPr id="12" name="组合 11"/>
          <p:cNvGrpSpPr/>
          <p:nvPr/>
        </p:nvGrpSpPr>
        <p:grpSpPr>
          <a:xfrm>
            <a:off x="4221480" y="5805170"/>
            <a:ext cx="4248150" cy="694690"/>
            <a:chOff x="6761" y="9258"/>
            <a:chExt cx="6690" cy="1094"/>
          </a:xfrm>
        </p:grpSpPr>
        <p:sp>
          <p:nvSpPr>
            <p:cNvPr id="13" name="圆角矩形 12"/>
            <p:cNvSpPr/>
            <p:nvPr/>
          </p:nvSpPr>
          <p:spPr>
            <a:xfrm>
              <a:off x="6761" y="925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飞鹰式套利策略</a:t>
              </a:r>
              <a:endParaRPr lang="zh-CN" altLang="en-US" sz="2600" b="1" dirty="0" smtClean="0">
                <a:solidFill>
                  <a:schemeClr val="tx1"/>
                </a:solidFill>
                <a:latin typeface="微软雅黑" panose="020B0503020204020204" pitchFamily="34" charset="-122"/>
                <a:ea typeface="微软雅黑" panose="020B0503020204020204" pitchFamily="34" charset="-122"/>
              </a:endParaRPr>
            </a:p>
          </p:txBody>
        </p:sp>
        <p:sp>
          <p:nvSpPr>
            <p:cNvPr id="14" name="椭圆 13"/>
            <p:cNvSpPr/>
            <p:nvPr/>
          </p:nvSpPr>
          <p:spPr>
            <a:xfrm>
              <a:off x="6988" y="9371"/>
              <a:ext cx="1057" cy="795"/>
            </a:xfrm>
            <a:prstGeom prst="ellipse">
              <a:avLst/>
            </a:prstGeom>
            <a:solidFill>
              <a:srgbClr val="00B0F0">
                <a:alpha val="80000"/>
              </a:srgbClr>
            </a:solidFill>
            <a:ln>
              <a:noFill/>
            </a:ln>
            <a:effectLst/>
          </p:spPr>
          <p:txBody>
            <a:bodyPr wrap="none" anchor="ctr"/>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8</a:t>
              </a:r>
              <a:endParaRPr lang="en-US" altLang="zh-CN" sz="2800" b="1" kern="0" dirty="0">
                <a:solidFill>
                  <a:srgbClr val="FFFFFF"/>
                </a:solidFill>
                <a:cs typeface="Times New Roman" panose="02020603050405020304" pitchFamily="18" charset="0"/>
              </a:endParaRPr>
            </a:p>
          </p:txBody>
        </p:sp>
      </p:gr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39445"/>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（三）卖出看</a:t>
            </a:r>
            <a:r>
              <a:rPr lang="zh-CN" altLang="en-US" sz="2800" b="1" dirty="0">
                <a:latin typeface="Times New Roman" panose="02020603050405020304" pitchFamily="18" charset="0"/>
                <a:cs typeface="Times New Roman" panose="02020603050405020304" pitchFamily="18" charset="0"/>
                <a:sym typeface="+mn-ea"/>
              </a:rPr>
              <a:t>跌期权的优缺点</a:t>
            </a:r>
            <a:endParaRPr lang="zh-CN" altLang="en-US" sz="28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dirty="0">
              <a:latin typeface="Times New Roman" panose="02020603050405020304" pitchFamily="18" charset="0"/>
              <a:cs typeface="Times New Roman" panose="02020603050405020304" pitchFamily="18" charset="0"/>
            </a:endParaRPr>
          </a:p>
        </p:txBody>
      </p:sp>
      <p:grpSp>
        <p:nvGrpSpPr>
          <p:cNvPr id="47" name="组合 46"/>
          <p:cNvGrpSpPr/>
          <p:nvPr/>
        </p:nvGrpSpPr>
        <p:grpSpPr>
          <a:xfrm>
            <a:off x="939165" y="1151255"/>
            <a:ext cx="9385935" cy="5157470"/>
            <a:chOff x="1927" y="2407"/>
            <a:chExt cx="14781" cy="8122"/>
          </a:xfrm>
        </p:grpSpPr>
        <p:grpSp>
          <p:nvGrpSpPr>
            <p:cNvPr id="31" name="组合 30"/>
            <p:cNvGrpSpPr/>
            <p:nvPr/>
          </p:nvGrpSpPr>
          <p:grpSpPr>
            <a:xfrm>
              <a:off x="1998" y="2407"/>
              <a:ext cx="14710" cy="3470"/>
              <a:chOff x="2288" y="2374"/>
              <a:chExt cx="14710" cy="3470"/>
            </a:xfrm>
          </p:grpSpPr>
          <p:sp>
            <p:nvSpPr>
              <p:cNvPr id="30" name="矩形 29"/>
              <p:cNvSpPr/>
              <p:nvPr/>
            </p:nvSpPr>
            <p:spPr>
              <a:xfrm>
                <a:off x="6660" y="2374"/>
                <a:ext cx="10338"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 name="组合 27"/>
              <p:cNvGrpSpPr/>
              <p:nvPr/>
            </p:nvGrpSpPr>
            <p:grpSpPr>
              <a:xfrm rot="0">
                <a:off x="2288" y="2548"/>
                <a:ext cx="13984" cy="2864"/>
                <a:chOff x="3914" y="4846"/>
                <a:chExt cx="13984" cy="2864"/>
              </a:xfrm>
            </p:grpSpPr>
            <p:sp>
              <p:nvSpPr>
                <p:cNvPr id="7" name="圆角矩形 6"/>
                <p:cNvSpPr/>
                <p:nvPr/>
              </p:nvSpPr>
              <p:spPr>
                <a:xfrm>
                  <a:off x="8966" y="6879"/>
                  <a:ext cx="268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手续费便宜</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14" name="圆角矩形 13"/>
                <p:cNvSpPr/>
                <p:nvPr/>
              </p:nvSpPr>
              <p:spPr>
                <a:xfrm>
                  <a:off x="11846" y="6899"/>
                  <a:ext cx="262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实行更为简便</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7" name="组合 26"/>
                <p:cNvGrpSpPr/>
                <p:nvPr/>
              </p:nvGrpSpPr>
              <p:grpSpPr>
                <a:xfrm>
                  <a:off x="3914" y="4846"/>
                  <a:ext cx="13984" cy="2758"/>
                  <a:chOff x="3914" y="4846"/>
                  <a:chExt cx="13984" cy="2758"/>
                </a:xfrm>
              </p:grpSpPr>
              <p:grpSp>
                <p:nvGrpSpPr>
                  <p:cNvPr id="17" name="组合 16"/>
                  <p:cNvGrpSpPr/>
                  <p:nvPr/>
                </p:nvGrpSpPr>
                <p:grpSpPr>
                  <a:xfrm>
                    <a:off x="3914" y="4846"/>
                    <a:ext cx="13984" cy="2758"/>
                    <a:chOff x="2855" y="3245"/>
                    <a:chExt cx="13984"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811" y="3245"/>
                      <a:ext cx="899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标的资产价格小幅下降和横着不动时也能获取利润</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857" y="4277"/>
                      <a:ext cx="8982"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投资者需要支付保证金</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32" name="组合 31"/>
            <p:cNvGrpSpPr/>
            <p:nvPr/>
          </p:nvGrpSpPr>
          <p:grpSpPr>
            <a:xfrm>
              <a:off x="1927" y="6365"/>
              <a:ext cx="14775" cy="4164"/>
              <a:chOff x="2262" y="2670"/>
              <a:chExt cx="14775" cy="4164"/>
            </a:xfrm>
          </p:grpSpPr>
          <p:sp>
            <p:nvSpPr>
              <p:cNvPr id="46" name="矩形 45"/>
              <p:cNvSpPr/>
              <p:nvPr/>
            </p:nvSpPr>
            <p:spPr>
              <a:xfrm>
                <a:off x="6705" y="2670"/>
                <a:ext cx="10332" cy="416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262" y="2952"/>
                <a:ext cx="14326" cy="2887"/>
                <a:chOff x="3888" y="5250"/>
                <a:chExt cx="14326" cy="2887"/>
              </a:xfrm>
            </p:grpSpPr>
            <p:grpSp>
              <p:nvGrpSpPr>
                <p:cNvPr id="41" name="组合 40"/>
                <p:cNvGrpSpPr/>
                <p:nvPr/>
              </p:nvGrpSpPr>
              <p:grpSpPr>
                <a:xfrm>
                  <a:off x="3888" y="5250"/>
                  <a:ext cx="14326" cy="2887"/>
                  <a:chOff x="2829" y="3649"/>
                  <a:chExt cx="14326" cy="2887"/>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887" y="3649"/>
                    <a:ext cx="919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潜在收益存在上限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919" y="4584"/>
                    <a:ext cx="9236"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若标的资产价格骤降，投资者将亏损严重</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3" name="圆角矩形 2"/>
          <p:cNvSpPr/>
          <p:nvPr/>
        </p:nvSpPr>
        <p:spPr>
          <a:xfrm>
            <a:off x="4150995" y="5050155"/>
            <a:ext cx="5885815" cy="5048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需要支付保证金，且需要缴纳的保证金较高</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4" name="圆角矩形 3"/>
          <p:cNvSpPr/>
          <p:nvPr/>
        </p:nvSpPr>
        <p:spPr>
          <a:xfrm>
            <a:off x="7865745" y="2580640"/>
            <a:ext cx="1997710" cy="5149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最基本和灵活</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6" name="圆角矩形 5"/>
          <p:cNvSpPr/>
          <p:nvPr/>
        </p:nvSpPr>
        <p:spPr>
          <a:xfrm>
            <a:off x="4138295" y="5661660"/>
            <a:ext cx="5970270" cy="5048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与买入看涨期权策略相比，投资者能撬动的头寸较少</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8" name="矩形 7"/>
          <p:cNvSpPr/>
          <p:nvPr/>
        </p:nvSpPr>
        <p:spPr>
          <a:xfrm>
            <a:off x="476885" y="116205"/>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卖出看</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21255"/>
            <a:ext cx="88893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第二节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zh-CN" sz="5400" b="1" dirty="0">
                <a:solidFill>
                  <a:schemeClr val="bg1"/>
                </a:solidFill>
                <a:latin typeface="微软雅黑" panose="020B0503020204020204" pitchFamily="34" charset="-122"/>
                <a:ea typeface="微软雅黑" panose="020B0503020204020204" pitchFamily="34" charset="-122"/>
              </a:rPr>
              <a:t>期权边界套利</a:t>
            </a:r>
            <a:r>
              <a:rPr kumimoji="0" lang="zh-CN" altLang="zh-CN" sz="5400" b="1" dirty="0">
                <a:solidFill>
                  <a:schemeClr val="bg1"/>
                </a:solidFill>
                <a:latin typeface="微软雅黑" panose="020B0503020204020204" pitchFamily="34" charset="-122"/>
                <a:ea typeface="微软雅黑" panose="020B0503020204020204" pitchFamily="34" charset="-122"/>
                <a:sym typeface="+mn-ea"/>
              </a:rPr>
              <a:t>策略</a:t>
            </a:r>
            <a:r>
              <a:rPr kumimoji="0" lang="en-US" altLang="zh-CN" sz="5400" b="1" dirty="0">
                <a:solidFill>
                  <a:schemeClr val="bg1"/>
                </a:solidFill>
                <a:latin typeface="微软雅黑" panose="020B0503020204020204" pitchFamily="34" charset="-122"/>
                <a:ea typeface="微软雅黑" panose="020B0503020204020204" pitchFamily="34" charset="-122"/>
              </a:rPr>
              <a:t> </a:t>
            </a:r>
            <a:endParaRPr kumimoji="0" lang="en-US" altLang="zh-CN" sz="5400" b="1" dirty="0">
              <a:solidFill>
                <a:schemeClr val="bg1"/>
              </a:solidFill>
              <a:latin typeface="微软雅黑" panose="020B0503020204020204" pitchFamily="34" charset="-122"/>
              <a:ea typeface="微软雅黑" panose="020B0503020204020204" pitchFamily="34" charset="-122"/>
            </a:endParaRPr>
          </a:p>
          <a:p>
            <a:r>
              <a:rPr kumimoji="0" lang="en-US" altLang="zh-CN" sz="5400" b="1" dirty="0">
                <a:solidFill>
                  <a:schemeClr val="bg1"/>
                </a:solidFill>
                <a:latin typeface="微软雅黑" panose="020B0503020204020204" pitchFamily="34" charset="-122"/>
                <a:ea typeface="微软雅黑" panose="020B0503020204020204" pitchFamily="34" charset="-122"/>
              </a:rPr>
              <a:t>            </a:t>
            </a:r>
            <a:endParaRPr kumimoji="0" lang="zh-CN"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692552"/>
            <a:ext cx="10968514" cy="4497363"/>
          </a:xfrm>
        </p:spPr>
        <p:txBody>
          <a:bodyPr/>
          <a:lstStyle/>
          <a:p>
            <a:r>
              <a:rPr sz="2400" dirty="0" smtClean="0"/>
              <a:t>如</a:t>
            </a:r>
            <a:r>
              <a:rPr sz="2400" dirty="0" smtClean="0">
                <a:latin typeface="Times New Roman" panose="02020603050405020304" pitchFamily="18" charset="0"/>
                <a:cs typeface="Times New Roman" panose="02020603050405020304" pitchFamily="18" charset="0"/>
              </a:rPr>
              <a:t>图12-5</a:t>
            </a:r>
            <a:r>
              <a:rPr sz="2400" dirty="0" smtClean="0"/>
              <a:t>，（ </a:t>
            </a:r>
            <a:r>
              <a:rPr lang="en-US" sz="2400" dirty="0" smtClean="0"/>
              <a:t>       </a:t>
            </a:r>
            <a:r>
              <a:rPr sz="2400" dirty="0" smtClean="0"/>
              <a:t>）为期权剩余时间</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C</a:t>
            </a:r>
            <a:r>
              <a:rPr sz="2400" dirty="0" smtClean="0">
                <a:latin typeface="Times New Roman" panose="02020603050405020304" pitchFamily="18" charset="0"/>
                <a:cs typeface="Times New Roman" panose="02020603050405020304" pitchFamily="18" charset="0"/>
              </a:rPr>
              <a:t> 和</a:t>
            </a:r>
            <a:r>
              <a:rPr lang="en-US" sz="2400" dirty="0" smtClean="0">
                <a:latin typeface="Times New Roman" panose="02020603050405020304" pitchFamily="18" charset="0"/>
                <a:cs typeface="Times New Roman" panose="02020603050405020304" pitchFamily="18" charset="0"/>
              </a:rPr>
              <a:t>S</a:t>
            </a:r>
            <a:r>
              <a:rPr sz="2400" dirty="0" smtClean="0">
                <a:latin typeface="Times New Roman" panose="02020603050405020304" pitchFamily="18" charset="0"/>
                <a:cs typeface="Times New Roman" panose="02020603050405020304" pitchFamily="18" charset="0"/>
              </a:rPr>
              <a:t>分别为看涨期权价格和标的资产价格，</a:t>
            </a:r>
            <a:r>
              <a:rPr lang="en-US"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为行权价，</a:t>
            </a:r>
            <a:r>
              <a:rPr lang="en-US" sz="2400" dirty="0" smtClean="0">
                <a:latin typeface="Times New Roman" panose="02020603050405020304" pitchFamily="18" charset="0"/>
                <a:cs typeface="Times New Roman" panose="02020603050405020304" pitchFamily="18" charset="0"/>
              </a:rPr>
              <a:t>r</a:t>
            </a:r>
            <a:r>
              <a:rPr sz="2400" dirty="0" smtClean="0">
                <a:latin typeface="Times New Roman" panose="02020603050405020304" pitchFamily="18" charset="0"/>
                <a:cs typeface="Times New Roman" panose="02020603050405020304" pitchFamily="18" charset="0"/>
              </a:rPr>
              <a:t>为无风险利率，在行权价</a:t>
            </a:r>
            <a:r>
              <a:rPr lang="en-US"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左边的</a:t>
            </a:r>
            <a:r>
              <a:rPr lang="en-US" sz="2400" dirty="0" smtClean="0">
                <a:latin typeface="Times New Roman" panose="02020603050405020304" pitchFamily="18" charset="0"/>
                <a:cs typeface="Times New Roman" panose="02020603050405020304" pitchFamily="18" charset="0"/>
              </a:rPr>
              <a:t>S</a:t>
            </a:r>
            <a:r>
              <a:rPr sz="2400" dirty="0" smtClean="0">
                <a:latin typeface="Times New Roman" panose="02020603050405020304" pitchFamily="18" charset="0"/>
                <a:cs typeface="Times New Roman" panose="02020603050405020304" pitchFamily="18" charset="0"/>
              </a:rPr>
              <a:t>反映的是虚值期权。</a:t>
            </a:r>
            <a:r>
              <a:rPr lang="en-US" sz="2400" dirty="0" smtClean="0">
                <a:latin typeface="Times New Roman" panose="02020603050405020304" pitchFamily="18" charset="0"/>
                <a:cs typeface="Times New Roman" panose="02020603050405020304" pitchFamily="18" charset="0"/>
              </a:rPr>
              <a:t>C=S</a:t>
            </a:r>
            <a:r>
              <a:rPr sz="2400" dirty="0" smtClean="0">
                <a:latin typeface="Times New Roman" panose="02020603050405020304" pitchFamily="18" charset="0"/>
                <a:cs typeface="Times New Roman" panose="02020603050405020304" pitchFamily="18" charset="0"/>
              </a:rPr>
              <a:t>为期权的</a:t>
            </a:r>
            <a:r>
              <a:rPr sz="2400" b="1" dirty="0" smtClean="0">
                <a:solidFill>
                  <a:srgbClr val="0000FF"/>
                </a:solidFill>
                <a:latin typeface="Times New Roman" panose="02020603050405020304" pitchFamily="18" charset="0"/>
                <a:cs typeface="Times New Roman" panose="02020603050405020304" pitchFamily="18" charset="0"/>
              </a:rPr>
              <a:t>上边界</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C=0</a:t>
            </a:r>
            <a:r>
              <a:rPr sz="2400" dirty="0" smtClean="0">
                <a:latin typeface="Times New Roman" panose="02020603050405020304" pitchFamily="18" charset="0"/>
                <a:cs typeface="Times New Roman" panose="02020603050405020304" pitchFamily="18" charset="0"/>
              </a:rPr>
              <a:t>为虚值期权的</a:t>
            </a:r>
            <a:r>
              <a:rPr sz="2400" b="1" dirty="0" smtClean="0">
                <a:solidFill>
                  <a:srgbClr val="0000FF"/>
                </a:solidFill>
                <a:latin typeface="Times New Roman" panose="02020603050405020304" pitchFamily="18" charset="0"/>
                <a:cs typeface="Times New Roman" panose="02020603050405020304" pitchFamily="18" charset="0"/>
              </a:rPr>
              <a:t>下边界</a:t>
            </a:r>
            <a:r>
              <a:rP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为实值</a:t>
            </a:r>
            <a:r>
              <a:rPr sz="2400" b="1" dirty="0" smtClean="0">
                <a:solidFill>
                  <a:srgbClr val="0000FF"/>
                </a:solidFill>
                <a:latin typeface="Times New Roman" panose="02020603050405020304" pitchFamily="18" charset="0"/>
                <a:cs typeface="Times New Roman" panose="02020603050405020304" pitchFamily="18" charset="0"/>
              </a:rPr>
              <a:t>期权下边界</a:t>
            </a:r>
            <a:r>
              <a:rPr sz="2400" dirty="0" smtClean="0">
                <a:latin typeface="Times New Roman" panose="02020603050405020304" pitchFamily="18" charset="0"/>
                <a:cs typeface="Times New Roman" panose="02020603050405020304" pitchFamily="18" charset="0"/>
              </a:rPr>
              <a:t>，</a:t>
            </a:r>
            <a:r>
              <a:rPr sz="2400" dirty="0" smtClean="0"/>
              <a:t>上下边界之外为</a:t>
            </a:r>
            <a:r>
              <a:rPr sz="2400" b="1" dirty="0" smtClean="0">
                <a:solidFill>
                  <a:srgbClr val="C00000"/>
                </a:solidFill>
              </a:rPr>
              <a:t>看涨期权的</a:t>
            </a:r>
            <a:r>
              <a:rPr sz="2400" b="1" dirty="0" smtClean="0">
                <a:solidFill>
                  <a:srgbClr val="C00000"/>
                </a:solidFill>
              </a:rPr>
              <a:t>无风险套利区域</a:t>
            </a:r>
            <a:r>
              <a:rPr sz="2400" dirty="0" smtClean="0"/>
              <a:t>，之内为</a:t>
            </a:r>
            <a:r>
              <a:rPr sz="2400" b="1" dirty="0" smtClean="0">
                <a:solidFill>
                  <a:srgbClr val="C00000"/>
                </a:solidFill>
              </a:rPr>
              <a:t>价格合理区域</a:t>
            </a:r>
            <a:r>
              <a:rPr sz="2400" dirty="0" smtClean="0"/>
              <a:t>。</a:t>
            </a:r>
            <a:endParaRPr sz="2400" dirty="0" smtClean="0"/>
          </a:p>
          <a:p>
            <a:r>
              <a:rPr sz="2400" dirty="0" smtClean="0"/>
              <a:t>由此可见，</a:t>
            </a:r>
            <a:r>
              <a:rPr sz="2400" b="1" dirty="0" smtClean="0">
                <a:solidFill>
                  <a:srgbClr val="0000FF"/>
                </a:solidFill>
              </a:rPr>
              <a:t>看</a:t>
            </a:r>
            <a:r>
              <a:rPr lang="zh-CN" sz="2400" b="1" dirty="0" smtClean="0">
                <a:solidFill>
                  <a:srgbClr val="0000FF"/>
                </a:solidFill>
              </a:rPr>
              <a:t>涨</a:t>
            </a:r>
            <a:r>
              <a:rPr sz="2400" b="1" dirty="0" smtClean="0">
                <a:solidFill>
                  <a:srgbClr val="0000FF"/>
                </a:solidFill>
              </a:rPr>
              <a:t>期权的边界范围</a:t>
            </a:r>
            <a:r>
              <a:rPr sz="2400" dirty="0" smtClean="0"/>
              <a:t>为： </a:t>
            </a:r>
            <a:endParaRPr sz="2400" dirty="0" smtClean="0"/>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一、看涨期权的上下</a:t>
            </a:r>
            <a:r>
              <a:rPr kumimoji="1" lang="zh-CN" altLang="zh-CN" sz="2800" b="1" dirty="0">
                <a:solidFill>
                  <a:schemeClr val="tx1"/>
                </a:solidFill>
                <a:latin typeface="微软雅黑" panose="020B0503020204020204" pitchFamily="34" charset="-122"/>
                <a:ea typeface="微软雅黑" panose="020B0503020204020204" pitchFamily="34" charset="-122"/>
                <a:cs typeface="+mn-cs"/>
              </a:rPr>
              <a:t>边界</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10" name="对象 9"/>
          <p:cNvGraphicFramePr/>
          <p:nvPr/>
        </p:nvGraphicFramePr>
        <p:xfrm>
          <a:off x="2637155" y="764540"/>
          <a:ext cx="601345" cy="339725"/>
        </p:xfrm>
        <a:graphic>
          <a:graphicData uri="http://schemas.openxmlformats.org/presentationml/2006/ole">
            <mc:AlternateContent xmlns:mc="http://schemas.openxmlformats.org/markup-compatibility/2006">
              <mc:Choice xmlns:v="urn:schemas-microsoft-com:vml" Requires="v">
                <p:oleObj spid="_x0000_s11" name="" r:id="rId1" imgW="316865" imgH="177165" progId="Equation.DSMT4">
                  <p:embed/>
                </p:oleObj>
              </mc:Choice>
              <mc:Fallback>
                <p:oleObj name="" r:id="rId1" imgW="316865" imgH="177165" progId="Equation.DSMT4">
                  <p:embed/>
                  <p:pic>
                    <p:nvPicPr>
                      <p:cNvPr id="0" name="图片 10"/>
                      <p:cNvPicPr/>
                      <p:nvPr/>
                    </p:nvPicPr>
                    <p:blipFill>
                      <a:blip r:embed="rId2"/>
                      <a:stretch>
                        <a:fillRect/>
                      </a:stretch>
                    </p:blipFill>
                    <p:spPr>
                      <a:xfrm>
                        <a:off x="2637155" y="764540"/>
                        <a:ext cx="601345" cy="339725"/>
                      </a:xfrm>
                      <a:prstGeom prst="rect">
                        <a:avLst/>
                      </a:prstGeom>
                    </p:spPr>
                  </p:pic>
                </p:oleObj>
              </mc:Fallback>
            </mc:AlternateContent>
          </a:graphicData>
        </a:graphic>
      </p:graphicFrame>
      <p:graphicFrame>
        <p:nvGraphicFramePr>
          <p:cNvPr id="13" name="对象 12"/>
          <p:cNvGraphicFramePr/>
          <p:nvPr/>
        </p:nvGraphicFramePr>
        <p:xfrm>
          <a:off x="6885305" y="1412875"/>
          <a:ext cx="1769110" cy="424815"/>
        </p:xfrm>
        <a:graphic>
          <a:graphicData uri="http://schemas.openxmlformats.org/presentationml/2006/ole">
            <mc:AlternateContent xmlns:mc="http://schemas.openxmlformats.org/markup-compatibility/2006">
              <mc:Choice xmlns:v="urn:schemas-microsoft-com:vml" Requires="v">
                <p:oleObj spid="_x0000_s14" name="" r:id="rId3" imgW="1016000" imgH="215900" progId="Equation.DSMT4">
                  <p:embed/>
                </p:oleObj>
              </mc:Choice>
              <mc:Fallback>
                <p:oleObj name="" r:id="rId3" imgW="1016000" imgH="215900" progId="Equation.DSMT4">
                  <p:embed/>
                  <p:pic>
                    <p:nvPicPr>
                      <p:cNvPr id="0" name="图片 13"/>
                      <p:cNvPicPr/>
                      <p:nvPr/>
                    </p:nvPicPr>
                    <p:blipFill>
                      <a:blip r:embed="rId4"/>
                      <a:stretch>
                        <a:fillRect/>
                      </a:stretch>
                    </p:blipFill>
                    <p:spPr>
                      <a:xfrm>
                        <a:off x="6885305" y="1412875"/>
                        <a:ext cx="1769110" cy="424815"/>
                      </a:xfrm>
                      <a:prstGeom prst="rect">
                        <a:avLst/>
                      </a:prstGeom>
                    </p:spPr>
                  </p:pic>
                </p:oleObj>
              </mc:Fallback>
            </mc:AlternateContent>
          </a:graphicData>
        </a:graphic>
      </p:graphicFrame>
      <p:graphicFrame>
        <p:nvGraphicFramePr>
          <p:cNvPr id="15" name="对象 14"/>
          <p:cNvGraphicFramePr/>
          <p:nvPr/>
        </p:nvGraphicFramePr>
        <p:xfrm>
          <a:off x="5661660" y="2205355"/>
          <a:ext cx="2778125" cy="551180"/>
        </p:xfrm>
        <a:graphic>
          <a:graphicData uri="http://schemas.openxmlformats.org/presentationml/2006/ole">
            <mc:AlternateContent xmlns:mc="http://schemas.openxmlformats.org/markup-compatibility/2006">
              <mc:Choice xmlns:v="urn:schemas-microsoft-com:vml" Requires="v">
                <p:oleObj spid="_x0000_s16" name="" r:id="rId5" imgW="3221990" imgH="587375" progId="Equation.DSMT4">
                  <p:embed/>
                </p:oleObj>
              </mc:Choice>
              <mc:Fallback>
                <p:oleObj name="" r:id="rId5" imgW="3221990" imgH="587375" progId="Equation.DSMT4">
                  <p:embed/>
                  <p:pic>
                    <p:nvPicPr>
                      <p:cNvPr id="0" name="图片 15"/>
                      <p:cNvPicPr/>
                      <p:nvPr/>
                    </p:nvPicPr>
                    <p:blipFill>
                      <a:blip r:embed="rId6"/>
                      <a:stretch>
                        <a:fillRect/>
                      </a:stretch>
                    </p:blipFill>
                    <p:spPr>
                      <a:xfrm>
                        <a:off x="5661660" y="2205355"/>
                        <a:ext cx="2778125" cy="551180"/>
                      </a:xfrm>
                      <a:prstGeom prst="rect">
                        <a:avLst/>
                      </a:prstGeom>
                    </p:spPr>
                  </p:pic>
                </p:oleObj>
              </mc:Fallback>
            </mc:AlternateContent>
          </a:graphicData>
        </a:graphic>
      </p:graphicFrame>
      <p:pic>
        <p:nvPicPr>
          <p:cNvPr id="2" name="图片 1"/>
          <p:cNvPicPr>
            <a:picLocks noChangeAspect="1"/>
          </p:cNvPicPr>
          <p:nvPr/>
        </p:nvPicPr>
        <p:blipFill>
          <a:blip r:embed="rId7"/>
          <a:stretch>
            <a:fillRect/>
          </a:stretch>
        </p:blipFill>
        <p:spPr>
          <a:xfrm>
            <a:off x="3375025" y="2756535"/>
            <a:ext cx="5437505" cy="3604895"/>
          </a:xfrm>
          <a:prstGeom prst="rect">
            <a:avLst/>
          </a:prstGeom>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88950" y="692785"/>
            <a:ext cx="10944860" cy="1931035"/>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内容占位符 2"/>
          <p:cNvSpPr>
            <a:spLocks noGrp="1"/>
          </p:cNvSpPr>
          <p:nvPr>
            <p:ph idx="1"/>
          </p:nvPr>
        </p:nvSpPr>
        <p:spPr>
          <a:xfrm>
            <a:off x="476885" y="692785"/>
            <a:ext cx="10972165" cy="4497070"/>
          </a:xfrm>
        </p:spPr>
        <p:txBody>
          <a:bodyPr/>
          <a:lstStyle/>
          <a:p>
            <a:r>
              <a:rPr sz="2400" b="1" dirty="0" smtClean="0">
                <a:latin typeface="Times New Roman" panose="02020603050405020304" pitchFamily="18" charset="0"/>
                <a:cs typeface="Times New Roman" panose="02020603050405020304" pitchFamily="18" charset="0"/>
              </a:rPr>
              <a:t>【例12-5】</a:t>
            </a:r>
            <a:r>
              <a:rPr sz="2400" dirty="0" smtClean="0">
                <a:latin typeface="Times New Roman" panose="02020603050405020304" pitchFamily="18" charset="0"/>
                <a:cs typeface="Times New Roman" panose="02020603050405020304" pitchFamily="18" charset="0"/>
              </a:rPr>
              <a:t>ABC股票的现价为5.30元/股，对应的认购期权还有104天到期，无风险利率为2.00%，行权价格为5元/股的实值认购期权，隐含波动率约18%，根据B-S定价模型计算，则理论价格约等于0.31元。若该股票在未来的104天内上涨至15元，那么该投机者花6元有利可图吗？卖权者5.2元/股买进股票呢？若股票涨至超过5元/股，以及跌至3元/股呢？判断这种期权价格是否合理。 </a:t>
            </a:r>
            <a:endParaRPr sz="2400" dirty="0" smtClean="0">
              <a:latin typeface="Times New Roman" panose="02020603050405020304" pitchFamily="18" charset="0"/>
              <a:cs typeface="Times New Roman" panose="02020603050405020304" pitchFamily="18" charset="0"/>
            </a:endParaRPr>
          </a:p>
          <a:p>
            <a:r>
              <a:rPr sz="2400" b="1" dirty="0" smtClean="0">
                <a:latin typeface="Times New Roman" panose="02020603050405020304" pitchFamily="18" charset="0"/>
                <a:cs typeface="Times New Roman" panose="02020603050405020304" pitchFamily="18" charset="0"/>
              </a:rPr>
              <a:t>解答：</a:t>
            </a:r>
            <a:endParaRPr sz="2400" b="1" dirty="0" smtClean="0">
              <a:latin typeface="Times New Roman" panose="02020603050405020304" pitchFamily="18" charset="0"/>
              <a:cs typeface="Times New Roman" panose="02020603050405020304" pitchFamily="18" charset="0"/>
            </a:endParaRPr>
          </a:p>
          <a:p>
            <a:r>
              <a:rPr sz="2400" dirty="0" smtClean="0">
                <a:latin typeface="Times New Roman" panose="02020603050405020304" pitchFamily="18" charset="0"/>
                <a:cs typeface="Times New Roman" panose="02020603050405020304" pitchFamily="18" charset="0"/>
              </a:rPr>
              <a:t>（1）投机者可以赚15-6-5=4（元/股），因此，该投资者花6元/股也还是有利可图的。</a:t>
            </a:r>
            <a:endParaRPr sz="2400" dirty="0" smtClean="0">
              <a:latin typeface="Times New Roman" panose="02020603050405020304" pitchFamily="18" charset="0"/>
              <a:cs typeface="Times New Roman" panose="02020603050405020304" pitchFamily="18" charset="0"/>
            </a:endParaRPr>
          </a:p>
          <a:p>
            <a:r>
              <a:rPr sz="2400" dirty="0" smtClean="0">
                <a:latin typeface="Times New Roman" panose="02020603050405020304" pitchFamily="18" charset="0"/>
                <a:cs typeface="Times New Roman" panose="02020603050405020304" pitchFamily="18" charset="0"/>
              </a:rPr>
              <a:t>（2）卖权者，若以6元/股的价格卖出行权价为5元/股的看涨期权，然后再支付5.3元/股来买入股票，将每股盈利6-5.3=0.7元。</a:t>
            </a:r>
            <a:endParaRPr sz="2400" dirty="0" smtClean="0">
              <a:latin typeface="Times New Roman" panose="02020603050405020304" pitchFamily="18" charset="0"/>
              <a:cs typeface="Times New Roman" panose="02020603050405020304" pitchFamily="18" charset="0"/>
            </a:endParaRPr>
          </a:p>
          <a:p>
            <a:r>
              <a:rPr sz="2400" dirty="0" smtClean="0">
                <a:latin typeface="Times New Roman" panose="02020603050405020304" pitchFamily="18" charset="0"/>
                <a:cs typeface="Times New Roman" panose="02020603050405020304" pitchFamily="18" charset="0"/>
              </a:rPr>
              <a:t>（3）若后市股票每股涨过5元，卖权者把原先买入的股票交给买者，卖权者获得0.7元/股（还没算资金利息）；若股价跌至3元/股，期权作废，卖权者获得3.7元。</a:t>
            </a:r>
            <a:endParaRPr sz="2400" dirty="0" smtClean="0">
              <a:latin typeface="Times New Roman" panose="02020603050405020304" pitchFamily="18" charset="0"/>
              <a:cs typeface="Times New Roman" panose="02020603050405020304" pitchFamily="18" charset="0"/>
            </a:endParaRPr>
          </a:p>
          <a:p>
            <a:r>
              <a:rPr sz="2400" dirty="0" smtClean="0">
                <a:latin typeface="Times New Roman" panose="02020603050405020304" pitchFamily="18" charset="0"/>
                <a:cs typeface="Times New Roman" panose="02020603050405020304" pitchFamily="18" charset="0"/>
              </a:rPr>
              <a:t>（4）该期权价格不合理。因为无论后市行情如何运行，卖权者都能每股至少盈利0.7元，存在无风险套利机会。在该价格下，投资者将直接买入股票。</a:t>
            </a:r>
            <a:endParaRPr sz="2400" dirty="0" smtClean="0">
              <a:latin typeface="Times New Roman" panose="02020603050405020304" pitchFamily="18" charset="0"/>
              <a:cs typeface="Times New Roman" panose="02020603050405020304" pitchFamily="18" charset="0"/>
            </a:endParaRP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一、看涨期权的上下</a:t>
            </a:r>
            <a:r>
              <a:rPr kumimoji="1" lang="zh-CN" altLang="zh-CN" sz="2800" b="1" dirty="0">
                <a:solidFill>
                  <a:schemeClr val="tx1"/>
                </a:solidFill>
                <a:latin typeface="微软雅黑" panose="020B0503020204020204" pitchFamily="34" charset="-122"/>
                <a:ea typeface="微软雅黑" panose="020B0503020204020204" pitchFamily="34" charset="-122"/>
                <a:cs typeface="+mn-cs"/>
              </a:rPr>
              <a:t>边界</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692785"/>
            <a:ext cx="11508740" cy="4497070"/>
          </a:xfrm>
        </p:spPr>
        <p:txBody>
          <a:bodyPr/>
          <a:lstStyle/>
          <a:p>
            <a:r>
              <a:rPr sz="2400" dirty="0" smtClean="0">
                <a:latin typeface="Times New Roman" panose="02020603050405020304" pitchFamily="18" charset="0"/>
                <a:cs typeface="Times New Roman" panose="02020603050405020304" pitchFamily="18" charset="0"/>
              </a:rPr>
              <a:t>如图12-6，在行权价</a:t>
            </a:r>
            <a:r>
              <a:rPr lang="en-US"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左边的</a:t>
            </a:r>
            <a:r>
              <a:rPr lang="en-US" sz="2400" dirty="0" smtClean="0">
                <a:latin typeface="Times New Roman" panose="02020603050405020304" pitchFamily="18" charset="0"/>
                <a:cs typeface="Times New Roman" panose="02020603050405020304" pitchFamily="18" charset="0"/>
              </a:rPr>
              <a:t>S</a:t>
            </a:r>
            <a:r>
              <a:rPr lang="zh-CN" altLang="en-US" sz="2400" dirty="0" smtClean="0">
                <a:latin typeface="Times New Roman" panose="02020603050405020304" pitchFamily="18" charset="0"/>
                <a:cs typeface="Times New Roman" panose="02020603050405020304" pitchFamily="18" charset="0"/>
              </a:rPr>
              <a:t>对应</a:t>
            </a:r>
            <a:r>
              <a:rPr lang="zh-CN" sz="2400" dirty="0" smtClean="0">
                <a:latin typeface="Times New Roman" panose="02020603050405020304" pitchFamily="18" charset="0"/>
                <a:cs typeface="Times New Roman" panose="02020603050405020304" pitchFamily="18" charset="0"/>
              </a:rPr>
              <a:t>虚</a:t>
            </a:r>
            <a:r>
              <a:rPr sz="2400" dirty="0" smtClean="0">
                <a:latin typeface="Times New Roman" panose="02020603050405020304" pitchFamily="18" charset="0"/>
                <a:cs typeface="Times New Roman" panose="02020603050405020304" pitchFamily="18" charset="0"/>
              </a:rPr>
              <a:t>值期权</a:t>
            </a:r>
            <a:r>
              <a:rPr lang="zh-CN"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X</a:t>
            </a:r>
            <a:r>
              <a:rPr lang="zh-CN" altLang="en-US" sz="2400" dirty="0" smtClean="0">
                <a:latin typeface="Times New Roman" panose="02020603050405020304" pitchFamily="18" charset="0"/>
                <a:cs typeface="Times New Roman" panose="02020603050405020304" pitchFamily="18" charset="0"/>
              </a:rPr>
              <a:t>左边为实值期权，其价格</a:t>
            </a:r>
            <a:r>
              <a:rPr lang="zh-CN" altLang="en-US" sz="2400" b="1" dirty="0" smtClean="0">
                <a:solidFill>
                  <a:srgbClr val="0000FF"/>
                </a:solidFill>
                <a:latin typeface="Times New Roman" panose="02020603050405020304" pitchFamily="18" charset="0"/>
                <a:cs typeface="Times New Roman" panose="02020603050405020304" pitchFamily="18" charset="0"/>
              </a:rPr>
              <a:t>下边界</a:t>
            </a:r>
            <a:r>
              <a:rPr lang="zh-CN" altLang="en-US" sz="2400" dirty="0" smtClean="0">
                <a:latin typeface="Times New Roman" panose="02020603050405020304" pitchFamily="18" charset="0"/>
                <a:cs typeface="Times New Roman" panose="02020603050405020304" pitchFamily="18" charset="0"/>
              </a:rPr>
              <a:t>为</a:t>
            </a:r>
            <a:r>
              <a:rPr lang="en-US" altLang="zh-CN" sz="2400" dirty="0" smtClean="0">
                <a:latin typeface="Times New Roman" panose="02020603050405020304" pitchFamily="18" charset="0"/>
                <a:cs typeface="Times New Roman" panose="02020603050405020304" pitchFamily="18" charset="0"/>
              </a:rPr>
              <a:t>  </a:t>
            </a:r>
            <a:endParaRPr lang="en-US" altLang="zh-CN" sz="2400" dirty="0" smtClean="0">
              <a:latin typeface="Times New Roman" panose="02020603050405020304" pitchFamily="18" charset="0"/>
              <a:cs typeface="Times New Roman" panose="02020603050405020304" pitchFamily="18" charset="0"/>
            </a:endParaRPr>
          </a:p>
          <a:p>
            <a:pPr marL="0" indent="0">
              <a:buNone/>
            </a:pPr>
            <a:r>
              <a:rPr lang="en-US" altLang="zh-CN"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，因此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为合理的价格区间</a:t>
            </a:r>
            <a:r>
              <a:rPr lang="en-US"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右边为虚值期权，</a:t>
            </a:r>
            <a:r>
              <a:rPr lang="zh-CN" sz="2400" dirty="0" smtClean="0">
                <a:latin typeface="Times New Roman" panose="02020603050405020304" pitchFamily="18" charset="0"/>
                <a:cs typeface="Times New Roman" panose="02020603050405020304" pitchFamily="18" charset="0"/>
              </a:rPr>
              <a:t>其价格</a:t>
            </a:r>
            <a:r>
              <a:rPr sz="2400" b="1" dirty="0" smtClean="0">
                <a:solidFill>
                  <a:srgbClr val="0000FF"/>
                </a:solidFill>
                <a:latin typeface="Times New Roman" panose="02020603050405020304" pitchFamily="18" charset="0"/>
                <a:cs typeface="Times New Roman" panose="02020603050405020304" pitchFamily="18" charset="0"/>
              </a:rPr>
              <a:t>下边界为0</a:t>
            </a:r>
            <a:r>
              <a:rPr sz="2400" dirty="0" smtClean="0">
                <a:latin typeface="Times New Roman" panose="02020603050405020304" pitchFamily="18" charset="0"/>
                <a:cs typeface="Times New Roman" panose="02020603050405020304" pitchFamily="18" charset="0"/>
              </a:rPr>
              <a:t>，0轴上方为合理的价格区间。而</a:t>
            </a:r>
            <a:r>
              <a:rPr sz="2400" b="1" dirty="0" smtClean="0">
                <a:solidFill>
                  <a:srgbClr val="0000FF"/>
                </a:solidFill>
                <a:latin typeface="Times New Roman" panose="02020603050405020304" pitchFamily="18" charset="0"/>
                <a:cs typeface="Times New Roman" panose="02020603050405020304" pitchFamily="18" charset="0"/>
              </a:rPr>
              <a:t>上边界</a:t>
            </a:r>
            <a:r>
              <a:rPr sz="2400" dirty="0" smtClean="0">
                <a:latin typeface="Times New Roman" panose="02020603050405020304" pitchFamily="18" charset="0"/>
                <a:cs typeface="Times New Roman" panose="02020603050405020304" pitchFamily="18" charset="0"/>
              </a:rPr>
              <a:t>为</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，因此，图中阴影部分为</a:t>
            </a:r>
            <a:r>
              <a:rPr sz="2400" b="1" dirty="0" smtClean="0">
                <a:solidFill>
                  <a:srgbClr val="C00000"/>
                </a:solidFill>
                <a:latin typeface="Times New Roman" panose="02020603050405020304" pitchFamily="18" charset="0"/>
                <a:cs typeface="Times New Roman" panose="02020603050405020304" pitchFamily="18" charset="0"/>
              </a:rPr>
              <a:t>价格合理区间</a:t>
            </a:r>
            <a:r>
              <a:rPr sz="2400" dirty="0" smtClean="0">
                <a:latin typeface="Times New Roman" panose="02020603050405020304" pitchFamily="18" charset="0"/>
                <a:cs typeface="Times New Roman" panose="02020603050405020304" pitchFamily="18" charset="0"/>
              </a:rPr>
              <a:t>。</a:t>
            </a:r>
            <a:endParaRPr sz="2400" dirty="0" smtClean="0">
              <a:latin typeface="Times New Roman" panose="02020603050405020304" pitchFamily="18" charset="0"/>
              <a:cs typeface="Times New Roman" panose="02020603050405020304" pitchFamily="18" charset="0"/>
            </a:endParaRPr>
          </a:p>
          <a:p>
            <a:r>
              <a:rPr sz="2400" dirty="0" smtClean="0">
                <a:latin typeface="Times New Roman" panose="02020603050405020304" pitchFamily="18" charset="0"/>
                <a:cs typeface="Times New Roman" panose="02020603050405020304" pitchFamily="18" charset="0"/>
              </a:rPr>
              <a:t>由此可见，</a:t>
            </a:r>
            <a:r>
              <a:rPr sz="2400" b="1" dirty="0" smtClean="0">
                <a:solidFill>
                  <a:srgbClr val="0000FF"/>
                </a:solidFill>
                <a:latin typeface="Times New Roman" panose="02020603050405020304" pitchFamily="18" charset="0"/>
                <a:cs typeface="Times New Roman" panose="02020603050405020304" pitchFamily="18" charset="0"/>
              </a:rPr>
              <a:t>看跌期权的边界范围</a:t>
            </a:r>
            <a:r>
              <a:rPr sz="2400" dirty="0" smtClean="0">
                <a:latin typeface="Times New Roman" panose="02020603050405020304" pitchFamily="18" charset="0"/>
                <a:cs typeface="Times New Roman" panose="02020603050405020304" pitchFamily="18" charset="0"/>
              </a:rPr>
              <a:t>为： </a:t>
            </a:r>
            <a:endParaRPr sz="2400" dirty="0" smtClean="0">
              <a:latin typeface="Times New Roman" panose="02020603050405020304" pitchFamily="18" charset="0"/>
              <a:cs typeface="Times New Roman" panose="02020603050405020304" pitchFamily="18" charset="0"/>
            </a:endParaRP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二、看跌期权的上下</a:t>
            </a:r>
            <a:r>
              <a:rPr kumimoji="1" lang="zh-CN" altLang="zh-CN" sz="2800" b="1" dirty="0">
                <a:solidFill>
                  <a:schemeClr val="tx1"/>
                </a:solidFill>
                <a:latin typeface="微软雅黑" panose="020B0503020204020204" pitchFamily="34" charset="-122"/>
                <a:ea typeface="微软雅黑" panose="020B0503020204020204" pitchFamily="34" charset="-122"/>
                <a:cs typeface="+mn-cs"/>
              </a:rPr>
              <a:t>边界</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1"/>
          <a:stretch>
            <a:fillRect/>
          </a:stretch>
        </p:blipFill>
        <p:spPr>
          <a:xfrm>
            <a:off x="3789045" y="2780665"/>
            <a:ext cx="5789930" cy="3674110"/>
          </a:xfrm>
          <a:prstGeom prst="rect">
            <a:avLst/>
          </a:prstGeom>
        </p:spPr>
      </p:pic>
      <p:graphicFrame>
        <p:nvGraphicFramePr>
          <p:cNvPr id="6" name="对象 5"/>
          <p:cNvGraphicFramePr/>
          <p:nvPr/>
        </p:nvGraphicFramePr>
        <p:xfrm>
          <a:off x="5805805" y="2236470"/>
          <a:ext cx="3248025" cy="544195"/>
        </p:xfrm>
        <a:graphic>
          <a:graphicData uri="http://schemas.openxmlformats.org/presentationml/2006/ole">
            <mc:AlternateContent xmlns:mc="http://schemas.openxmlformats.org/markup-compatibility/2006">
              <mc:Choice xmlns:v="urn:schemas-microsoft-com:vml" Requires="v">
                <p:oleObj spid="_x0000_s7" name="" r:id="rId2" imgW="3004185" imgH="503555" progId="Equation.DSMT4">
                  <p:embed/>
                </p:oleObj>
              </mc:Choice>
              <mc:Fallback>
                <p:oleObj name="" r:id="rId2" imgW="3004185" imgH="503555" progId="Equation.DSMT4">
                  <p:embed/>
                  <p:pic>
                    <p:nvPicPr>
                      <p:cNvPr id="0" name="图片 6"/>
                      <p:cNvPicPr/>
                      <p:nvPr/>
                    </p:nvPicPr>
                    <p:blipFill>
                      <a:blip r:embed="rId3"/>
                      <a:stretch>
                        <a:fillRect/>
                      </a:stretch>
                    </p:blipFill>
                    <p:spPr>
                      <a:xfrm>
                        <a:off x="5805805" y="2236470"/>
                        <a:ext cx="3248025" cy="544195"/>
                      </a:xfrm>
                      <a:prstGeom prst="rect">
                        <a:avLst/>
                      </a:prstGeom>
                    </p:spPr>
                  </p:pic>
                </p:oleObj>
              </mc:Fallback>
            </mc:AlternateContent>
          </a:graphicData>
        </a:graphic>
      </p:graphicFrame>
      <p:graphicFrame>
        <p:nvGraphicFramePr>
          <p:cNvPr id="8" name="对象 7"/>
          <p:cNvGraphicFramePr/>
          <p:nvPr/>
        </p:nvGraphicFramePr>
        <p:xfrm>
          <a:off x="476885" y="1124585"/>
          <a:ext cx="1770380" cy="381635"/>
        </p:xfrm>
        <a:graphic>
          <a:graphicData uri="http://schemas.openxmlformats.org/presentationml/2006/ole">
            <mc:AlternateContent xmlns:mc="http://schemas.openxmlformats.org/markup-compatibility/2006">
              <mc:Choice xmlns:v="urn:schemas-microsoft-com:vml" Requires="v">
                <p:oleObj spid="_x0000_s9" name="" r:id="rId4" imgW="1028700" imgH="215900" progId="Equation.DSMT4">
                  <p:embed/>
                </p:oleObj>
              </mc:Choice>
              <mc:Fallback>
                <p:oleObj name="" r:id="rId4" imgW="1028700" imgH="215900" progId="Equation.DSMT4">
                  <p:embed/>
                  <p:pic>
                    <p:nvPicPr>
                      <p:cNvPr id="0" name="图片 8"/>
                      <p:cNvPicPr/>
                      <p:nvPr/>
                    </p:nvPicPr>
                    <p:blipFill>
                      <a:blip r:embed="rId5"/>
                      <a:stretch>
                        <a:fillRect/>
                      </a:stretch>
                    </p:blipFill>
                    <p:spPr>
                      <a:xfrm>
                        <a:off x="476885" y="1124585"/>
                        <a:ext cx="1770380" cy="381635"/>
                      </a:xfrm>
                      <a:prstGeom prst="rect">
                        <a:avLst/>
                      </a:prstGeom>
                    </p:spPr>
                  </p:pic>
                </p:oleObj>
              </mc:Fallback>
            </mc:AlternateContent>
          </a:graphicData>
        </a:graphic>
      </p:graphicFrame>
      <p:graphicFrame>
        <p:nvGraphicFramePr>
          <p:cNvPr id="10" name="对象 9"/>
          <p:cNvGraphicFramePr/>
          <p:nvPr/>
        </p:nvGraphicFramePr>
        <p:xfrm>
          <a:off x="3213100" y="1089025"/>
          <a:ext cx="1666240" cy="452755"/>
        </p:xfrm>
        <a:graphic>
          <a:graphicData uri="http://schemas.openxmlformats.org/presentationml/2006/ole">
            <mc:AlternateContent xmlns:mc="http://schemas.openxmlformats.org/markup-compatibility/2006">
              <mc:Choice xmlns:v="urn:schemas-microsoft-com:vml" Requires="v">
                <p:oleObj spid="_x0000_s11" name="" r:id="rId6" imgW="1344295" imgH="235585" progId="Equation.DSMT4">
                  <p:embed/>
                </p:oleObj>
              </mc:Choice>
              <mc:Fallback>
                <p:oleObj name="" r:id="rId6" imgW="1344295" imgH="235585" progId="Equation.DSMT4">
                  <p:embed/>
                  <p:pic>
                    <p:nvPicPr>
                      <p:cNvPr id="0" name="图片 10"/>
                      <p:cNvPicPr/>
                      <p:nvPr/>
                    </p:nvPicPr>
                    <p:blipFill>
                      <a:blip r:embed="rId7"/>
                      <a:stretch>
                        <a:fillRect/>
                      </a:stretch>
                    </p:blipFill>
                    <p:spPr>
                      <a:xfrm>
                        <a:off x="3213100" y="1089025"/>
                        <a:ext cx="1666240" cy="452755"/>
                      </a:xfrm>
                      <a:prstGeom prst="rect">
                        <a:avLst/>
                      </a:prstGeom>
                    </p:spPr>
                  </p:pic>
                </p:oleObj>
              </mc:Fallback>
            </mc:AlternateContent>
          </a:graphicData>
        </a:graphic>
      </p:graphicFrame>
      <p:graphicFrame>
        <p:nvGraphicFramePr>
          <p:cNvPr id="12" name="对象 11"/>
          <p:cNvGraphicFramePr/>
          <p:nvPr/>
        </p:nvGraphicFramePr>
        <p:xfrm>
          <a:off x="7173595" y="1506220"/>
          <a:ext cx="1026795" cy="445135"/>
        </p:xfrm>
        <a:graphic>
          <a:graphicData uri="http://schemas.openxmlformats.org/presentationml/2006/ole">
            <mc:AlternateContent xmlns:mc="http://schemas.openxmlformats.org/markup-compatibility/2006">
              <mc:Choice xmlns:v="urn:schemas-microsoft-com:vml" Requires="v">
                <p:oleObj spid="_x0000_s13" name="" r:id="rId8" imgW="617855" imgH="231140" progId="Equation.DSMT4">
                  <p:embed/>
                </p:oleObj>
              </mc:Choice>
              <mc:Fallback>
                <p:oleObj name="" r:id="rId8" imgW="617855" imgH="231140" progId="Equation.DSMT4">
                  <p:embed/>
                  <p:pic>
                    <p:nvPicPr>
                      <p:cNvPr id="0" name="图片 12"/>
                      <p:cNvPicPr/>
                      <p:nvPr/>
                    </p:nvPicPr>
                    <p:blipFill>
                      <a:blip r:embed="rId9"/>
                      <a:stretch>
                        <a:fillRect/>
                      </a:stretch>
                    </p:blipFill>
                    <p:spPr>
                      <a:xfrm>
                        <a:off x="7173595" y="1506220"/>
                        <a:ext cx="1026795" cy="44513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692552"/>
            <a:ext cx="10968514" cy="4497363"/>
          </a:xfrm>
        </p:spPr>
        <p:txBody>
          <a:bodyPr/>
          <a:lstStyle/>
          <a:p>
            <a:pPr latinLnBrk="0">
              <a:lnSpc>
                <a:spcPct val="130000"/>
              </a:lnSpc>
              <a:spcBef>
                <a:spcPts val="0"/>
              </a:spcBef>
            </a:pPr>
            <a:r>
              <a:rPr sz="2400" dirty="0" smtClean="0">
                <a:latin typeface="Times New Roman" panose="02020603050405020304" pitchFamily="18" charset="0"/>
                <a:cs typeface="Times New Roman" panose="02020603050405020304" pitchFamily="18" charset="0"/>
              </a:rPr>
              <a:t>一旦认购期权或认沽期权价格超过理论上下边界水平，便可利用期权价格的错误定价进行无风险套利，也就是进行期权的边界套利。</a:t>
            </a:r>
            <a:endParaRPr sz="2400" dirty="0" smtClean="0">
              <a:latin typeface="Times New Roman" panose="02020603050405020304" pitchFamily="18" charset="0"/>
              <a:cs typeface="Times New Roman" panose="02020603050405020304" pitchFamily="18" charset="0"/>
            </a:endParaRPr>
          </a:p>
          <a:p>
            <a:endParaRPr sz="2400" dirty="0" smtClean="0">
              <a:latin typeface="Times New Roman" panose="02020603050405020304" pitchFamily="18" charset="0"/>
              <a:cs typeface="Times New Roman" panose="02020603050405020304" pitchFamily="18" charset="0"/>
            </a:endParaRPr>
          </a:p>
          <a:p>
            <a:pPr indent="0" latinLnBrk="0">
              <a:lnSpc>
                <a:spcPct val="130000"/>
              </a:lnSpc>
              <a:spcBef>
                <a:spcPts val="0"/>
              </a:spcBef>
            </a:pPr>
            <a:r>
              <a:rPr sz="2400" dirty="0" smtClean="0">
                <a:latin typeface="Times New Roman" panose="02020603050405020304" pitchFamily="18" charset="0"/>
                <a:cs typeface="Times New Roman" panose="02020603050405020304" pitchFamily="18" charset="0"/>
              </a:rPr>
              <a:t>单个期权上限套利在所有时期，认购期权价格均不能大于标的资产价格，即期权价格的上边界为标的资产价格。若认购期权价格大于标的资产价格，投资者将卖出认购期权，同时以现价买入标的资产，进而获取无风险收益。</a:t>
            </a:r>
            <a:endParaRPr sz="2400" dirty="0" smtClean="0">
              <a:latin typeface="Times New Roman" panose="02020603050405020304" pitchFamily="18" charset="0"/>
              <a:cs typeface="Times New Roman" panose="02020603050405020304" pitchFamily="18" charset="0"/>
            </a:endParaRPr>
          </a:p>
          <a:p>
            <a:pPr marL="0" indent="0" algn="ctr" latinLnBrk="0">
              <a:lnSpc>
                <a:spcPct val="130000"/>
              </a:lnSpc>
              <a:spcBef>
                <a:spcPts val="0"/>
              </a:spcBef>
              <a:buNone/>
            </a:pPr>
            <a:r>
              <a:rPr sz="2400" dirty="0" smtClean="0">
                <a:latin typeface="Times New Roman" panose="02020603050405020304" pitchFamily="18" charset="0"/>
                <a:cs typeface="Times New Roman" panose="02020603050405020304" pitchFamily="18" charset="0"/>
              </a:rPr>
              <a:t>表12-7 认购期权上边界套利</a:t>
            </a:r>
            <a:endParaRPr sz="2400" dirty="0" smtClean="0">
              <a:latin typeface="Times New Roman" panose="02020603050405020304" pitchFamily="18" charset="0"/>
              <a:cs typeface="Times New Roman" panose="02020603050405020304" pitchFamily="18" charset="0"/>
            </a:endParaRPr>
          </a:p>
          <a:p>
            <a:endParaRPr sz="2400" dirty="0" smtClean="0">
              <a:latin typeface="Times New Roman" panose="02020603050405020304" pitchFamily="18" charset="0"/>
              <a:cs typeface="Times New Roman" panose="02020603050405020304" pitchFamily="18" charset="0"/>
            </a:endParaRPr>
          </a:p>
          <a:p>
            <a:endParaRPr sz="2400" dirty="0" smtClean="0">
              <a:latin typeface="Times New Roman" panose="02020603050405020304" pitchFamily="18" charset="0"/>
              <a:cs typeface="Times New Roman" panose="02020603050405020304" pitchFamily="18" charset="0"/>
            </a:endParaRPr>
          </a:p>
          <a:p>
            <a:endParaRPr sz="2400" dirty="0" smtClean="0">
              <a:latin typeface="Times New Roman" panose="02020603050405020304" pitchFamily="18" charset="0"/>
              <a:cs typeface="Times New Roman" panose="02020603050405020304" pitchFamily="18" charset="0"/>
            </a:endParaRPr>
          </a:p>
          <a:p>
            <a:endParaRPr sz="2400" dirty="0" smtClean="0">
              <a:latin typeface="Times New Roman" panose="02020603050405020304" pitchFamily="18" charset="0"/>
              <a:cs typeface="Times New Roman" panose="02020603050405020304" pitchFamily="18" charset="0"/>
            </a:endParaRP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三、边界套利的</a:t>
            </a:r>
            <a:r>
              <a:rPr kumimoji="1" lang="zh-CN" altLang="zh-CN" sz="2800" b="1" dirty="0">
                <a:solidFill>
                  <a:schemeClr val="tx1"/>
                </a:solidFill>
                <a:latin typeface="微软雅黑" panose="020B0503020204020204" pitchFamily="34" charset="-122"/>
                <a:ea typeface="微软雅黑" panose="020B0503020204020204" pitchFamily="34" charset="-122"/>
                <a:cs typeface="+mn-cs"/>
              </a:rPr>
              <a:t>概念</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sp>
        <p:nvSpPr>
          <p:cNvPr id="2" name="标题 1"/>
          <p:cNvSpPr txBox="1"/>
          <p:nvPr/>
        </p:nvSpPr>
        <p:spPr>
          <a:xfrm>
            <a:off x="476885" y="1628775"/>
            <a:ext cx="9952990" cy="550545"/>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四、认购期权上边界套利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4" name="表格 3"/>
          <p:cNvGraphicFramePr/>
          <p:nvPr>
            <p:custDataLst>
              <p:tags r:id="rId1"/>
            </p:custDataLst>
          </p:nvPr>
        </p:nvGraphicFramePr>
        <p:xfrm>
          <a:off x="1484630" y="4263390"/>
          <a:ext cx="8529320" cy="2320925"/>
        </p:xfrm>
        <a:graphic>
          <a:graphicData uri="http://schemas.openxmlformats.org/drawingml/2006/table">
            <a:tbl>
              <a:tblPr firstRow="1" bandRow="1">
                <a:tableStyleId>{7DF18680-E054-41AD-8BC1-D1AEF772440D}</a:tableStyleId>
              </a:tblPr>
              <a:tblGrid>
                <a:gridCol w="2132330"/>
                <a:gridCol w="2132330"/>
                <a:gridCol w="2132330"/>
                <a:gridCol w="2132330"/>
              </a:tblGrid>
              <a:tr h="415925">
                <a:tc>
                  <a:txBody>
                    <a:bodyPr/>
                    <a:p>
                      <a:pPr>
                        <a:buNone/>
                      </a:pPr>
                      <a:endParaRPr lang="zh-CN" altLang="en-US"/>
                    </a:p>
                  </a:txBody>
                  <a:tcPr/>
                </a:tc>
                <a:tc>
                  <a:txBody>
                    <a:bodyPr/>
                    <a:p>
                      <a:pPr>
                        <a:buNone/>
                      </a:pPr>
                      <a:endParaRPr lang="zh-CN" altLang="en-US"/>
                    </a:p>
                  </a:txBody>
                  <a:tcPr/>
                </a:tc>
                <a:tc gridSpan="2">
                  <a:txBody>
                    <a:bodyPr/>
                    <a:p>
                      <a:pPr>
                        <a:buNone/>
                      </a:pPr>
                      <a:endParaRPr lang="zh-CN" altLang="en-US"/>
                    </a:p>
                  </a:txBody>
                  <a:tcPr/>
                </a:tc>
                <a:tc hMerge="1">
                  <a:tcPr/>
                </a:tc>
              </a:tr>
              <a:tr h="381000">
                <a:tc>
                  <a:txBody>
                    <a:bodyPr/>
                    <a:p>
                      <a:pPr>
                        <a:buNone/>
                      </a:pPr>
                      <a:r>
                        <a:rPr lang="zh-CN" altLang="en-US"/>
                        <a:t>操作/价格关系</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81000">
                <a:tc>
                  <a:txBody>
                    <a:bodyPr/>
                    <a:p>
                      <a:pPr>
                        <a:buNone/>
                      </a:pPr>
                      <a:r>
                        <a:rPr lang="zh-CN" altLang="en-US"/>
                        <a:t>卖出</a:t>
                      </a:r>
                      <a:r>
                        <a:rPr lang="en-US" altLang="zh-CN"/>
                        <a:t>C</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81000">
                <a:tc>
                  <a:txBody>
                    <a:bodyPr/>
                    <a:p>
                      <a:pPr>
                        <a:buNone/>
                      </a:pPr>
                      <a:r>
                        <a:rPr lang="zh-CN" altLang="en-US"/>
                        <a:t>买入</a:t>
                      </a:r>
                      <a:r>
                        <a:rPr lang="en-US" altLang="zh-CN"/>
                        <a:t>S</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81000">
                <a:tc>
                  <a:txBody>
                    <a:bodyPr/>
                    <a:p>
                      <a:pPr>
                        <a:buNone/>
                      </a:pPr>
                      <a:r>
                        <a:rPr lang="zh-CN" altLang="en-US"/>
                        <a:t>现金流</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81000">
                <a:tc>
                  <a:txBody>
                    <a:bodyPr/>
                    <a:p>
                      <a:pPr>
                        <a:buNone/>
                      </a:pPr>
                      <a:r>
                        <a:rPr lang="zh-CN" altLang="en-US"/>
                        <a:t>收益</a:t>
                      </a:r>
                      <a:r>
                        <a:rPr lang="zh-CN" altLang="en-US"/>
                        <a:t>合计</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graphicFrame>
        <p:nvGraphicFramePr>
          <p:cNvPr id="6" name="对象 5"/>
          <p:cNvGraphicFramePr/>
          <p:nvPr/>
        </p:nvGraphicFramePr>
        <p:xfrm>
          <a:off x="4243070" y="4302125"/>
          <a:ext cx="886460" cy="311785"/>
        </p:xfrm>
        <a:graphic>
          <a:graphicData uri="http://schemas.openxmlformats.org/presentationml/2006/ole">
            <mc:AlternateContent xmlns:mc="http://schemas.openxmlformats.org/markup-compatibility/2006">
              <mc:Choice xmlns:v="urn:schemas-microsoft-com:vml" Requires="v">
                <p:oleObj spid="_x0000_s7" name="" r:id="rId2" imgW="947420" imgH="291465" progId="Equation.DSMT4">
                  <p:embed/>
                </p:oleObj>
              </mc:Choice>
              <mc:Fallback>
                <p:oleObj name="" r:id="rId2" imgW="947420" imgH="291465" progId="Equation.DSMT4">
                  <p:embed/>
                  <p:pic>
                    <p:nvPicPr>
                      <p:cNvPr id="0" name="图片 6"/>
                      <p:cNvPicPr/>
                      <p:nvPr/>
                    </p:nvPicPr>
                    <p:blipFill>
                      <a:blip r:embed="rId3"/>
                      <a:stretch>
                        <a:fillRect/>
                      </a:stretch>
                    </p:blipFill>
                    <p:spPr>
                      <a:xfrm>
                        <a:off x="4243070" y="4302125"/>
                        <a:ext cx="886460" cy="311785"/>
                      </a:xfrm>
                      <a:prstGeom prst="rect">
                        <a:avLst/>
                      </a:prstGeom>
                    </p:spPr>
                  </p:pic>
                </p:oleObj>
              </mc:Fallback>
            </mc:AlternateContent>
          </a:graphicData>
        </a:graphic>
      </p:graphicFrame>
      <p:graphicFrame>
        <p:nvGraphicFramePr>
          <p:cNvPr id="8" name="对象 7"/>
          <p:cNvGraphicFramePr/>
          <p:nvPr/>
        </p:nvGraphicFramePr>
        <p:xfrm>
          <a:off x="7498715" y="4328795"/>
          <a:ext cx="695960" cy="285115"/>
        </p:xfrm>
        <a:graphic>
          <a:graphicData uri="http://schemas.openxmlformats.org/presentationml/2006/ole">
            <mc:AlternateContent xmlns:mc="http://schemas.openxmlformats.org/markup-compatibility/2006">
              <mc:Choice xmlns:v="urn:schemas-microsoft-com:vml" Requires="v">
                <p:oleObj spid="_x0000_s9" name="" r:id="rId4" imgW="611505" imgH="359410" progId="Equation.DSMT4">
                  <p:embed/>
                </p:oleObj>
              </mc:Choice>
              <mc:Fallback>
                <p:oleObj name="" r:id="rId4" imgW="611505" imgH="359410" progId="Equation.DSMT4">
                  <p:embed/>
                  <p:pic>
                    <p:nvPicPr>
                      <p:cNvPr id="0" name="图片 8"/>
                      <p:cNvPicPr/>
                      <p:nvPr/>
                    </p:nvPicPr>
                    <p:blipFill>
                      <a:blip r:embed="rId5"/>
                      <a:stretch>
                        <a:fillRect/>
                      </a:stretch>
                    </p:blipFill>
                    <p:spPr>
                      <a:xfrm>
                        <a:off x="7498715" y="4328795"/>
                        <a:ext cx="695960" cy="285115"/>
                      </a:xfrm>
                      <a:prstGeom prst="rect">
                        <a:avLst/>
                      </a:prstGeom>
                    </p:spPr>
                  </p:pic>
                </p:oleObj>
              </mc:Fallback>
            </mc:AlternateContent>
          </a:graphicData>
        </a:graphic>
      </p:graphicFrame>
      <p:graphicFrame>
        <p:nvGraphicFramePr>
          <p:cNvPr id="10" name="对象 9"/>
          <p:cNvGraphicFramePr/>
          <p:nvPr/>
        </p:nvGraphicFramePr>
        <p:xfrm>
          <a:off x="4004945" y="4725035"/>
          <a:ext cx="1240790" cy="368935"/>
        </p:xfrm>
        <a:graphic>
          <a:graphicData uri="http://schemas.openxmlformats.org/presentationml/2006/ole">
            <mc:AlternateContent xmlns:mc="http://schemas.openxmlformats.org/markup-compatibility/2006">
              <mc:Choice xmlns:v="urn:schemas-microsoft-com:vml" Requires="v">
                <p:oleObj spid="_x0000_s11" name="" r:id="rId6" imgW="827405" imgH="321945" progId="Equation.DSMT4">
                  <p:embed/>
                </p:oleObj>
              </mc:Choice>
              <mc:Fallback>
                <p:oleObj name="" r:id="rId6" imgW="827405" imgH="321945" progId="Equation.DSMT4">
                  <p:embed/>
                  <p:pic>
                    <p:nvPicPr>
                      <p:cNvPr id="0" name="图片 10"/>
                      <p:cNvPicPr/>
                      <p:nvPr/>
                    </p:nvPicPr>
                    <p:blipFill>
                      <a:blip r:embed="rId7"/>
                      <a:stretch>
                        <a:fillRect/>
                      </a:stretch>
                    </p:blipFill>
                    <p:spPr>
                      <a:xfrm>
                        <a:off x="4004945" y="4725035"/>
                        <a:ext cx="1240790" cy="368935"/>
                      </a:xfrm>
                      <a:prstGeom prst="rect">
                        <a:avLst/>
                      </a:prstGeom>
                    </p:spPr>
                  </p:pic>
                </p:oleObj>
              </mc:Fallback>
            </mc:AlternateContent>
          </a:graphicData>
        </a:graphic>
      </p:graphicFrame>
      <p:graphicFrame>
        <p:nvGraphicFramePr>
          <p:cNvPr id="12" name="对象 11"/>
          <p:cNvGraphicFramePr/>
          <p:nvPr/>
        </p:nvGraphicFramePr>
        <p:xfrm>
          <a:off x="6266498" y="4721860"/>
          <a:ext cx="881380" cy="362585"/>
        </p:xfrm>
        <a:graphic>
          <a:graphicData uri="http://schemas.openxmlformats.org/presentationml/2006/ole">
            <mc:AlternateContent xmlns:mc="http://schemas.openxmlformats.org/markup-compatibility/2006">
              <mc:Choice xmlns:v="urn:schemas-microsoft-com:vml" Requires="v">
                <p:oleObj spid="_x0000_s13" name="" r:id="rId8" imgW="652145" imgH="287655" progId="Equation.DSMT4">
                  <p:embed/>
                </p:oleObj>
              </mc:Choice>
              <mc:Fallback>
                <p:oleObj name="" r:id="rId8" imgW="652145" imgH="287655" progId="Equation.DSMT4">
                  <p:embed/>
                  <p:pic>
                    <p:nvPicPr>
                      <p:cNvPr id="0" name="图片 12"/>
                      <p:cNvPicPr/>
                      <p:nvPr/>
                    </p:nvPicPr>
                    <p:blipFill>
                      <a:blip r:embed="rId9"/>
                      <a:stretch>
                        <a:fillRect/>
                      </a:stretch>
                    </p:blipFill>
                    <p:spPr>
                      <a:xfrm>
                        <a:off x="6266498" y="4721860"/>
                        <a:ext cx="881380" cy="362585"/>
                      </a:xfrm>
                      <a:prstGeom prst="rect">
                        <a:avLst/>
                      </a:prstGeom>
                    </p:spPr>
                  </p:pic>
                </p:oleObj>
              </mc:Fallback>
            </mc:AlternateContent>
          </a:graphicData>
        </a:graphic>
      </p:graphicFrame>
      <p:graphicFrame>
        <p:nvGraphicFramePr>
          <p:cNvPr id="14" name="对象 13"/>
          <p:cNvGraphicFramePr/>
          <p:nvPr/>
        </p:nvGraphicFramePr>
        <p:xfrm>
          <a:off x="8469630" y="4754245"/>
          <a:ext cx="955040" cy="297815"/>
        </p:xfrm>
        <a:graphic>
          <a:graphicData uri="http://schemas.openxmlformats.org/presentationml/2006/ole">
            <mc:AlternateContent xmlns:mc="http://schemas.openxmlformats.org/markup-compatibility/2006">
              <mc:Choice xmlns:v="urn:schemas-microsoft-com:vml" Requires="v">
                <p:oleObj spid="_x0000_s15" name="" r:id="rId10" imgW="861695" imgH="274320" progId="Equation.DSMT4">
                  <p:embed/>
                </p:oleObj>
              </mc:Choice>
              <mc:Fallback>
                <p:oleObj name="" r:id="rId10" imgW="861695" imgH="274320" progId="Equation.DSMT4">
                  <p:embed/>
                  <p:pic>
                    <p:nvPicPr>
                      <p:cNvPr id="0" name="图片 14"/>
                      <p:cNvPicPr/>
                      <p:nvPr/>
                    </p:nvPicPr>
                    <p:blipFill>
                      <a:blip r:embed="rId11"/>
                      <a:stretch>
                        <a:fillRect/>
                      </a:stretch>
                    </p:blipFill>
                    <p:spPr>
                      <a:xfrm>
                        <a:off x="8469630" y="4754245"/>
                        <a:ext cx="955040" cy="297815"/>
                      </a:xfrm>
                      <a:prstGeom prst="rect">
                        <a:avLst/>
                      </a:prstGeom>
                    </p:spPr>
                  </p:pic>
                </p:oleObj>
              </mc:Fallback>
            </mc:AlternateContent>
          </a:graphicData>
        </a:graphic>
      </p:graphicFrame>
      <p:graphicFrame>
        <p:nvGraphicFramePr>
          <p:cNvPr id="16" name="对象 15"/>
          <p:cNvGraphicFramePr/>
          <p:nvPr/>
        </p:nvGraphicFramePr>
        <p:xfrm>
          <a:off x="4509135" y="5167630"/>
          <a:ext cx="354330" cy="223520"/>
        </p:xfrm>
        <a:graphic>
          <a:graphicData uri="http://schemas.openxmlformats.org/presentationml/2006/ole">
            <mc:AlternateContent xmlns:mc="http://schemas.openxmlformats.org/markup-compatibility/2006">
              <mc:Choice xmlns:v="urn:schemas-microsoft-com:vml" Requires="v">
                <p:oleObj spid="_x0000_s17" name="" r:id="rId12" imgW="152400" imgH="177165" progId="Equation.DSMT4">
                  <p:embed/>
                </p:oleObj>
              </mc:Choice>
              <mc:Fallback>
                <p:oleObj name="" r:id="rId12" imgW="152400" imgH="177165" progId="Equation.DSMT4">
                  <p:embed/>
                  <p:pic>
                    <p:nvPicPr>
                      <p:cNvPr id="0" name="图片 16"/>
                      <p:cNvPicPr/>
                      <p:nvPr/>
                    </p:nvPicPr>
                    <p:blipFill>
                      <a:blip r:embed="rId13"/>
                      <a:stretch>
                        <a:fillRect/>
                      </a:stretch>
                    </p:blipFill>
                    <p:spPr>
                      <a:xfrm>
                        <a:off x="4509135" y="5167630"/>
                        <a:ext cx="354330" cy="223520"/>
                      </a:xfrm>
                      <a:prstGeom prst="rect">
                        <a:avLst/>
                      </a:prstGeom>
                    </p:spPr>
                  </p:pic>
                </p:oleObj>
              </mc:Fallback>
            </mc:AlternateContent>
          </a:graphicData>
        </a:graphic>
      </p:graphicFrame>
      <p:graphicFrame>
        <p:nvGraphicFramePr>
          <p:cNvPr id="18" name="对象 17"/>
          <p:cNvGraphicFramePr/>
          <p:nvPr/>
        </p:nvGraphicFramePr>
        <p:xfrm>
          <a:off x="8685530" y="5111115"/>
          <a:ext cx="704215" cy="280035"/>
        </p:xfrm>
        <a:graphic>
          <a:graphicData uri="http://schemas.openxmlformats.org/presentationml/2006/ole">
            <mc:AlternateContent xmlns:mc="http://schemas.openxmlformats.org/markup-compatibility/2006">
              <mc:Choice xmlns:v="urn:schemas-microsoft-com:vml" Requires="v">
                <p:oleObj spid="_x0000_s19" name="" r:id="rId14" imgW="457200" imgH="228600" progId="Equation.DSMT4">
                  <p:embed/>
                </p:oleObj>
              </mc:Choice>
              <mc:Fallback>
                <p:oleObj name="" r:id="rId14" imgW="457200" imgH="228600" progId="Equation.DSMT4">
                  <p:embed/>
                  <p:pic>
                    <p:nvPicPr>
                      <p:cNvPr id="0" name="图片 18"/>
                      <p:cNvPicPr/>
                      <p:nvPr/>
                    </p:nvPicPr>
                    <p:blipFill>
                      <a:blip r:embed="rId15"/>
                      <a:stretch>
                        <a:fillRect/>
                      </a:stretch>
                    </p:blipFill>
                    <p:spPr>
                      <a:xfrm>
                        <a:off x="8685530" y="5111115"/>
                        <a:ext cx="704215" cy="280035"/>
                      </a:xfrm>
                      <a:prstGeom prst="rect">
                        <a:avLst/>
                      </a:prstGeom>
                    </p:spPr>
                  </p:pic>
                </p:oleObj>
              </mc:Fallback>
            </mc:AlternateContent>
          </a:graphicData>
        </a:graphic>
      </p:graphicFrame>
      <p:graphicFrame>
        <p:nvGraphicFramePr>
          <p:cNvPr id="20" name="对象 19"/>
          <p:cNvGraphicFramePr/>
          <p:nvPr/>
        </p:nvGraphicFramePr>
        <p:xfrm>
          <a:off x="4407535" y="5445125"/>
          <a:ext cx="435610" cy="392430"/>
        </p:xfrm>
        <a:graphic>
          <a:graphicData uri="http://schemas.openxmlformats.org/presentationml/2006/ole">
            <mc:AlternateContent xmlns:mc="http://schemas.openxmlformats.org/markup-compatibility/2006">
              <mc:Choice xmlns:v="urn:schemas-microsoft-com:vml" Requires="v">
                <p:oleObj spid="_x0000_s21" name="" r:id="rId16" imgW="266700" imgH="228600" progId="Equation.DSMT4">
                  <p:embed/>
                </p:oleObj>
              </mc:Choice>
              <mc:Fallback>
                <p:oleObj name="" r:id="rId16" imgW="266700" imgH="228600" progId="Equation.DSMT4">
                  <p:embed/>
                  <p:pic>
                    <p:nvPicPr>
                      <p:cNvPr id="0" name="图片 20"/>
                      <p:cNvPicPr/>
                      <p:nvPr/>
                    </p:nvPicPr>
                    <p:blipFill>
                      <a:blip r:embed="rId17"/>
                      <a:stretch>
                        <a:fillRect/>
                      </a:stretch>
                    </p:blipFill>
                    <p:spPr>
                      <a:xfrm>
                        <a:off x="4407535" y="5445125"/>
                        <a:ext cx="435610" cy="392430"/>
                      </a:xfrm>
                      <a:prstGeom prst="rect">
                        <a:avLst/>
                      </a:prstGeom>
                    </p:spPr>
                  </p:pic>
                </p:oleObj>
              </mc:Fallback>
            </mc:AlternateContent>
          </a:graphicData>
        </a:graphic>
      </p:graphicFrame>
      <p:graphicFrame>
        <p:nvGraphicFramePr>
          <p:cNvPr id="22" name="对象 21"/>
          <p:cNvGraphicFramePr/>
          <p:nvPr/>
        </p:nvGraphicFramePr>
        <p:xfrm>
          <a:off x="6453505" y="5449570"/>
          <a:ext cx="452755" cy="377190"/>
        </p:xfrm>
        <a:graphic>
          <a:graphicData uri="http://schemas.openxmlformats.org/presentationml/2006/ole">
            <mc:AlternateContent xmlns:mc="http://schemas.openxmlformats.org/markup-compatibility/2006">
              <mc:Choice xmlns:v="urn:schemas-microsoft-com:vml" Requires="v">
                <p:oleObj spid="_x0000_s23" name="" r:id="rId18" imgW="190500" imgH="228600" progId="Equation.DSMT4">
                  <p:embed/>
                </p:oleObj>
              </mc:Choice>
              <mc:Fallback>
                <p:oleObj name="" r:id="rId18" imgW="190500" imgH="228600" progId="Equation.DSMT4">
                  <p:embed/>
                  <p:pic>
                    <p:nvPicPr>
                      <p:cNvPr id="0" name="图片 22"/>
                      <p:cNvPicPr/>
                      <p:nvPr/>
                    </p:nvPicPr>
                    <p:blipFill>
                      <a:blip r:embed="rId19"/>
                      <a:stretch>
                        <a:fillRect/>
                      </a:stretch>
                    </p:blipFill>
                    <p:spPr>
                      <a:xfrm>
                        <a:off x="6453505" y="5449570"/>
                        <a:ext cx="452755" cy="377190"/>
                      </a:xfrm>
                      <a:prstGeom prst="rect">
                        <a:avLst/>
                      </a:prstGeom>
                    </p:spPr>
                  </p:pic>
                </p:oleObj>
              </mc:Fallback>
            </mc:AlternateContent>
          </a:graphicData>
        </a:graphic>
      </p:graphicFrame>
      <p:graphicFrame>
        <p:nvGraphicFramePr>
          <p:cNvPr id="24" name="对象 23"/>
          <p:cNvGraphicFramePr/>
          <p:nvPr/>
        </p:nvGraphicFramePr>
        <p:xfrm>
          <a:off x="8777605" y="5450205"/>
          <a:ext cx="397510" cy="393700"/>
        </p:xfrm>
        <a:graphic>
          <a:graphicData uri="http://schemas.openxmlformats.org/presentationml/2006/ole">
            <mc:AlternateContent xmlns:mc="http://schemas.openxmlformats.org/markup-compatibility/2006">
              <mc:Choice xmlns:v="urn:schemas-microsoft-com:vml" Requires="v">
                <p:oleObj spid="_x0000_s25" name="" r:id="rId20" imgW="190500" imgH="228600" progId="Equation.DSMT4">
                  <p:embed/>
                </p:oleObj>
              </mc:Choice>
              <mc:Fallback>
                <p:oleObj name="" r:id="rId20" imgW="190500" imgH="228600" progId="Equation.DSMT4">
                  <p:embed/>
                  <p:pic>
                    <p:nvPicPr>
                      <p:cNvPr id="0" name="图片 22"/>
                      <p:cNvPicPr/>
                      <p:nvPr/>
                    </p:nvPicPr>
                    <p:blipFill>
                      <a:blip r:embed="rId21"/>
                      <a:stretch>
                        <a:fillRect/>
                      </a:stretch>
                    </p:blipFill>
                    <p:spPr>
                      <a:xfrm>
                        <a:off x="8777605" y="5450205"/>
                        <a:ext cx="397510" cy="393700"/>
                      </a:xfrm>
                      <a:prstGeom prst="rect">
                        <a:avLst/>
                      </a:prstGeom>
                    </p:spPr>
                  </p:pic>
                </p:oleObj>
              </mc:Fallback>
            </mc:AlternateContent>
          </a:graphicData>
        </a:graphic>
      </p:graphicFrame>
      <p:graphicFrame>
        <p:nvGraphicFramePr>
          <p:cNvPr id="26" name="对象 25"/>
          <p:cNvGraphicFramePr/>
          <p:nvPr/>
        </p:nvGraphicFramePr>
        <p:xfrm>
          <a:off x="4407535" y="5852795"/>
          <a:ext cx="624840" cy="349885"/>
        </p:xfrm>
        <a:graphic>
          <a:graphicData uri="http://schemas.openxmlformats.org/presentationml/2006/ole">
            <mc:AlternateContent xmlns:mc="http://schemas.openxmlformats.org/markup-compatibility/2006">
              <mc:Choice xmlns:v="urn:schemas-microsoft-com:vml" Requires="v">
                <p:oleObj spid="_x0000_s27" name="" r:id="rId22" imgW="419100" imgH="228600" progId="Equation.DSMT4">
                  <p:embed/>
                </p:oleObj>
              </mc:Choice>
              <mc:Fallback>
                <p:oleObj name="" r:id="rId22" imgW="419100" imgH="228600" progId="Equation.DSMT4">
                  <p:embed/>
                  <p:pic>
                    <p:nvPicPr>
                      <p:cNvPr id="0" name="图片 26"/>
                      <p:cNvPicPr/>
                      <p:nvPr/>
                    </p:nvPicPr>
                    <p:blipFill>
                      <a:blip r:embed="rId23"/>
                      <a:stretch>
                        <a:fillRect/>
                      </a:stretch>
                    </p:blipFill>
                    <p:spPr>
                      <a:xfrm>
                        <a:off x="4407535" y="5852795"/>
                        <a:ext cx="624840" cy="349885"/>
                      </a:xfrm>
                      <a:prstGeom prst="rect">
                        <a:avLst/>
                      </a:prstGeom>
                    </p:spPr>
                  </p:pic>
                </p:oleObj>
              </mc:Fallback>
            </mc:AlternateContent>
          </a:graphicData>
        </a:graphic>
      </p:graphicFrame>
      <p:graphicFrame>
        <p:nvGraphicFramePr>
          <p:cNvPr id="28" name="对象 27"/>
          <p:cNvGraphicFramePr/>
          <p:nvPr/>
        </p:nvGraphicFramePr>
        <p:xfrm>
          <a:off x="6453505" y="5823585"/>
          <a:ext cx="424815" cy="408305"/>
        </p:xfrm>
        <a:graphic>
          <a:graphicData uri="http://schemas.openxmlformats.org/presentationml/2006/ole">
            <mc:AlternateContent xmlns:mc="http://schemas.openxmlformats.org/markup-compatibility/2006">
              <mc:Choice xmlns:v="urn:schemas-microsoft-com:vml" Requires="v">
                <p:oleObj spid="_x0000_s29" name="" r:id="rId24" imgW="190500" imgH="228600" progId="Equation.DSMT4">
                  <p:embed/>
                </p:oleObj>
              </mc:Choice>
              <mc:Fallback>
                <p:oleObj name="" r:id="rId24" imgW="190500" imgH="228600" progId="Equation.DSMT4">
                  <p:embed/>
                  <p:pic>
                    <p:nvPicPr>
                      <p:cNvPr id="0" name="图片 28"/>
                      <p:cNvPicPr/>
                      <p:nvPr/>
                    </p:nvPicPr>
                    <p:blipFill>
                      <a:blip r:embed="rId25"/>
                      <a:stretch>
                        <a:fillRect/>
                      </a:stretch>
                    </p:blipFill>
                    <p:spPr>
                      <a:xfrm>
                        <a:off x="6453505" y="5823585"/>
                        <a:ext cx="424815" cy="408305"/>
                      </a:xfrm>
                      <a:prstGeom prst="rect">
                        <a:avLst/>
                      </a:prstGeom>
                    </p:spPr>
                  </p:pic>
                </p:oleObj>
              </mc:Fallback>
            </mc:AlternateContent>
          </a:graphicData>
        </a:graphic>
      </p:graphicFrame>
      <p:graphicFrame>
        <p:nvGraphicFramePr>
          <p:cNvPr id="30" name="对象 29"/>
          <p:cNvGraphicFramePr/>
          <p:nvPr/>
        </p:nvGraphicFramePr>
        <p:xfrm>
          <a:off x="8827770" y="5837555"/>
          <a:ext cx="297180" cy="334010"/>
        </p:xfrm>
        <a:graphic>
          <a:graphicData uri="http://schemas.openxmlformats.org/presentationml/2006/ole">
            <mc:AlternateContent xmlns:mc="http://schemas.openxmlformats.org/markup-compatibility/2006">
              <mc:Choice xmlns:v="urn:schemas-microsoft-com:vml" Requires="v">
                <p:oleObj spid="_x0000_s31" name="" r:id="rId26" imgW="165100" imgH="165100" progId="Equation.DSMT4">
                  <p:embed/>
                </p:oleObj>
              </mc:Choice>
              <mc:Fallback>
                <p:oleObj name="" r:id="rId26" imgW="165100" imgH="165100" progId="Equation.DSMT4">
                  <p:embed/>
                  <p:pic>
                    <p:nvPicPr>
                      <p:cNvPr id="0" name="图片 30"/>
                      <p:cNvPicPr/>
                      <p:nvPr/>
                    </p:nvPicPr>
                    <p:blipFill>
                      <a:blip r:embed="rId27"/>
                      <a:stretch>
                        <a:fillRect/>
                      </a:stretch>
                    </p:blipFill>
                    <p:spPr>
                      <a:xfrm>
                        <a:off x="8827770" y="5837555"/>
                        <a:ext cx="297180" cy="334010"/>
                      </a:xfrm>
                      <a:prstGeom prst="rect">
                        <a:avLst/>
                      </a:prstGeom>
                    </p:spPr>
                  </p:pic>
                </p:oleObj>
              </mc:Fallback>
            </mc:AlternateContent>
          </a:graphicData>
        </a:graphic>
      </p:graphicFrame>
      <p:graphicFrame>
        <p:nvGraphicFramePr>
          <p:cNvPr id="32" name="对象 31"/>
          <p:cNvGraphicFramePr/>
          <p:nvPr/>
        </p:nvGraphicFramePr>
        <p:xfrm>
          <a:off x="4407535" y="6289675"/>
          <a:ext cx="624840" cy="349885"/>
        </p:xfrm>
        <a:graphic>
          <a:graphicData uri="http://schemas.openxmlformats.org/presentationml/2006/ole">
            <mc:AlternateContent xmlns:mc="http://schemas.openxmlformats.org/markup-compatibility/2006">
              <mc:Choice xmlns:v="urn:schemas-microsoft-com:vml" Requires="v">
                <p:oleObj spid="_x0000_s33" name="" r:id="rId28" imgW="419100" imgH="228600" progId="Equation.DSMT4">
                  <p:embed/>
                </p:oleObj>
              </mc:Choice>
              <mc:Fallback>
                <p:oleObj name="" r:id="rId28" imgW="419100" imgH="228600" progId="Equation.DSMT4">
                  <p:embed/>
                  <p:pic>
                    <p:nvPicPr>
                      <p:cNvPr id="0" name="图片 26"/>
                      <p:cNvPicPr/>
                      <p:nvPr/>
                    </p:nvPicPr>
                    <p:blipFill>
                      <a:blip r:embed="rId23"/>
                      <a:stretch>
                        <a:fillRect/>
                      </a:stretch>
                    </p:blipFill>
                    <p:spPr>
                      <a:xfrm>
                        <a:off x="4407535" y="6289675"/>
                        <a:ext cx="624840" cy="349885"/>
                      </a:xfrm>
                      <a:prstGeom prst="rect">
                        <a:avLst/>
                      </a:prstGeom>
                    </p:spPr>
                  </p:pic>
                </p:oleObj>
              </mc:Fallback>
            </mc:AlternateContent>
          </a:graphicData>
        </a:graphic>
      </p:graphicFrame>
      <p:graphicFrame>
        <p:nvGraphicFramePr>
          <p:cNvPr id="34" name="对象 33"/>
          <p:cNvGraphicFramePr/>
          <p:nvPr/>
        </p:nvGraphicFramePr>
        <p:xfrm>
          <a:off x="5949315" y="6271895"/>
          <a:ext cx="1549400" cy="376555"/>
        </p:xfrm>
        <a:graphic>
          <a:graphicData uri="http://schemas.openxmlformats.org/presentationml/2006/ole">
            <mc:AlternateContent xmlns:mc="http://schemas.openxmlformats.org/markup-compatibility/2006">
              <mc:Choice xmlns:v="urn:schemas-microsoft-com:vml" Requires="v">
                <p:oleObj spid="_x0000_s35" name="" r:id="rId29" imgW="1079500" imgH="254000" progId="Equation.DSMT4">
                  <p:embed/>
                </p:oleObj>
              </mc:Choice>
              <mc:Fallback>
                <p:oleObj name="" r:id="rId29" imgW="1079500" imgH="254000" progId="Equation.DSMT4">
                  <p:embed/>
                  <p:pic>
                    <p:nvPicPr>
                      <p:cNvPr id="0" name="图片 34"/>
                      <p:cNvPicPr/>
                      <p:nvPr/>
                    </p:nvPicPr>
                    <p:blipFill>
                      <a:blip r:embed="rId30"/>
                      <a:stretch>
                        <a:fillRect/>
                      </a:stretch>
                    </p:blipFill>
                    <p:spPr>
                      <a:xfrm>
                        <a:off x="5949315" y="6271895"/>
                        <a:ext cx="1549400" cy="376555"/>
                      </a:xfrm>
                      <a:prstGeom prst="rect">
                        <a:avLst/>
                      </a:prstGeom>
                    </p:spPr>
                  </p:pic>
                </p:oleObj>
              </mc:Fallback>
            </mc:AlternateContent>
          </a:graphicData>
        </a:graphic>
      </p:graphicFrame>
      <p:graphicFrame>
        <p:nvGraphicFramePr>
          <p:cNvPr id="36" name="对象 35"/>
          <p:cNvGraphicFramePr/>
          <p:nvPr/>
        </p:nvGraphicFramePr>
        <p:xfrm>
          <a:off x="8109585" y="6242050"/>
          <a:ext cx="1635125" cy="438150"/>
        </p:xfrm>
        <a:graphic>
          <a:graphicData uri="http://schemas.openxmlformats.org/presentationml/2006/ole">
            <mc:AlternateContent xmlns:mc="http://schemas.openxmlformats.org/markup-compatibility/2006">
              <mc:Choice xmlns:v="urn:schemas-microsoft-com:vml" Requires="v">
                <p:oleObj spid="_x0000_s37" name="" r:id="rId31" imgW="1016000" imgH="254000" progId="Equation.DSMT4">
                  <p:embed/>
                </p:oleObj>
              </mc:Choice>
              <mc:Fallback>
                <p:oleObj name="" r:id="rId31" imgW="1016000" imgH="254000" progId="Equation.DSMT4">
                  <p:embed/>
                  <p:pic>
                    <p:nvPicPr>
                      <p:cNvPr id="0" name="图片 36"/>
                      <p:cNvPicPr/>
                      <p:nvPr/>
                    </p:nvPicPr>
                    <p:blipFill>
                      <a:blip r:embed="rId32"/>
                      <a:stretch>
                        <a:fillRect/>
                      </a:stretch>
                    </p:blipFill>
                    <p:spPr>
                      <a:xfrm>
                        <a:off x="8109585" y="6242050"/>
                        <a:ext cx="1635125" cy="43815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10845" y="3932555"/>
            <a:ext cx="11192510" cy="125349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内容占位符 2"/>
          <p:cNvSpPr>
            <a:spLocks noGrp="1"/>
          </p:cNvSpPr>
          <p:nvPr>
            <p:ph idx="1"/>
          </p:nvPr>
        </p:nvSpPr>
        <p:spPr>
          <a:xfrm>
            <a:off x="523875" y="692785"/>
            <a:ext cx="10975975" cy="4507230"/>
          </a:xfrm>
        </p:spPr>
        <p:txBody>
          <a:bodyPr/>
          <a:lstStyle/>
          <a:p>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，认购期权价格一旦超过了上边界（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），可通过卖出认购期权（</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）的同时买入对应的期权标的（</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）进行无风险套利（Covered Call）。当期权到期，若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，买方行权，投资者以价格</a:t>
            </a:r>
            <a:r>
              <a:rPr lang="en-US" sz="2200" dirty="0" smtClean="0">
                <a:latin typeface="Times New Roman" panose="02020603050405020304" pitchFamily="18" charset="0"/>
                <a:cs typeface="Times New Roman" panose="02020603050405020304" pitchFamily="18" charset="0"/>
              </a:rPr>
              <a:t>X</a:t>
            </a:r>
            <a:r>
              <a:rPr sz="2200" dirty="0" smtClean="0">
                <a:latin typeface="Times New Roman" panose="02020603050405020304" pitchFamily="18" charset="0"/>
                <a:cs typeface="Times New Roman" panose="02020603050405020304" pitchFamily="18" charset="0"/>
              </a:rPr>
              <a:t>卖出所持有的标的，投资者收益折现到</a:t>
            </a:r>
            <a:r>
              <a:rPr lang="en-US" sz="2200" dirty="0" smtClean="0">
                <a:latin typeface="Times New Roman" panose="02020603050405020304" pitchFamily="18" charset="0"/>
                <a:cs typeface="Times New Roman" panose="02020603050405020304" pitchFamily="18" charset="0"/>
              </a:rPr>
              <a:t>t=0 </a:t>
            </a:r>
            <a:r>
              <a:rPr sz="2200" dirty="0" smtClean="0">
                <a:latin typeface="Times New Roman" panose="02020603050405020304" pitchFamily="18" charset="0"/>
                <a:cs typeface="Times New Roman" panose="02020603050405020304" pitchFamily="18" charset="0"/>
              </a:rPr>
              <a:t>时刻为：</a:t>
            </a:r>
            <a:r>
              <a:rPr lang="en-US" sz="2200" dirty="0" smtClean="0">
                <a:latin typeface="Times New Roman" panose="02020603050405020304" pitchFamily="18" charset="0"/>
                <a:cs typeface="Times New Roman" panose="02020603050405020304" pitchFamily="18" charset="0"/>
              </a:rPr>
              <a:t>                            </a:t>
            </a:r>
            <a:endParaRPr sz="2200" dirty="0" smtClean="0">
              <a:latin typeface="Times New Roman" panose="02020603050405020304" pitchFamily="18" charset="0"/>
              <a:cs typeface="Times New Roman" panose="02020603050405020304" pitchFamily="18" charset="0"/>
            </a:endParaRPr>
          </a:p>
          <a:p>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，期权不执行，投资者收益折现到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时刻为：                                                             </a:t>
            </a:r>
            <a:endParaRPr sz="2200" dirty="0" smtClean="0">
              <a:latin typeface="Times New Roman" panose="02020603050405020304" pitchFamily="18" charset="0"/>
              <a:cs typeface="Times New Roman" panose="02020603050405020304" pitchFamily="18" charset="0"/>
            </a:endParaRPr>
          </a:p>
          <a:p>
            <a:endParaRPr sz="2200" dirty="0" smtClean="0">
              <a:latin typeface="Times New Roman" panose="02020603050405020304" pitchFamily="18" charset="0"/>
              <a:cs typeface="Times New Roman" panose="02020603050405020304" pitchFamily="18" charset="0"/>
            </a:endParaRPr>
          </a:p>
          <a:p>
            <a:r>
              <a:rPr sz="2200" dirty="0" smtClean="0">
                <a:latin typeface="Times New Roman" panose="02020603050405020304" pitchFamily="18" charset="0"/>
                <a:cs typeface="Times New Roman" panose="02020603050405020304" pitchFamily="18" charset="0"/>
              </a:rPr>
              <a:t>而由于</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，在不考虑费用的情况下，无论</a:t>
            </a:r>
            <a:r>
              <a:rPr lang="en-US" sz="2200" dirty="0" smtClean="0">
                <a:latin typeface="Times New Roman" panose="02020603050405020304" pitchFamily="18" charset="0"/>
                <a:cs typeface="Times New Roman" panose="02020603050405020304" pitchFamily="18" charset="0"/>
              </a:rPr>
              <a:t>T</a:t>
            </a:r>
            <a:r>
              <a:rPr sz="2200" dirty="0" smtClean="0">
                <a:latin typeface="Times New Roman" panose="02020603050405020304" pitchFamily="18" charset="0"/>
                <a:cs typeface="Times New Roman" panose="02020603050405020304" pitchFamily="18" charset="0"/>
              </a:rPr>
              <a:t>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处于何种水平，投资者至少可以获得</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的正收益。</a:t>
            </a:r>
            <a:endParaRPr sz="2200" dirty="0" smtClean="0">
              <a:latin typeface="Times New Roman" panose="02020603050405020304" pitchFamily="18" charset="0"/>
              <a:cs typeface="Times New Roman" panose="02020603050405020304" pitchFamily="18" charset="0"/>
            </a:endParaRPr>
          </a:p>
          <a:p>
            <a:endParaRPr sz="2200" dirty="0" smtClean="0">
              <a:latin typeface="Times New Roman" panose="02020603050405020304" pitchFamily="18" charset="0"/>
              <a:cs typeface="Times New Roman" panose="02020603050405020304" pitchFamily="18" charset="0"/>
            </a:endParaRPr>
          </a:p>
          <a:p>
            <a:r>
              <a:rPr sz="2200" dirty="0" smtClean="0">
                <a:latin typeface="Times New Roman" panose="02020603050405020304" pitchFamily="18" charset="0"/>
                <a:cs typeface="Times New Roman" panose="02020603050405020304" pitchFamily="18" charset="0"/>
              </a:rPr>
              <a:t>【</a:t>
            </a:r>
            <a:r>
              <a:rPr sz="2200" b="1" dirty="0" smtClean="0">
                <a:latin typeface="Times New Roman" panose="02020603050405020304" pitchFamily="18" charset="0"/>
                <a:cs typeface="Times New Roman" panose="02020603050405020304" pitchFamily="18" charset="0"/>
              </a:rPr>
              <a:t>例12-6</a:t>
            </a:r>
            <a:r>
              <a:rPr sz="2200" dirty="0" smtClean="0">
                <a:latin typeface="Times New Roman" panose="02020603050405020304" pitchFamily="18" charset="0"/>
                <a:cs typeface="Times New Roman" panose="02020603050405020304" pitchFamily="18" charset="0"/>
              </a:rPr>
              <a:t>】接上述例子，对于行权价为5元的看股票看跌期权，理论上其价格最高不能超过多少呢？卖出看跌期权者将权利金贷出去的本利和是多少？价格需要调整到什么范围才会使得无风险收益不存在？</a:t>
            </a:r>
            <a:endParaRPr sz="2200" dirty="0" smtClean="0">
              <a:latin typeface="Times New Roman" panose="02020603050405020304" pitchFamily="18" charset="0"/>
              <a:cs typeface="Times New Roman" panose="02020603050405020304" pitchFamily="18" charset="0"/>
            </a:endParaRPr>
          </a:p>
          <a:p>
            <a:endParaRPr sz="2200" dirty="0" smtClean="0">
              <a:latin typeface="Times New Roman" panose="02020603050405020304" pitchFamily="18" charset="0"/>
              <a:cs typeface="Times New Roman" panose="02020603050405020304" pitchFamily="18" charset="0"/>
            </a:endParaRP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四、</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认购期权上边界套利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6" name="对象 5"/>
          <p:cNvGraphicFramePr/>
          <p:nvPr/>
        </p:nvGraphicFramePr>
        <p:xfrm>
          <a:off x="1772920" y="692785"/>
          <a:ext cx="701675" cy="410210"/>
        </p:xfrm>
        <a:graphic>
          <a:graphicData uri="http://schemas.openxmlformats.org/presentationml/2006/ole">
            <mc:AlternateContent xmlns:mc="http://schemas.openxmlformats.org/markup-compatibility/2006">
              <mc:Choice xmlns:v="urn:schemas-microsoft-com:vml" Requires="v">
                <p:oleObj spid="_x0000_s7" name="" r:id="rId1" imgW="709930" imgH="320040" progId="Equation.DSMT4">
                  <p:embed/>
                </p:oleObj>
              </mc:Choice>
              <mc:Fallback>
                <p:oleObj name="" r:id="rId1" imgW="709930" imgH="320040" progId="Equation.DSMT4">
                  <p:embed/>
                  <p:pic>
                    <p:nvPicPr>
                      <p:cNvPr id="0" name="图片 6"/>
                      <p:cNvPicPr/>
                      <p:nvPr/>
                    </p:nvPicPr>
                    <p:blipFill>
                      <a:blip r:embed="rId2"/>
                      <a:stretch>
                        <a:fillRect/>
                      </a:stretch>
                    </p:blipFill>
                    <p:spPr>
                      <a:xfrm>
                        <a:off x="1772920" y="692785"/>
                        <a:ext cx="701675" cy="410210"/>
                      </a:xfrm>
                      <a:prstGeom prst="rect">
                        <a:avLst/>
                      </a:prstGeom>
                    </p:spPr>
                  </p:pic>
                </p:oleObj>
              </mc:Fallback>
            </mc:AlternateContent>
          </a:graphicData>
        </a:graphic>
      </p:graphicFrame>
      <p:graphicFrame>
        <p:nvGraphicFramePr>
          <p:cNvPr id="8" name="对象 7"/>
          <p:cNvGraphicFramePr/>
          <p:nvPr/>
        </p:nvGraphicFramePr>
        <p:xfrm>
          <a:off x="6957695" y="692785"/>
          <a:ext cx="717550" cy="375920"/>
        </p:xfrm>
        <a:graphic>
          <a:graphicData uri="http://schemas.openxmlformats.org/presentationml/2006/ole">
            <mc:AlternateContent xmlns:mc="http://schemas.openxmlformats.org/markup-compatibility/2006">
              <mc:Choice xmlns:v="urn:schemas-microsoft-com:vml" Requires="v">
                <p:oleObj spid="_x0000_s10" name="" r:id="rId3" imgW="431800" imgH="228600" progId="Equation.DSMT4">
                  <p:embed/>
                </p:oleObj>
              </mc:Choice>
              <mc:Fallback>
                <p:oleObj name="" r:id="rId3" imgW="431800" imgH="228600" progId="Equation.DSMT4">
                  <p:embed/>
                  <p:pic>
                    <p:nvPicPr>
                      <p:cNvPr id="0" name="图片 9"/>
                      <p:cNvPicPr/>
                      <p:nvPr/>
                    </p:nvPicPr>
                    <p:blipFill>
                      <a:blip r:embed="rId4"/>
                      <a:stretch>
                        <a:fillRect/>
                      </a:stretch>
                    </p:blipFill>
                    <p:spPr>
                      <a:xfrm>
                        <a:off x="6957695" y="692785"/>
                        <a:ext cx="717550" cy="375920"/>
                      </a:xfrm>
                      <a:prstGeom prst="rect">
                        <a:avLst/>
                      </a:prstGeom>
                    </p:spPr>
                  </p:pic>
                </p:oleObj>
              </mc:Fallback>
            </mc:AlternateContent>
          </a:graphicData>
        </a:graphic>
      </p:graphicFrame>
      <p:graphicFrame>
        <p:nvGraphicFramePr>
          <p:cNvPr id="11" name="对象 10"/>
          <p:cNvGraphicFramePr/>
          <p:nvPr/>
        </p:nvGraphicFramePr>
        <p:xfrm>
          <a:off x="10989945" y="692150"/>
          <a:ext cx="365760" cy="376555"/>
        </p:xfrm>
        <a:graphic>
          <a:graphicData uri="http://schemas.openxmlformats.org/presentationml/2006/ole">
            <mc:AlternateContent xmlns:mc="http://schemas.openxmlformats.org/markup-compatibility/2006">
              <mc:Choice xmlns:v="urn:schemas-microsoft-com:vml" Requires="v">
                <p:oleObj spid="_x0000_s12" name="" r:id="rId5" imgW="152400" imgH="177165" progId="Equation.DSMT4">
                  <p:embed/>
                </p:oleObj>
              </mc:Choice>
              <mc:Fallback>
                <p:oleObj name="" r:id="rId5" imgW="152400" imgH="177165" progId="Equation.DSMT4">
                  <p:embed/>
                  <p:pic>
                    <p:nvPicPr>
                      <p:cNvPr id="0" name="图片 11"/>
                      <p:cNvPicPr/>
                      <p:nvPr/>
                    </p:nvPicPr>
                    <p:blipFill>
                      <a:blip r:embed="rId6"/>
                      <a:stretch>
                        <a:fillRect/>
                      </a:stretch>
                    </p:blipFill>
                    <p:spPr>
                      <a:xfrm>
                        <a:off x="10989945" y="692150"/>
                        <a:ext cx="365760" cy="376555"/>
                      </a:xfrm>
                      <a:prstGeom prst="rect">
                        <a:avLst/>
                      </a:prstGeom>
                    </p:spPr>
                  </p:pic>
                </p:oleObj>
              </mc:Fallback>
            </mc:AlternateContent>
          </a:graphicData>
        </a:graphic>
      </p:graphicFrame>
      <p:graphicFrame>
        <p:nvGraphicFramePr>
          <p:cNvPr id="13" name="对象 12"/>
          <p:cNvGraphicFramePr/>
          <p:nvPr/>
        </p:nvGraphicFramePr>
        <p:xfrm>
          <a:off x="4725035" y="1052830"/>
          <a:ext cx="492760" cy="452755"/>
        </p:xfrm>
        <a:graphic>
          <a:graphicData uri="http://schemas.openxmlformats.org/presentationml/2006/ole">
            <mc:AlternateContent xmlns:mc="http://schemas.openxmlformats.org/markup-compatibility/2006">
              <mc:Choice xmlns:v="urn:schemas-microsoft-com:vml" Requires="v">
                <p:oleObj spid="_x0000_s14" name="" r:id="rId7" imgW="177165" imgH="228600" progId="Equation.DSMT4">
                  <p:embed/>
                </p:oleObj>
              </mc:Choice>
              <mc:Fallback>
                <p:oleObj name="" r:id="rId7" imgW="177165" imgH="228600" progId="Equation.DSMT4">
                  <p:embed/>
                  <p:pic>
                    <p:nvPicPr>
                      <p:cNvPr id="0" name="图片 13"/>
                      <p:cNvPicPr/>
                      <p:nvPr/>
                    </p:nvPicPr>
                    <p:blipFill>
                      <a:blip r:embed="rId8"/>
                      <a:stretch>
                        <a:fillRect/>
                      </a:stretch>
                    </p:blipFill>
                    <p:spPr>
                      <a:xfrm>
                        <a:off x="4725035" y="1052830"/>
                        <a:ext cx="492760" cy="452755"/>
                      </a:xfrm>
                      <a:prstGeom prst="rect">
                        <a:avLst/>
                      </a:prstGeom>
                    </p:spPr>
                  </p:pic>
                </p:oleObj>
              </mc:Fallback>
            </mc:AlternateContent>
          </a:graphicData>
        </a:graphic>
      </p:graphicFrame>
      <p:graphicFrame>
        <p:nvGraphicFramePr>
          <p:cNvPr id="15" name="对象 14"/>
          <p:cNvGraphicFramePr/>
          <p:nvPr/>
        </p:nvGraphicFramePr>
        <p:xfrm>
          <a:off x="1268730" y="1412875"/>
          <a:ext cx="828675" cy="388620"/>
        </p:xfrm>
        <a:graphic>
          <a:graphicData uri="http://schemas.openxmlformats.org/presentationml/2006/ole">
            <mc:AlternateContent xmlns:mc="http://schemas.openxmlformats.org/markup-compatibility/2006">
              <mc:Choice xmlns:v="urn:schemas-microsoft-com:vml" Requires="v">
                <p:oleObj spid="_x0000_s16" name="" r:id="rId9" imgW="482600" imgH="228600" progId="Equation.DSMT4">
                  <p:embed/>
                </p:oleObj>
              </mc:Choice>
              <mc:Fallback>
                <p:oleObj name="" r:id="rId9" imgW="482600" imgH="228600" progId="Equation.DSMT4">
                  <p:embed/>
                  <p:pic>
                    <p:nvPicPr>
                      <p:cNvPr id="0" name="图片 15"/>
                      <p:cNvPicPr/>
                      <p:nvPr/>
                    </p:nvPicPr>
                    <p:blipFill>
                      <a:blip r:embed="rId10"/>
                      <a:stretch>
                        <a:fillRect/>
                      </a:stretch>
                    </p:blipFill>
                    <p:spPr>
                      <a:xfrm>
                        <a:off x="1268730" y="1412875"/>
                        <a:ext cx="828675" cy="388620"/>
                      </a:xfrm>
                      <a:prstGeom prst="rect">
                        <a:avLst/>
                      </a:prstGeom>
                    </p:spPr>
                  </p:pic>
                </p:oleObj>
              </mc:Fallback>
            </mc:AlternateContent>
          </a:graphicData>
        </a:graphic>
      </p:graphicFrame>
      <p:graphicFrame>
        <p:nvGraphicFramePr>
          <p:cNvPr id="17" name="对象 16"/>
          <p:cNvGraphicFramePr/>
          <p:nvPr/>
        </p:nvGraphicFramePr>
        <p:xfrm>
          <a:off x="1701165" y="1772920"/>
          <a:ext cx="1867535" cy="426720"/>
        </p:xfrm>
        <a:graphic>
          <a:graphicData uri="http://schemas.openxmlformats.org/presentationml/2006/ole">
            <mc:AlternateContent xmlns:mc="http://schemas.openxmlformats.org/markup-compatibility/2006">
              <mc:Choice xmlns:v="urn:schemas-microsoft-com:vml" Requires="v">
                <p:oleObj spid="_x0000_s18" name="" r:id="rId11" imgW="1054100" imgH="254000" progId="Equation.DSMT4">
                  <p:embed/>
                </p:oleObj>
              </mc:Choice>
              <mc:Fallback>
                <p:oleObj name="" r:id="rId11" imgW="1054100" imgH="254000" progId="Equation.DSMT4">
                  <p:embed/>
                  <p:pic>
                    <p:nvPicPr>
                      <p:cNvPr id="0" name="图片 17"/>
                      <p:cNvPicPr/>
                      <p:nvPr/>
                    </p:nvPicPr>
                    <p:blipFill>
                      <a:blip r:embed="rId12"/>
                      <a:stretch>
                        <a:fillRect/>
                      </a:stretch>
                    </p:blipFill>
                    <p:spPr>
                      <a:xfrm>
                        <a:off x="1701165" y="1772920"/>
                        <a:ext cx="1867535" cy="426720"/>
                      </a:xfrm>
                      <a:prstGeom prst="rect">
                        <a:avLst/>
                      </a:prstGeom>
                    </p:spPr>
                  </p:pic>
                </p:oleObj>
              </mc:Fallback>
            </mc:AlternateContent>
          </a:graphicData>
        </a:graphic>
      </p:graphicFrame>
      <p:graphicFrame>
        <p:nvGraphicFramePr>
          <p:cNvPr id="19" name="对象 18"/>
          <p:cNvGraphicFramePr/>
          <p:nvPr/>
        </p:nvGraphicFramePr>
        <p:xfrm>
          <a:off x="1268730" y="2111375"/>
          <a:ext cx="796925" cy="382905"/>
        </p:xfrm>
        <a:graphic>
          <a:graphicData uri="http://schemas.openxmlformats.org/presentationml/2006/ole">
            <mc:AlternateContent xmlns:mc="http://schemas.openxmlformats.org/markup-compatibility/2006">
              <mc:Choice xmlns:v="urn:schemas-microsoft-com:vml" Requires="v">
                <p:oleObj spid="_x0000_s20" name="" r:id="rId13" imgW="482600" imgH="228600" progId="Equation.DSMT4">
                  <p:embed/>
                </p:oleObj>
              </mc:Choice>
              <mc:Fallback>
                <p:oleObj name="" r:id="rId13" imgW="482600" imgH="228600" progId="Equation.DSMT4">
                  <p:embed/>
                  <p:pic>
                    <p:nvPicPr>
                      <p:cNvPr id="0" name="图片 19"/>
                      <p:cNvPicPr/>
                      <p:nvPr/>
                    </p:nvPicPr>
                    <p:blipFill>
                      <a:blip r:embed="rId14"/>
                      <a:stretch>
                        <a:fillRect/>
                      </a:stretch>
                    </p:blipFill>
                    <p:spPr>
                      <a:xfrm>
                        <a:off x="1268730" y="2111375"/>
                        <a:ext cx="796925" cy="382905"/>
                      </a:xfrm>
                      <a:prstGeom prst="rect">
                        <a:avLst/>
                      </a:prstGeom>
                    </p:spPr>
                  </p:pic>
                </p:oleObj>
              </mc:Fallback>
            </mc:AlternateContent>
          </a:graphicData>
        </a:graphic>
      </p:graphicFrame>
      <p:graphicFrame>
        <p:nvGraphicFramePr>
          <p:cNvPr id="21" name="对象 20"/>
          <p:cNvGraphicFramePr/>
          <p:nvPr/>
        </p:nvGraphicFramePr>
        <p:xfrm>
          <a:off x="5260340" y="2453005"/>
          <a:ext cx="1697355" cy="398780"/>
        </p:xfrm>
        <a:graphic>
          <a:graphicData uri="http://schemas.openxmlformats.org/presentationml/2006/ole">
            <mc:AlternateContent xmlns:mc="http://schemas.openxmlformats.org/markup-compatibility/2006">
              <mc:Choice xmlns:v="urn:schemas-microsoft-com:vml" Requires="v">
                <p:oleObj spid="_x0000_s22" name="" r:id="rId15" imgW="939800" imgH="241300" progId="Equation.DSMT4">
                  <p:embed/>
                </p:oleObj>
              </mc:Choice>
              <mc:Fallback>
                <p:oleObj name="" r:id="rId15" imgW="939800" imgH="241300" progId="Equation.DSMT4">
                  <p:embed/>
                  <p:pic>
                    <p:nvPicPr>
                      <p:cNvPr id="0" name="图片 21"/>
                      <p:cNvPicPr/>
                      <p:nvPr/>
                    </p:nvPicPr>
                    <p:blipFill>
                      <a:blip r:embed="rId16"/>
                      <a:stretch>
                        <a:fillRect/>
                      </a:stretch>
                    </p:blipFill>
                    <p:spPr>
                      <a:xfrm>
                        <a:off x="5260340" y="2453005"/>
                        <a:ext cx="1697355" cy="398780"/>
                      </a:xfrm>
                      <a:prstGeom prst="rect">
                        <a:avLst/>
                      </a:prstGeom>
                    </p:spPr>
                  </p:pic>
                </p:oleObj>
              </mc:Fallback>
            </mc:AlternateContent>
          </a:graphicData>
        </a:graphic>
      </p:graphicFrame>
      <p:graphicFrame>
        <p:nvGraphicFramePr>
          <p:cNvPr id="23" name="对象 22"/>
          <p:cNvGraphicFramePr/>
          <p:nvPr/>
        </p:nvGraphicFramePr>
        <p:xfrm>
          <a:off x="6381750" y="2133600"/>
          <a:ext cx="685800" cy="360680"/>
        </p:xfrm>
        <a:graphic>
          <a:graphicData uri="http://schemas.openxmlformats.org/presentationml/2006/ole">
            <mc:AlternateContent xmlns:mc="http://schemas.openxmlformats.org/markup-compatibility/2006">
              <mc:Choice xmlns:v="urn:schemas-microsoft-com:vml" Requires="v">
                <p:oleObj spid="_x0000_s24" name="" r:id="rId17" imgW="120650" imgH="509905" progId="Equation.DSMT4">
                  <p:embed/>
                </p:oleObj>
              </mc:Choice>
              <mc:Fallback>
                <p:oleObj name="" r:id="rId17" imgW="120650" imgH="509905" progId="Equation.DSMT4">
                  <p:embed/>
                  <p:pic>
                    <p:nvPicPr>
                      <p:cNvPr id="0" name="图片 23"/>
                      <p:cNvPicPr/>
                      <p:nvPr/>
                    </p:nvPicPr>
                    <p:blipFill>
                      <a:blip r:embed="rId18"/>
                      <a:stretch>
                        <a:fillRect/>
                      </a:stretch>
                    </p:blipFill>
                    <p:spPr>
                      <a:xfrm>
                        <a:off x="6381750" y="2133600"/>
                        <a:ext cx="685800" cy="360680"/>
                      </a:xfrm>
                      <a:prstGeom prst="rect">
                        <a:avLst/>
                      </a:prstGeom>
                    </p:spPr>
                  </p:pic>
                </p:oleObj>
              </mc:Fallback>
            </mc:AlternateContent>
          </a:graphicData>
        </a:graphic>
      </p:graphicFrame>
      <p:graphicFrame>
        <p:nvGraphicFramePr>
          <p:cNvPr id="25" name="对象 24"/>
          <p:cNvGraphicFramePr/>
          <p:nvPr/>
        </p:nvGraphicFramePr>
        <p:xfrm>
          <a:off x="1772920" y="2851785"/>
          <a:ext cx="899795" cy="433070"/>
        </p:xfrm>
        <a:graphic>
          <a:graphicData uri="http://schemas.openxmlformats.org/presentationml/2006/ole">
            <mc:AlternateContent xmlns:mc="http://schemas.openxmlformats.org/markup-compatibility/2006">
              <mc:Choice xmlns:v="urn:schemas-microsoft-com:vml" Requires="v">
                <p:oleObj spid="_x0000_s26" name="" r:id="rId19" imgW="482600" imgH="228600" progId="Equation.DSMT4">
                  <p:embed/>
                </p:oleObj>
              </mc:Choice>
              <mc:Fallback>
                <p:oleObj name="" r:id="rId19" imgW="482600" imgH="228600" progId="Equation.DSMT4">
                  <p:embed/>
                  <p:pic>
                    <p:nvPicPr>
                      <p:cNvPr id="0" name="图片 25"/>
                      <p:cNvPicPr/>
                      <p:nvPr/>
                    </p:nvPicPr>
                    <p:blipFill>
                      <a:blip r:embed="rId20"/>
                      <a:stretch>
                        <a:fillRect/>
                      </a:stretch>
                    </p:blipFill>
                    <p:spPr>
                      <a:xfrm>
                        <a:off x="1772920" y="2851785"/>
                        <a:ext cx="899795" cy="433070"/>
                      </a:xfrm>
                      <a:prstGeom prst="rect">
                        <a:avLst/>
                      </a:prstGeom>
                    </p:spPr>
                  </p:pic>
                </p:oleObj>
              </mc:Fallback>
            </mc:AlternateContent>
          </a:graphicData>
        </a:graphic>
      </p:graphicFrame>
      <p:graphicFrame>
        <p:nvGraphicFramePr>
          <p:cNvPr id="27" name="对象 26"/>
          <p:cNvGraphicFramePr/>
          <p:nvPr/>
        </p:nvGraphicFramePr>
        <p:xfrm>
          <a:off x="7317740" y="2847975"/>
          <a:ext cx="466090" cy="508635"/>
        </p:xfrm>
        <a:graphic>
          <a:graphicData uri="http://schemas.openxmlformats.org/presentationml/2006/ole">
            <mc:AlternateContent xmlns:mc="http://schemas.openxmlformats.org/markup-compatibility/2006">
              <mc:Choice xmlns:v="urn:schemas-microsoft-com:vml" Requires="v">
                <p:oleObj spid="_x0000_s28" name="" r:id="rId21" imgW="190500" imgH="228600" progId="Equation.DSMT4">
                  <p:embed/>
                </p:oleObj>
              </mc:Choice>
              <mc:Fallback>
                <p:oleObj name="" r:id="rId21" imgW="190500" imgH="228600" progId="Equation.DSMT4">
                  <p:embed/>
                  <p:pic>
                    <p:nvPicPr>
                      <p:cNvPr id="0" name="图片 27"/>
                      <p:cNvPicPr/>
                      <p:nvPr/>
                    </p:nvPicPr>
                    <p:blipFill>
                      <a:blip r:embed="rId22"/>
                      <a:stretch>
                        <a:fillRect/>
                      </a:stretch>
                    </p:blipFill>
                    <p:spPr>
                      <a:xfrm>
                        <a:off x="7317740" y="2847975"/>
                        <a:ext cx="466090" cy="508635"/>
                      </a:xfrm>
                      <a:prstGeom prst="rect">
                        <a:avLst/>
                      </a:prstGeom>
                    </p:spPr>
                  </p:pic>
                </p:oleObj>
              </mc:Fallback>
            </mc:AlternateContent>
          </a:graphicData>
        </a:graphic>
      </p:graphicFrame>
      <p:graphicFrame>
        <p:nvGraphicFramePr>
          <p:cNvPr id="29" name="对象 28"/>
          <p:cNvGraphicFramePr/>
          <p:nvPr/>
        </p:nvGraphicFramePr>
        <p:xfrm>
          <a:off x="1772920" y="3192145"/>
          <a:ext cx="702310" cy="371475"/>
        </p:xfrm>
        <a:graphic>
          <a:graphicData uri="http://schemas.openxmlformats.org/presentationml/2006/ole">
            <mc:AlternateContent xmlns:mc="http://schemas.openxmlformats.org/markup-compatibility/2006">
              <mc:Choice xmlns:v="urn:schemas-microsoft-com:vml" Requires="v">
                <p:oleObj spid="_x0000_s30" name="" r:id="rId23" imgW="419100" imgH="228600" progId="Equation.DSMT4">
                  <p:embed/>
                </p:oleObj>
              </mc:Choice>
              <mc:Fallback>
                <p:oleObj name="" r:id="rId23" imgW="419100" imgH="228600" progId="Equation.DSMT4">
                  <p:embed/>
                  <p:pic>
                    <p:nvPicPr>
                      <p:cNvPr id="0" name="图片 29"/>
                      <p:cNvPicPr/>
                      <p:nvPr/>
                    </p:nvPicPr>
                    <p:blipFill>
                      <a:blip r:embed="rId24"/>
                      <a:stretch>
                        <a:fillRect/>
                      </a:stretch>
                    </p:blipFill>
                    <p:spPr>
                      <a:xfrm>
                        <a:off x="1772920" y="3192145"/>
                        <a:ext cx="702310" cy="37147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85" y="692785"/>
            <a:ext cx="11022965" cy="4497070"/>
          </a:xfrm>
        </p:spPr>
        <p:txBody>
          <a:bodyPr/>
          <a:lstStyle/>
          <a:p>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b="1" dirty="0" smtClean="0">
                <a:latin typeface="Times New Roman" panose="02020603050405020304" pitchFamily="18" charset="0"/>
                <a:cs typeface="Times New Roman" panose="02020603050405020304" pitchFamily="18" charset="0"/>
              </a:rPr>
              <a:t>解答</a:t>
            </a:r>
            <a:r>
              <a:rPr sz="2200" dirty="0" smtClean="0">
                <a:latin typeface="Times New Roman" panose="02020603050405020304" pitchFamily="18" charset="0"/>
                <a:cs typeface="Times New Roman" panose="02020603050405020304" pitchFamily="18" charset="0"/>
              </a:rPr>
              <a:t>：</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欧式期权的行权价上边界为5元/股，若大于该价格，将无人购买，因为即使股票下跌至界限甚至到退市也即变为0，那么这个赔付额肯定低于支付的权利金。</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卖出看跌期权者将权利金贷出去，在期权到期时可本利和为</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5.0288。</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若期权到期的股票价格大于5元/股，看跌期权不会被行权，卖出者获得收益为5.0288；若到期时股票价格S小于5元/股，接受行权，花5元/股买进股票，然后再将股票卖出得到S，最后的收益为S+0.0288。因此，价格应该是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，才会不存在无风险收益。</a:t>
            </a:r>
            <a:endParaRPr sz="2200" dirty="0" smtClean="0">
              <a:latin typeface="Times New Roman" panose="02020603050405020304" pitchFamily="18" charset="0"/>
              <a:cs typeface="Times New Roman" panose="02020603050405020304" pitchFamily="18" charset="0"/>
            </a:endParaRPr>
          </a:p>
          <a:p>
            <a:pPr marL="0" indent="0" latinLnBrk="0">
              <a:lnSpc>
                <a:spcPts val="3140"/>
              </a:lnSpc>
              <a:spcBef>
                <a:spcPts val="0"/>
              </a:spcBef>
              <a:buNone/>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endParaRPr sz="2200" dirty="0" smtClean="0">
              <a:latin typeface="Times New Roman" panose="02020603050405020304" pitchFamily="18" charset="0"/>
              <a:cs typeface="Times New Roman" panose="02020603050405020304" pitchFamily="18" charset="0"/>
            </a:endParaRP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四、</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认购期权上边界套利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31" name="对象 30"/>
          <p:cNvGraphicFramePr/>
          <p:nvPr/>
        </p:nvGraphicFramePr>
        <p:xfrm>
          <a:off x="8253730" y="2636520"/>
          <a:ext cx="1028065" cy="433070"/>
        </p:xfrm>
        <a:graphic>
          <a:graphicData uri="http://schemas.openxmlformats.org/presentationml/2006/ole">
            <mc:AlternateContent xmlns:mc="http://schemas.openxmlformats.org/markup-compatibility/2006">
              <mc:Choice xmlns:v="urn:schemas-microsoft-com:vml" Requires="v">
                <p:oleObj spid="_x0000_s32" name="" r:id="rId1" imgW="609600" imgH="215900" progId="Equation.DSMT4">
                  <p:embed/>
                </p:oleObj>
              </mc:Choice>
              <mc:Fallback>
                <p:oleObj name="" r:id="rId1" imgW="609600" imgH="215900" progId="Equation.DSMT4">
                  <p:embed/>
                  <p:pic>
                    <p:nvPicPr>
                      <p:cNvPr id="0" name="图片 31"/>
                      <p:cNvPicPr/>
                      <p:nvPr/>
                    </p:nvPicPr>
                    <p:blipFill>
                      <a:blip r:embed="rId2"/>
                      <a:stretch>
                        <a:fillRect/>
                      </a:stretch>
                    </p:blipFill>
                    <p:spPr>
                      <a:xfrm>
                        <a:off x="8253730" y="2636520"/>
                        <a:ext cx="1028065" cy="433070"/>
                      </a:xfrm>
                      <a:prstGeom prst="rect">
                        <a:avLst/>
                      </a:prstGeom>
                    </p:spPr>
                  </p:pic>
                </p:oleObj>
              </mc:Fallback>
            </mc:AlternateContent>
          </a:graphicData>
        </a:graphic>
      </p:graphicFrame>
      <p:graphicFrame>
        <p:nvGraphicFramePr>
          <p:cNvPr id="33" name="对象 32"/>
          <p:cNvGraphicFramePr/>
          <p:nvPr/>
        </p:nvGraphicFramePr>
        <p:xfrm>
          <a:off x="6885940" y="4364990"/>
          <a:ext cx="1337310" cy="345440"/>
        </p:xfrm>
        <a:graphic>
          <a:graphicData uri="http://schemas.openxmlformats.org/presentationml/2006/ole">
            <mc:AlternateContent xmlns:mc="http://schemas.openxmlformats.org/markup-compatibility/2006">
              <mc:Choice xmlns:v="urn:schemas-microsoft-com:vml" Requires="v">
                <p:oleObj spid="_x0000_s34" name="" r:id="rId3" imgW="787400" imgH="203200" progId="Equation.DSMT4">
                  <p:embed/>
                </p:oleObj>
              </mc:Choice>
              <mc:Fallback>
                <p:oleObj name="" r:id="rId3" imgW="787400" imgH="203200" progId="Equation.DSMT4">
                  <p:embed/>
                  <p:pic>
                    <p:nvPicPr>
                      <p:cNvPr id="0" name="图片 33"/>
                      <p:cNvPicPr/>
                      <p:nvPr/>
                    </p:nvPicPr>
                    <p:blipFill>
                      <a:blip r:embed="rId4"/>
                      <a:stretch>
                        <a:fillRect/>
                      </a:stretch>
                    </p:blipFill>
                    <p:spPr>
                      <a:xfrm>
                        <a:off x="6885940" y="4364990"/>
                        <a:ext cx="1337310" cy="34544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7218"/>
            <a:ext cx="10968514" cy="4497363"/>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，认购期权价格一旦低于下边界（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，投资者可通过买入认购期权</a:t>
            </a:r>
            <a:r>
              <a:rPr lang="en-US" sz="2200" dirty="0" smtClean="0">
                <a:latin typeface="Times New Roman" panose="02020603050405020304" pitchFamily="18" charset="0"/>
                <a:cs typeface="Times New Roman" panose="02020603050405020304" pitchFamily="18" charset="0"/>
              </a:rPr>
              <a:t>C</a:t>
            </a:r>
            <a:r>
              <a:rPr sz="2200" dirty="0" smtClean="0">
                <a:latin typeface="Times New Roman" panose="02020603050405020304" pitchFamily="18" charset="0"/>
                <a:cs typeface="Times New Roman" panose="02020603050405020304" pitchFamily="18" charset="0"/>
              </a:rPr>
              <a:t>获得无风险套利，然而几乎不存在期权价格为负的情况。更多情况下，若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，投资者可通过买入认购期权期</a:t>
            </a:r>
            <a:r>
              <a:rPr lang="en-US" sz="2200" dirty="0" smtClean="0">
                <a:latin typeface="Times New Roman" panose="02020603050405020304" pitchFamily="18" charset="0"/>
                <a:cs typeface="Times New Roman" panose="02020603050405020304" pitchFamily="18" charset="0"/>
              </a:rPr>
              <a:t>C</a:t>
            </a:r>
            <a:r>
              <a:rPr sz="2200" dirty="0" smtClean="0">
                <a:latin typeface="Times New Roman" panose="02020603050405020304" pitchFamily="18" charset="0"/>
                <a:cs typeface="Times New Roman" panose="02020603050405020304" pitchFamily="18" charset="0"/>
              </a:rPr>
              <a:t>的同时融券卖出标的资产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进行无风险套利。当期权到期时，若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，投资者行权，以价格</a:t>
            </a:r>
            <a:r>
              <a:rPr lang="en-US" sz="2200" dirty="0" smtClean="0">
                <a:latin typeface="Times New Roman" panose="02020603050405020304" pitchFamily="18" charset="0"/>
                <a:cs typeface="Times New Roman" panose="02020603050405020304" pitchFamily="18" charset="0"/>
              </a:rPr>
              <a:t>X</a:t>
            </a:r>
            <a:r>
              <a:rPr sz="2200" dirty="0" smtClean="0">
                <a:latin typeface="Times New Roman" panose="02020603050405020304" pitchFamily="18" charset="0"/>
                <a:cs typeface="Times New Roman" panose="02020603050405020304" pitchFamily="18" charset="0"/>
              </a:rPr>
              <a:t>买入标的，并归还所借标的，将该投资者的收益折现到</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时刻，为：</a:t>
            </a: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，期权不执行，投资者购入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归还所借标的， </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时刻投资者收益为：</a:t>
            </a: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由于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（12-5）</a:t>
            </a: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而由于</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，在不考虑费用的情况下，无论</a:t>
            </a:r>
            <a:r>
              <a:rPr lang="en-US" sz="2200" dirty="0" smtClean="0">
                <a:latin typeface="Times New Roman" panose="02020603050405020304" pitchFamily="18" charset="0"/>
                <a:cs typeface="Times New Roman" panose="02020603050405020304" pitchFamily="18" charset="0"/>
              </a:rPr>
              <a:t>T</a:t>
            </a:r>
            <a:r>
              <a:rPr sz="2200" dirty="0" smtClean="0">
                <a:latin typeface="Times New Roman" panose="02020603050405020304" pitchFamily="18" charset="0"/>
                <a:cs typeface="Times New Roman" panose="02020603050405020304" pitchFamily="18" charset="0"/>
              </a:rPr>
              <a:t>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处于何种水平，投资者至少可以获得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的正收益。</a:t>
            </a:r>
            <a:endParaRPr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五、</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1440815" y="1701165"/>
            <a:ext cx="8970645" cy="2047875"/>
            <a:chOff x="2184" y="3621"/>
            <a:chExt cx="14127" cy="3225"/>
          </a:xfrm>
        </p:grpSpPr>
        <p:graphicFrame>
          <p:nvGraphicFramePr>
            <p:cNvPr id="4" name="对象 3"/>
            <p:cNvGraphicFramePr/>
            <p:nvPr/>
          </p:nvGraphicFramePr>
          <p:xfrm>
            <a:off x="2792" y="3699"/>
            <a:ext cx="1070" cy="582"/>
          </p:xfrm>
          <a:graphic>
            <a:graphicData uri="http://schemas.openxmlformats.org/presentationml/2006/ole">
              <mc:AlternateContent xmlns:mc="http://schemas.openxmlformats.org/markup-compatibility/2006">
                <mc:Choice xmlns:v="urn:schemas-microsoft-com:vml" Requires="v">
                  <p:oleObj spid="_x0000_s6" name="" r:id="rId1" imgW="718185" imgH="318135" progId="Equation.DSMT4">
                    <p:embed/>
                  </p:oleObj>
                </mc:Choice>
                <mc:Fallback>
                  <p:oleObj name="" r:id="rId1" imgW="718185" imgH="318135" progId="Equation.DSMT4">
                    <p:embed/>
                    <p:pic>
                      <p:nvPicPr>
                        <p:cNvPr id="0" name="图片 5"/>
                        <p:cNvPicPr/>
                        <p:nvPr/>
                      </p:nvPicPr>
                      <p:blipFill>
                        <a:blip r:embed="rId2"/>
                        <a:stretch>
                          <a:fillRect/>
                        </a:stretch>
                      </p:blipFill>
                      <p:spPr>
                        <a:xfrm>
                          <a:off x="2792" y="3699"/>
                          <a:ext cx="1070" cy="582"/>
                        </a:xfrm>
                        <a:prstGeom prst="rect">
                          <a:avLst/>
                        </a:prstGeom>
                      </p:spPr>
                    </p:pic>
                  </p:oleObj>
                </mc:Fallback>
              </mc:AlternateContent>
            </a:graphicData>
          </a:graphic>
        </p:graphicFrame>
        <p:graphicFrame>
          <p:nvGraphicFramePr>
            <p:cNvPr id="7" name="对象 6"/>
            <p:cNvGraphicFramePr/>
            <p:nvPr/>
          </p:nvGraphicFramePr>
          <p:xfrm>
            <a:off x="10389" y="3621"/>
            <a:ext cx="3462" cy="762"/>
          </p:xfrm>
          <a:graphic>
            <a:graphicData uri="http://schemas.openxmlformats.org/presentationml/2006/ole">
              <mc:AlternateContent xmlns:mc="http://schemas.openxmlformats.org/markup-compatibility/2006">
                <mc:Choice xmlns:v="urn:schemas-microsoft-com:vml" Requires="v">
                  <p:oleObj spid="_x0000_s8" name="" r:id="rId3" imgW="1459865" imgH="279400" progId="Equation.DSMT4">
                    <p:embed/>
                  </p:oleObj>
                </mc:Choice>
                <mc:Fallback>
                  <p:oleObj name="" r:id="rId3" imgW="1459865" imgH="279400" progId="Equation.DSMT4">
                    <p:embed/>
                    <p:pic>
                      <p:nvPicPr>
                        <p:cNvPr id="0" name="图片 7"/>
                        <p:cNvPicPr/>
                        <p:nvPr/>
                      </p:nvPicPr>
                      <p:blipFill>
                        <a:blip r:embed="rId4"/>
                        <a:stretch>
                          <a:fillRect/>
                        </a:stretch>
                      </p:blipFill>
                      <p:spPr>
                        <a:xfrm>
                          <a:off x="10389" y="3621"/>
                          <a:ext cx="3462" cy="762"/>
                        </a:xfrm>
                        <a:prstGeom prst="rect">
                          <a:avLst/>
                        </a:prstGeom>
                      </p:spPr>
                    </p:pic>
                  </p:oleObj>
                </mc:Fallback>
              </mc:AlternateContent>
            </a:graphicData>
          </a:graphic>
        </p:graphicFrame>
        <p:graphicFrame>
          <p:nvGraphicFramePr>
            <p:cNvPr id="9" name="对象 8"/>
            <p:cNvGraphicFramePr/>
            <p:nvPr/>
          </p:nvGraphicFramePr>
          <p:xfrm>
            <a:off x="15379" y="3755"/>
            <a:ext cx="932" cy="469"/>
          </p:xfrm>
          <a:graphic>
            <a:graphicData uri="http://schemas.openxmlformats.org/presentationml/2006/ole">
              <mc:AlternateContent xmlns:mc="http://schemas.openxmlformats.org/markup-compatibility/2006">
                <mc:Choice xmlns:v="urn:schemas-microsoft-com:vml" Requires="v">
                  <p:oleObj spid="_x0000_s10" name="" r:id="rId5" imgW="381000" imgH="177165" progId="Equation.DSMT4">
                    <p:embed/>
                  </p:oleObj>
                </mc:Choice>
                <mc:Fallback>
                  <p:oleObj name="" r:id="rId5" imgW="381000" imgH="177165" progId="Equation.DSMT4">
                    <p:embed/>
                    <p:pic>
                      <p:nvPicPr>
                        <p:cNvPr id="0" name="图片 9"/>
                        <p:cNvPicPr/>
                        <p:nvPr/>
                      </p:nvPicPr>
                      <p:blipFill>
                        <a:blip r:embed="rId6"/>
                        <a:stretch>
                          <a:fillRect/>
                        </a:stretch>
                      </p:blipFill>
                      <p:spPr>
                        <a:xfrm>
                          <a:off x="15379" y="3755"/>
                          <a:ext cx="932" cy="469"/>
                        </a:xfrm>
                        <a:prstGeom prst="rect">
                          <a:avLst/>
                        </a:prstGeom>
                      </p:spPr>
                    </p:pic>
                  </p:oleObj>
                </mc:Fallback>
              </mc:AlternateContent>
            </a:graphicData>
          </a:graphic>
        </p:graphicFrame>
        <p:graphicFrame>
          <p:nvGraphicFramePr>
            <p:cNvPr id="11" name="对象 10"/>
            <p:cNvGraphicFramePr/>
            <p:nvPr/>
          </p:nvGraphicFramePr>
          <p:xfrm>
            <a:off x="4182" y="4982"/>
            <a:ext cx="2855" cy="694"/>
          </p:xfrm>
          <a:graphic>
            <a:graphicData uri="http://schemas.openxmlformats.org/presentationml/2006/ole">
              <mc:AlternateContent xmlns:mc="http://schemas.openxmlformats.org/markup-compatibility/2006">
                <mc:Choice xmlns:v="urn:schemas-microsoft-com:vml" Requires="v">
                  <p:oleObj spid="_x0000_s12" name="" r:id="rId7" imgW="1130300" imgH="241300" progId="Equation.DSMT4">
                    <p:embed/>
                  </p:oleObj>
                </mc:Choice>
                <mc:Fallback>
                  <p:oleObj name="" r:id="rId7" imgW="1130300" imgH="241300" progId="Equation.DSMT4">
                    <p:embed/>
                    <p:pic>
                      <p:nvPicPr>
                        <p:cNvPr id="0" name="图片 11"/>
                        <p:cNvPicPr/>
                        <p:nvPr/>
                      </p:nvPicPr>
                      <p:blipFill>
                        <a:blip r:embed="rId8"/>
                        <a:stretch>
                          <a:fillRect/>
                        </a:stretch>
                      </p:blipFill>
                      <p:spPr>
                        <a:xfrm>
                          <a:off x="4182" y="4982"/>
                          <a:ext cx="2855" cy="694"/>
                        </a:xfrm>
                        <a:prstGeom prst="rect">
                          <a:avLst/>
                        </a:prstGeom>
                      </p:spPr>
                    </p:pic>
                  </p:oleObj>
                </mc:Fallback>
              </mc:AlternateContent>
            </a:graphicData>
          </a:graphic>
        </p:graphicFrame>
        <p:graphicFrame>
          <p:nvGraphicFramePr>
            <p:cNvPr id="13" name="对象 12"/>
            <p:cNvGraphicFramePr/>
            <p:nvPr/>
          </p:nvGraphicFramePr>
          <p:xfrm>
            <a:off x="2184" y="5775"/>
            <a:ext cx="608" cy="606"/>
          </p:xfrm>
          <a:graphic>
            <a:graphicData uri="http://schemas.openxmlformats.org/presentationml/2006/ole">
              <mc:AlternateContent xmlns:mc="http://schemas.openxmlformats.org/markup-compatibility/2006">
                <mc:Choice xmlns:v="urn:schemas-microsoft-com:vml" Requires="v">
                  <p:oleObj spid="_x0000_s14" name="" r:id="rId9" imgW="177165" imgH="228600" progId="Equation.DSMT4">
                    <p:embed/>
                  </p:oleObj>
                </mc:Choice>
                <mc:Fallback>
                  <p:oleObj name="" r:id="rId9" imgW="177165" imgH="228600" progId="Equation.DSMT4">
                    <p:embed/>
                    <p:pic>
                      <p:nvPicPr>
                        <p:cNvPr id="0" name="图片 13"/>
                        <p:cNvPicPr/>
                        <p:nvPr/>
                      </p:nvPicPr>
                      <p:blipFill>
                        <a:blip r:embed="rId10"/>
                        <a:stretch>
                          <a:fillRect/>
                        </a:stretch>
                      </p:blipFill>
                      <p:spPr>
                        <a:xfrm>
                          <a:off x="2184" y="5775"/>
                          <a:ext cx="608" cy="606"/>
                        </a:xfrm>
                        <a:prstGeom prst="rect">
                          <a:avLst/>
                        </a:prstGeom>
                      </p:spPr>
                    </p:pic>
                  </p:oleObj>
                </mc:Fallback>
              </mc:AlternateContent>
            </a:graphicData>
          </a:graphic>
        </p:graphicFrame>
        <p:graphicFrame>
          <p:nvGraphicFramePr>
            <p:cNvPr id="15" name="对象 14"/>
            <p:cNvGraphicFramePr/>
            <p:nvPr/>
          </p:nvGraphicFramePr>
          <p:xfrm>
            <a:off x="9851" y="5650"/>
            <a:ext cx="982" cy="695"/>
          </p:xfrm>
          <a:graphic>
            <a:graphicData uri="http://schemas.openxmlformats.org/presentationml/2006/ole">
              <mc:AlternateContent xmlns:mc="http://schemas.openxmlformats.org/markup-compatibility/2006">
                <mc:Choice xmlns:v="urn:schemas-microsoft-com:vml" Requires="v">
                  <p:oleObj spid="_x0000_s16" name="" r:id="rId11" imgW="482600" imgH="228600" progId="Equation.DSMT4">
                    <p:embed/>
                  </p:oleObj>
                </mc:Choice>
                <mc:Fallback>
                  <p:oleObj name="" r:id="rId11" imgW="482600" imgH="228600" progId="Equation.DSMT4">
                    <p:embed/>
                    <p:pic>
                      <p:nvPicPr>
                        <p:cNvPr id="0" name="图片 15"/>
                        <p:cNvPicPr/>
                        <p:nvPr/>
                      </p:nvPicPr>
                      <p:blipFill>
                        <a:blip r:embed="rId12"/>
                        <a:stretch>
                          <a:fillRect/>
                        </a:stretch>
                      </p:blipFill>
                      <p:spPr>
                        <a:xfrm>
                          <a:off x="9851" y="5650"/>
                          <a:ext cx="982" cy="695"/>
                        </a:xfrm>
                        <a:prstGeom prst="rect">
                          <a:avLst/>
                        </a:prstGeom>
                      </p:spPr>
                    </p:pic>
                  </p:oleObj>
                </mc:Fallback>
              </mc:AlternateContent>
            </a:graphicData>
          </a:graphic>
        </p:graphicFrame>
        <p:graphicFrame>
          <p:nvGraphicFramePr>
            <p:cNvPr id="17" name="对象 16"/>
            <p:cNvGraphicFramePr/>
            <p:nvPr/>
          </p:nvGraphicFramePr>
          <p:xfrm>
            <a:off x="12573" y="6198"/>
            <a:ext cx="2494" cy="648"/>
          </p:xfrm>
          <a:graphic>
            <a:graphicData uri="http://schemas.openxmlformats.org/presentationml/2006/ole">
              <mc:AlternateContent xmlns:mc="http://schemas.openxmlformats.org/markup-compatibility/2006">
                <mc:Choice xmlns:v="urn:schemas-microsoft-com:vml" Requires="v">
                  <p:oleObj spid="_x0000_s18" name="" r:id="rId13" imgW="901700" imgH="241300" progId="Equation.DSMT4">
                    <p:embed/>
                  </p:oleObj>
                </mc:Choice>
                <mc:Fallback>
                  <p:oleObj name="" r:id="rId13" imgW="901700" imgH="241300" progId="Equation.DSMT4">
                    <p:embed/>
                    <p:pic>
                      <p:nvPicPr>
                        <p:cNvPr id="0" name="图片 17"/>
                        <p:cNvPicPr/>
                        <p:nvPr/>
                      </p:nvPicPr>
                      <p:blipFill>
                        <a:blip r:embed="rId14"/>
                        <a:stretch>
                          <a:fillRect/>
                        </a:stretch>
                      </p:blipFill>
                      <p:spPr>
                        <a:xfrm>
                          <a:off x="12573" y="6198"/>
                          <a:ext cx="2494" cy="648"/>
                        </a:xfrm>
                        <a:prstGeom prst="rect">
                          <a:avLst/>
                        </a:prstGeom>
                      </p:spPr>
                    </p:pic>
                  </p:oleObj>
                </mc:Fallback>
              </mc:AlternateContent>
            </a:graphicData>
          </a:graphic>
        </p:graphicFrame>
      </p:grpSp>
      <p:graphicFrame>
        <p:nvGraphicFramePr>
          <p:cNvPr id="19" name="对象 18"/>
          <p:cNvGraphicFramePr/>
          <p:nvPr/>
        </p:nvGraphicFramePr>
        <p:xfrm>
          <a:off x="1179195" y="4221480"/>
          <a:ext cx="909955" cy="429895"/>
        </p:xfrm>
        <a:graphic>
          <a:graphicData uri="http://schemas.openxmlformats.org/presentationml/2006/ole">
            <mc:AlternateContent xmlns:mc="http://schemas.openxmlformats.org/markup-compatibility/2006">
              <mc:Choice xmlns:v="urn:schemas-microsoft-com:vml" Requires="v">
                <p:oleObj spid="_x0000_s20" name="" r:id="rId15" imgW="482600" imgH="228600" progId="Equation.DSMT4">
                  <p:embed/>
                </p:oleObj>
              </mc:Choice>
              <mc:Fallback>
                <p:oleObj name="" r:id="rId15" imgW="482600" imgH="228600" progId="Equation.DSMT4">
                  <p:embed/>
                  <p:pic>
                    <p:nvPicPr>
                      <p:cNvPr id="0" name="图片 19"/>
                      <p:cNvPicPr/>
                      <p:nvPr/>
                    </p:nvPicPr>
                    <p:blipFill>
                      <a:blip r:embed="rId16"/>
                      <a:stretch>
                        <a:fillRect/>
                      </a:stretch>
                    </p:blipFill>
                    <p:spPr>
                      <a:xfrm>
                        <a:off x="1179195" y="4221480"/>
                        <a:ext cx="909955" cy="429895"/>
                      </a:xfrm>
                      <a:prstGeom prst="rect">
                        <a:avLst/>
                      </a:prstGeom>
                    </p:spPr>
                  </p:pic>
                </p:oleObj>
              </mc:Fallback>
            </mc:AlternateContent>
          </a:graphicData>
        </a:graphic>
      </p:graphicFrame>
      <p:graphicFrame>
        <p:nvGraphicFramePr>
          <p:cNvPr id="21" name="对象 20"/>
          <p:cNvGraphicFramePr/>
          <p:nvPr/>
        </p:nvGraphicFramePr>
        <p:xfrm>
          <a:off x="5445760" y="4225290"/>
          <a:ext cx="426085" cy="411480"/>
        </p:xfrm>
        <a:graphic>
          <a:graphicData uri="http://schemas.openxmlformats.org/presentationml/2006/ole">
            <mc:AlternateContent xmlns:mc="http://schemas.openxmlformats.org/markup-compatibility/2006">
              <mc:Choice xmlns:v="urn:schemas-microsoft-com:vml" Requires="v">
                <p:oleObj spid="_x0000_s22" name="" r:id="rId17" imgW="190500" imgH="228600" progId="Equation.DSMT4">
                  <p:embed/>
                </p:oleObj>
              </mc:Choice>
              <mc:Fallback>
                <p:oleObj name="" r:id="rId17" imgW="190500" imgH="228600" progId="Equation.DSMT4">
                  <p:embed/>
                  <p:pic>
                    <p:nvPicPr>
                      <p:cNvPr id="0" name="图片 21"/>
                      <p:cNvPicPr/>
                      <p:nvPr/>
                    </p:nvPicPr>
                    <p:blipFill>
                      <a:blip r:embed="rId18"/>
                      <a:stretch>
                        <a:fillRect/>
                      </a:stretch>
                    </p:blipFill>
                    <p:spPr>
                      <a:xfrm>
                        <a:off x="5445760" y="4225290"/>
                        <a:ext cx="426085" cy="411480"/>
                      </a:xfrm>
                      <a:prstGeom prst="rect">
                        <a:avLst/>
                      </a:prstGeom>
                    </p:spPr>
                  </p:pic>
                </p:oleObj>
              </mc:Fallback>
            </mc:AlternateContent>
          </a:graphicData>
        </a:graphic>
      </p:graphicFrame>
      <p:graphicFrame>
        <p:nvGraphicFramePr>
          <p:cNvPr id="23" name="对象 22"/>
          <p:cNvGraphicFramePr/>
          <p:nvPr/>
        </p:nvGraphicFramePr>
        <p:xfrm>
          <a:off x="836930" y="4608195"/>
          <a:ext cx="1818005" cy="438150"/>
        </p:xfrm>
        <a:graphic>
          <a:graphicData uri="http://schemas.openxmlformats.org/presentationml/2006/ole">
            <mc:AlternateContent xmlns:mc="http://schemas.openxmlformats.org/markup-compatibility/2006">
              <mc:Choice xmlns:v="urn:schemas-microsoft-com:vml" Requires="v">
                <p:oleObj spid="_x0000_s24" name="" r:id="rId19" imgW="939800" imgH="241300" progId="Equation.DSMT4">
                  <p:embed/>
                </p:oleObj>
              </mc:Choice>
              <mc:Fallback>
                <p:oleObj name="" r:id="rId19" imgW="939800" imgH="241300" progId="Equation.DSMT4">
                  <p:embed/>
                  <p:pic>
                    <p:nvPicPr>
                      <p:cNvPr id="0" name="图片 23"/>
                      <p:cNvPicPr/>
                      <p:nvPr/>
                    </p:nvPicPr>
                    <p:blipFill>
                      <a:blip r:embed="rId20"/>
                      <a:stretch>
                        <a:fillRect/>
                      </a:stretch>
                    </p:blipFill>
                    <p:spPr>
                      <a:xfrm>
                        <a:off x="836930" y="4608195"/>
                        <a:ext cx="1818005" cy="438150"/>
                      </a:xfrm>
                      <a:prstGeom prst="rect">
                        <a:avLst/>
                      </a:prstGeom>
                    </p:spPr>
                  </p:pic>
                </p:oleObj>
              </mc:Fallback>
            </mc:AlternateContent>
          </a:graphicData>
        </a:graphic>
      </p:graphicFrame>
      <p:graphicFrame>
        <p:nvGraphicFramePr>
          <p:cNvPr id="25" name="对象 24"/>
          <p:cNvGraphicFramePr/>
          <p:nvPr/>
        </p:nvGraphicFramePr>
        <p:xfrm>
          <a:off x="1485265" y="5013325"/>
          <a:ext cx="967105" cy="440690"/>
        </p:xfrm>
        <a:graphic>
          <a:graphicData uri="http://schemas.openxmlformats.org/presentationml/2006/ole">
            <mc:AlternateContent xmlns:mc="http://schemas.openxmlformats.org/markup-compatibility/2006">
              <mc:Choice xmlns:v="urn:schemas-microsoft-com:vml" Requires="v">
                <p:oleObj spid="_x0000_s26" name="" r:id="rId21" imgW="482600" imgH="228600" progId="Equation.DSMT4">
                  <p:embed/>
                </p:oleObj>
              </mc:Choice>
              <mc:Fallback>
                <p:oleObj name="" r:id="rId21" imgW="482600" imgH="228600" progId="Equation.DSMT4">
                  <p:embed/>
                  <p:pic>
                    <p:nvPicPr>
                      <p:cNvPr id="0" name="图片 25"/>
                      <p:cNvPicPr/>
                      <p:nvPr/>
                    </p:nvPicPr>
                    <p:blipFill>
                      <a:blip r:embed="rId22"/>
                      <a:stretch>
                        <a:fillRect/>
                      </a:stretch>
                    </p:blipFill>
                    <p:spPr>
                      <a:xfrm>
                        <a:off x="1485265" y="5013325"/>
                        <a:ext cx="967105" cy="440690"/>
                      </a:xfrm>
                      <a:prstGeom prst="rect">
                        <a:avLst/>
                      </a:prstGeom>
                    </p:spPr>
                  </p:pic>
                </p:oleObj>
              </mc:Fallback>
            </mc:AlternateContent>
          </a:graphicData>
        </a:graphic>
      </p:graphicFrame>
      <p:graphicFrame>
        <p:nvGraphicFramePr>
          <p:cNvPr id="27" name="对象 26"/>
          <p:cNvGraphicFramePr/>
          <p:nvPr/>
        </p:nvGraphicFramePr>
        <p:xfrm>
          <a:off x="2834005" y="5031740"/>
          <a:ext cx="3475355" cy="388620"/>
        </p:xfrm>
        <a:graphic>
          <a:graphicData uri="http://schemas.openxmlformats.org/presentationml/2006/ole">
            <mc:AlternateContent xmlns:mc="http://schemas.openxmlformats.org/markup-compatibility/2006">
              <mc:Choice xmlns:v="urn:schemas-microsoft-com:vml" Requires="v">
                <p:oleObj spid="_x0000_s28" name="" r:id="rId23" imgW="1943100" imgH="241300" progId="Equation.DSMT4">
                  <p:embed/>
                </p:oleObj>
              </mc:Choice>
              <mc:Fallback>
                <p:oleObj name="" r:id="rId23" imgW="1943100" imgH="241300" progId="Equation.DSMT4">
                  <p:embed/>
                  <p:pic>
                    <p:nvPicPr>
                      <p:cNvPr id="0" name="图片 27"/>
                      <p:cNvPicPr/>
                      <p:nvPr/>
                    </p:nvPicPr>
                    <p:blipFill>
                      <a:blip r:embed="rId24"/>
                      <a:stretch>
                        <a:fillRect/>
                      </a:stretch>
                    </p:blipFill>
                    <p:spPr>
                      <a:xfrm>
                        <a:off x="2834005" y="5031740"/>
                        <a:ext cx="3475355" cy="388620"/>
                      </a:xfrm>
                      <a:prstGeom prst="rect">
                        <a:avLst/>
                      </a:prstGeom>
                    </p:spPr>
                  </p:pic>
                </p:oleObj>
              </mc:Fallback>
            </mc:AlternateContent>
          </a:graphicData>
        </a:graphic>
      </p:graphicFrame>
      <p:graphicFrame>
        <p:nvGraphicFramePr>
          <p:cNvPr id="29" name="对象 28"/>
          <p:cNvGraphicFramePr/>
          <p:nvPr/>
        </p:nvGraphicFramePr>
        <p:xfrm>
          <a:off x="1772920" y="5507355"/>
          <a:ext cx="1829435" cy="403860"/>
        </p:xfrm>
        <a:graphic>
          <a:graphicData uri="http://schemas.openxmlformats.org/presentationml/2006/ole">
            <mc:AlternateContent xmlns:mc="http://schemas.openxmlformats.org/markup-compatibility/2006">
              <mc:Choice xmlns:v="urn:schemas-microsoft-com:vml" Requires="v">
                <p:oleObj spid="_x0000_s30" name="" r:id="rId25" imgW="1130300" imgH="241300" progId="Equation.DSMT4">
                  <p:embed/>
                </p:oleObj>
              </mc:Choice>
              <mc:Fallback>
                <p:oleObj name="" r:id="rId25" imgW="1130300" imgH="241300" progId="Equation.DSMT4">
                  <p:embed/>
                  <p:pic>
                    <p:nvPicPr>
                      <p:cNvPr id="0" name="图片 29"/>
                      <p:cNvPicPr/>
                      <p:nvPr/>
                    </p:nvPicPr>
                    <p:blipFill>
                      <a:blip r:embed="rId26"/>
                      <a:stretch>
                        <a:fillRect/>
                      </a:stretch>
                    </p:blipFill>
                    <p:spPr>
                      <a:xfrm>
                        <a:off x="1772920" y="5507355"/>
                        <a:ext cx="1829435" cy="403860"/>
                      </a:xfrm>
                      <a:prstGeom prst="rect">
                        <a:avLst/>
                      </a:prstGeom>
                    </p:spPr>
                  </p:pic>
                </p:oleObj>
              </mc:Fallback>
            </mc:AlternateContent>
          </a:graphicData>
        </a:graphic>
      </p:graphicFrame>
      <p:graphicFrame>
        <p:nvGraphicFramePr>
          <p:cNvPr id="31" name="对象 30"/>
          <p:cNvGraphicFramePr/>
          <p:nvPr/>
        </p:nvGraphicFramePr>
        <p:xfrm>
          <a:off x="2853055" y="5814695"/>
          <a:ext cx="1669415" cy="432435"/>
        </p:xfrm>
        <a:graphic>
          <a:graphicData uri="http://schemas.openxmlformats.org/presentationml/2006/ole">
            <mc:AlternateContent xmlns:mc="http://schemas.openxmlformats.org/markup-compatibility/2006">
              <mc:Choice xmlns:v="urn:schemas-microsoft-com:vml" Requires="v">
                <p:oleObj spid="_x0000_s32" name="" r:id="rId27" imgW="1278890" imgH="379095" progId="Equation.DSMT4">
                  <p:embed/>
                </p:oleObj>
              </mc:Choice>
              <mc:Fallback>
                <p:oleObj name="" r:id="rId27" imgW="1278890" imgH="379095" progId="Equation.DSMT4">
                  <p:embed/>
                  <p:pic>
                    <p:nvPicPr>
                      <p:cNvPr id="0" name="图片 31"/>
                      <p:cNvPicPr/>
                      <p:nvPr/>
                    </p:nvPicPr>
                    <p:blipFill>
                      <a:blip r:embed="rId28"/>
                      <a:stretch>
                        <a:fillRect/>
                      </a:stretch>
                    </p:blipFill>
                    <p:spPr>
                      <a:xfrm>
                        <a:off x="2853055" y="5814695"/>
                        <a:ext cx="1669415" cy="432435"/>
                      </a:xfrm>
                      <a:prstGeom prst="rect">
                        <a:avLst/>
                      </a:prstGeom>
                    </p:spPr>
                  </p:pic>
                </p:oleObj>
              </mc:Fallback>
            </mc:AlternateContent>
          </a:graphicData>
        </a:graphic>
      </p:graphicFrame>
      <p:graphicFrame>
        <p:nvGraphicFramePr>
          <p:cNvPr id="33" name="对象 32"/>
          <p:cNvGraphicFramePr/>
          <p:nvPr/>
        </p:nvGraphicFramePr>
        <p:xfrm>
          <a:off x="8369935" y="5459095"/>
          <a:ext cx="543560" cy="418465"/>
        </p:xfrm>
        <a:graphic>
          <a:graphicData uri="http://schemas.openxmlformats.org/presentationml/2006/ole">
            <mc:AlternateContent xmlns:mc="http://schemas.openxmlformats.org/markup-compatibility/2006">
              <mc:Choice xmlns:v="urn:schemas-microsoft-com:vml" Requires="v">
                <p:oleObj spid="_x0000_s34" name="" r:id="rId29" imgW="190500" imgH="228600" progId="Equation.DSMT4">
                  <p:embed/>
                </p:oleObj>
              </mc:Choice>
              <mc:Fallback>
                <p:oleObj name="" r:id="rId29" imgW="190500" imgH="228600" progId="Equation.DSMT4">
                  <p:embed/>
                  <p:pic>
                    <p:nvPicPr>
                      <p:cNvPr id="0" name="图片 33"/>
                      <p:cNvPicPr/>
                      <p:nvPr/>
                    </p:nvPicPr>
                    <p:blipFill>
                      <a:blip r:embed="rId30"/>
                      <a:stretch>
                        <a:fillRect/>
                      </a:stretch>
                    </p:blipFill>
                    <p:spPr>
                      <a:xfrm>
                        <a:off x="8369935" y="5459095"/>
                        <a:ext cx="543560" cy="41846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7190" y="4004945"/>
            <a:ext cx="10972800" cy="860425"/>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内容占位符 2"/>
          <p:cNvSpPr>
            <a:spLocks noGrp="1"/>
          </p:cNvSpPr>
          <p:nvPr>
            <p:ph idx="1"/>
          </p:nvPr>
        </p:nvSpPr>
        <p:spPr>
          <a:xfrm>
            <a:off x="476885" y="692785"/>
            <a:ext cx="10953115" cy="4513580"/>
          </a:xfrm>
        </p:spPr>
        <p:txBody>
          <a:bodyPr/>
          <a:lstStyle/>
          <a:p>
            <a:pPr marL="0" indent="0" algn="ctr" latinLnBrk="0">
              <a:spcBef>
                <a:spcPts val="0"/>
              </a:spcBef>
              <a:buNone/>
            </a:pPr>
            <a:r>
              <a:rPr sz="2200" dirty="0" smtClean="0">
                <a:latin typeface="Times New Roman" panose="02020603050405020304" pitchFamily="18" charset="0"/>
                <a:cs typeface="Times New Roman" panose="02020603050405020304" pitchFamily="18" charset="0"/>
              </a:rPr>
              <a:t>表12-8 认购期权下边界套利</a:t>
            </a: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r>
              <a:rPr sz="2200" dirty="0" smtClean="0">
                <a:latin typeface="Times New Roman" panose="02020603050405020304" pitchFamily="18" charset="0"/>
                <a:cs typeface="Times New Roman" panose="02020603050405020304" pitchFamily="18" charset="0"/>
              </a:rPr>
              <a:t>【</a:t>
            </a:r>
            <a:r>
              <a:rPr sz="2200" b="1" dirty="0" smtClean="0">
                <a:latin typeface="Times New Roman" panose="02020603050405020304" pitchFamily="18" charset="0"/>
                <a:cs typeface="Times New Roman" panose="02020603050405020304" pitchFamily="18" charset="0"/>
              </a:rPr>
              <a:t>例12-7</a:t>
            </a:r>
            <a:r>
              <a:rPr sz="2200" dirty="0" smtClean="0">
                <a:latin typeface="Times New Roman" panose="02020603050405020304" pitchFamily="18" charset="0"/>
                <a:cs typeface="Times New Roman" panose="02020603050405020304" pitchFamily="18" charset="0"/>
              </a:rPr>
              <a:t>】接上述例子，对于虚值期权和平值期权而言，看跌期权下限是多少？对于实值期权呢？</a:t>
            </a: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五、</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4" name="表格 3"/>
          <p:cNvGraphicFramePr/>
          <p:nvPr>
            <p:custDataLst>
              <p:tags r:id="rId1"/>
            </p:custDataLst>
          </p:nvPr>
        </p:nvGraphicFramePr>
        <p:xfrm>
          <a:off x="692785" y="1268730"/>
          <a:ext cx="9956800" cy="2322195"/>
        </p:xfrm>
        <a:graphic>
          <a:graphicData uri="http://schemas.openxmlformats.org/drawingml/2006/table">
            <a:tbl>
              <a:tblPr firstRow="1" bandRow="1">
                <a:tableStyleId>{7DF18680-E054-41AD-8BC1-D1AEF772440D}</a:tableStyleId>
              </a:tblPr>
              <a:tblGrid>
                <a:gridCol w="2489200"/>
                <a:gridCol w="2489200"/>
                <a:gridCol w="2489200"/>
                <a:gridCol w="2489200"/>
              </a:tblGrid>
              <a:tr h="384175">
                <a:tc>
                  <a:txBody>
                    <a:bodyPr/>
                    <a:p>
                      <a:pPr>
                        <a:buNone/>
                      </a:pPr>
                      <a:endParaRPr lang="zh-CN" altLang="en-US"/>
                    </a:p>
                  </a:txBody>
                  <a:tcPr/>
                </a:tc>
                <a:tc>
                  <a:txBody>
                    <a:bodyPr/>
                    <a:p>
                      <a:pPr>
                        <a:buNone/>
                      </a:pPr>
                      <a:endParaRPr lang="zh-CN" altLang="en-US"/>
                    </a:p>
                  </a:txBody>
                  <a:tcPr/>
                </a:tc>
                <a:tc gridSpan="2">
                  <a:txBody>
                    <a:bodyPr/>
                    <a:p>
                      <a:pPr>
                        <a:buNone/>
                      </a:pPr>
                      <a:endParaRPr lang="zh-CN" altLang="en-US"/>
                    </a:p>
                  </a:txBody>
                  <a:tcPr/>
                </a:tc>
                <a:tc hMerge="1">
                  <a:tcPr/>
                </a:tc>
              </a:tr>
              <a:tr h="384175">
                <a:tc>
                  <a:txBody>
                    <a:bodyPr/>
                    <a:p>
                      <a:pPr>
                        <a:buNone/>
                      </a:pPr>
                      <a:r>
                        <a:rPr lang="zh-CN" altLang="en-US"/>
                        <a:t>操作\价格关系</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84175">
                <a:tc>
                  <a:txBody>
                    <a:bodyPr/>
                    <a:p>
                      <a:pPr>
                        <a:buNone/>
                      </a:pPr>
                      <a:r>
                        <a:rPr lang="zh-CN" altLang="en-US"/>
                        <a:t>买入</a:t>
                      </a:r>
                      <a:r>
                        <a:rPr lang="en-US" altLang="zh-CN"/>
                        <a:t>C</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401320">
                <a:tc>
                  <a:txBody>
                    <a:bodyPr/>
                    <a:p>
                      <a:pPr>
                        <a:buNone/>
                      </a:pPr>
                      <a:r>
                        <a:rPr lang="zh-CN" altLang="en-US"/>
                        <a:t>卖出</a:t>
                      </a:r>
                      <a:r>
                        <a:rPr lang="en-US" altLang="zh-CN"/>
                        <a:t>S</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84175">
                <a:tc>
                  <a:txBody>
                    <a:bodyPr/>
                    <a:p>
                      <a:pPr>
                        <a:buNone/>
                      </a:pPr>
                      <a:r>
                        <a:rPr lang="zh-CN" altLang="en-US"/>
                        <a:t>现金流</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84175">
                <a:tc>
                  <a:txBody>
                    <a:bodyPr/>
                    <a:p>
                      <a:pPr>
                        <a:buNone/>
                      </a:pPr>
                      <a:r>
                        <a:rPr lang="zh-CN" altLang="en-US"/>
                        <a:t>收益合计</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grpSp>
        <p:nvGrpSpPr>
          <p:cNvPr id="68" name="组合 67"/>
          <p:cNvGrpSpPr/>
          <p:nvPr/>
        </p:nvGrpSpPr>
        <p:grpSpPr>
          <a:xfrm>
            <a:off x="3285490" y="1233805"/>
            <a:ext cx="6787515" cy="2413000"/>
            <a:chOff x="5173" y="1603"/>
            <a:chExt cx="10689" cy="3800"/>
          </a:xfrm>
        </p:grpSpPr>
        <p:graphicFrame>
          <p:nvGraphicFramePr>
            <p:cNvPr id="14" name="对象 13"/>
            <p:cNvGraphicFramePr/>
            <p:nvPr/>
          </p:nvGraphicFramePr>
          <p:xfrm>
            <a:off x="14132" y="2339"/>
            <a:ext cx="1279" cy="521"/>
          </p:xfrm>
          <a:graphic>
            <a:graphicData uri="http://schemas.openxmlformats.org/presentationml/2006/ole">
              <mc:AlternateContent xmlns:mc="http://schemas.openxmlformats.org/markup-compatibility/2006">
                <mc:Choice xmlns:v="urn:schemas-microsoft-com:vml" Requires="v">
                  <p:oleObj spid="_x0000_s15" name="" r:id="rId2" imgW="482600" imgH="228600" progId="Equation.DSMT4">
                    <p:embed/>
                  </p:oleObj>
                </mc:Choice>
                <mc:Fallback>
                  <p:oleObj name="" r:id="rId2" imgW="482600" imgH="228600" progId="Equation.DSMT4">
                    <p:embed/>
                    <p:pic>
                      <p:nvPicPr>
                        <p:cNvPr id="0" name="图片 14"/>
                        <p:cNvPicPr/>
                        <p:nvPr/>
                      </p:nvPicPr>
                      <p:blipFill>
                        <a:blip r:embed="rId3"/>
                        <a:stretch>
                          <a:fillRect/>
                        </a:stretch>
                      </p:blipFill>
                      <p:spPr>
                        <a:xfrm>
                          <a:off x="14132" y="2339"/>
                          <a:ext cx="1279" cy="521"/>
                        </a:xfrm>
                        <a:prstGeom prst="rect">
                          <a:avLst/>
                        </a:prstGeom>
                      </p:spPr>
                    </p:pic>
                  </p:oleObj>
                </mc:Fallback>
              </mc:AlternateContent>
            </a:graphicData>
          </a:graphic>
        </p:graphicFrame>
        <p:graphicFrame>
          <p:nvGraphicFramePr>
            <p:cNvPr id="18" name="对象 17"/>
            <p:cNvGraphicFramePr/>
            <p:nvPr/>
          </p:nvGraphicFramePr>
          <p:xfrm>
            <a:off x="14359" y="2963"/>
            <a:ext cx="1152" cy="483"/>
          </p:xfrm>
          <a:graphic>
            <a:graphicData uri="http://schemas.openxmlformats.org/presentationml/2006/ole">
              <mc:AlternateContent xmlns:mc="http://schemas.openxmlformats.org/markup-compatibility/2006">
                <mc:Choice xmlns:v="urn:schemas-microsoft-com:vml" Requires="v">
                  <p:oleObj spid="_x0000_s19" name="" r:id="rId4" imgW="469900" imgH="228600" progId="Equation.DSMT4">
                    <p:embed/>
                  </p:oleObj>
                </mc:Choice>
                <mc:Fallback>
                  <p:oleObj name="" r:id="rId4" imgW="469900" imgH="228600" progId="Equation.DSMT4">
                    <p:embed/>
                    <p:pic>
                      <p:nvPicPr>
                        <p:cNvPr id="0" name="图片 18"/>
                        <p:cNvPicPr/>
                        <p:nvPr/>
                      </p:nvPicPr>
                      <p:blipFill>
                        <a:blip r:embed="rId5"/>
                        <a:stretch>
                          <a:fillRect/>
                        </a:stretch>
                      </p:blipFill>
                      <p:spPr>
                        <a:xfrm>
                          <a:off x="14359" y="2963"/>
                          <a:ext cx="1152" cy="483"/>
                        </a:xfrm>
                        <a:prstGeom prst="rect">
                          <a:avLst/>
                        </a:prstGeom>
                      </p:spPr>
                    </p:pic>
                  </p:oleObj>
                </mc:Fallback>
              </mc:AlternateContent>
            </a:graphicData>
          </a:graphic>
        </p:graphicFrame>
        <p:graphicFrame>
          <p:nvGraphicFramePr>
            <p:cNvPr id="24" name="对象 23"/>
            <p:cNvGraphicFramePr/>
            <p:nvPr/>
          </p:nvGraphicFramePr>
          <p:xfrm>
            <a:off x="14387" y="3496"/>
            <a:ext cx="770" cy="580"/>
          </p:xfrm>
          <a:graphic>
            <a:graphicData uri="http://schemas.openxmlformats.org/presentationml/2006/ole">
              <mc:AlternateContent xmlns:mc="http://schemas.openxmlformats.org/markup-compatibility/2006">
                <mc:Choice xmlns:v="urn:schemas-microsoft-com:vml" Requires="v">
                  <p:oleObj spid="_x0000_s25" name="" r:id="rId6" imgW="279400" imgH="228600" progId="Equation.DSMT4">
                    <p:embed/>
                  </p:oleObj>
                </mc:Choice>
                <mc:Fallback>
                  <p:oleObj name="" r:id="rId6" imgW="279400" imgH="228600" progId="Equation.DSMT4">
                    <p:embed/>
                    <p:pic>
                      <p:nvPicPr>
                        <p:cNvPr id="0" name="图片 22"/>
                        <p:cNvPicPr/>
                        <p:nvPr/>
                      </p:nvPicPr>
                      <p:blipFill>
                        <a:blip r:embed="rId7"/>
                        <a:stretch>
                          <a:fillRect/>
                        </a:stretch>
                      </p:blipFill>
                      <p:spPr>
                        <a:xfrm>
                          <a:off x="14387" y="3496"/>
                          <a:ext cx="770" cy="580"/>
                        </a:xfrm>
                        <a:prstGeom prst="rect">
                          <a:avLst/>
                        </a:prstGeom>
                      </p:spPr>
                    </p:pic>
                  </p:oleObj>
                </mc:Fallback>
              </mc:AlternateContent>
            </a:graphicData>
          </a:graphic>
        </p:graphicFrame>
        <p:graphicFrame>
          <p:nvGraphicFramePr>
            <p:cNvPr id="32" name="对象 31"/>
            <p:cNvGraphicFramePr/>
            <p:nvPr/>
          </p:nvGraphicFramePr>
          <p:xfrm>
            <a:off x="14419" y="4163"/>
            <a:ext cx="720" cy="492"/>
          </p:xfrm>
          <a:graphic>
            <a:graphicData uri="http://schemas.openxmlformats.org/presentationml/2006/ole">
              <mc:AlternateContent xmlns:mc="http://schemas.openxmlformats.org/markup-compatibility/2006">
                <mc:Choice xmlns:v="urn:schemas-microsoft-com:vml" Requires="v">
                  <p:oleObj spid="_x0000_s33" name="" r:id="rId8" imgW="254000" imgH="165100" progId="Equation.DSMT4">
                    <p:embed/>
                  </p:oleObj>
                </mc:Choice>
                <mc:Fallback>
                  <p:oleObj name="" r:id="rId8" imgW="254000" imgH="165100" progId="Equation.DSMT4">
                    <p:embed/>
                    <p:pic>
                      <p:nvPicPr>
                        <p:cNvPr id="0" name="图片 32"/>
                        <p:cNvPicPr/>
                        <p:nvPr/>
                      </p:nvPicPr>
                      <p:blipFill>
                        <a:blip r:embed="rId9"/>
                        <a:stretch>
                          <a:fillRect/>
                        </a:stretch>
                      </p:blipFill>
                      <p:spPr>
                        <a:xfrm>
                          <a:off x="14419" y="4163"/>
                          <a:ext cx="720" cy="492"/>
                        </a:xfrm>
                        <a:prstGeom prst="rect">
                          <a:avLst/>
                        </a:prstGeom>
                      </p:spPr>
                    </p:pic>
                  </p:oleObj>
                </mc:Fallback>
              </mc:AlternateContent>
            </a:graphicData>
          </a:graphic>
        </p:graphicFrame>
        <p:grpSp>
          <p:nvGrpSpPr>
            <p:cNvPr id="67" name="组合 66"/>
            <p:cNvGrpSpPr/>
            <p:nvPr/>
          </p:nvGrpSpPr>
          <p:grpSpPr>
            <a:xfrm>
              <a:off x="5173" y="1603"/>
              <a:ext cx="10689" cy="3800"/>
              <a:chOff x="5173" y="1603"/>
              <a:chExt cx="10689" cy="3800"/>
            </a:xfrm>
          </p:grpSpPr>
          <p:graphicFrame>
            <p:nvGraphicFramePr>
              <p:cNvPr id="5" name="对象 4"/>
              <p:cNvGraphicFramePr/>
              <p:nvPr/>
            </p:nvGraphicFramePr>
            <p:xfrm>
              <a:off x="6355" y="1690"/>
              <a:ext cx="1054" cy="463"/>
            </p:xfrm>
            <a:graphic>
              <a:graphicData uri="http://schemas.openxmlformats.org/presentationml/2006/ole">
                <mc:AlternateContent xmlns:mc="http://schemas.openxmlformats.org/markup-compatibility/2006">
                  <mc:Choice xmlns:v="urn:schemas-microsoft-com:vml" Requires="v">
                    <p:oleObj spid="_x0000_s6" name="" r:id="rId10" imgW="316865" imgH="177165" progId="Equation.DSMT4">
                      <p:embed/>
                    </p:oleObj>
                  </mc:Choice>
                  <mc:Fallback>
                    <p:oleObj name="" r:id="rId10" imgW="316865" imgH="177165" progId="Equation.DSMT4">
                      <p:embed/>
                      <p:pic>
                        <p:nvPicPr>
                          <p:cNvPr id="0" name="图片 5"/>
                          <p:cNvPicPr/>
                          <p:nvPr/>
                        </p:nvPicPr>
                        <p:blipFill>
                          <a:blip r:embed="rId11"/>
                          <a:stretch>
                            <a:fillRect/>
                          </a:stretch>
                        </p:blipFill>
                        <p:spPr>
                          <a:xfrm>
                            <a:off x="6355" y="1690"/>
                            <a:ext cx="1054" cy="463"/>
                          </a:xfrm>
                          <a:prstGeom prst="rect">
                            <a:avLst/>
                          </a:prstGeom>
                        </p:spPr>
                      </p:pic>
                    </p:oleObj>
                  </mc:Fallback>
                </mc:AlternateContent>
              </a:graphicData>
            </a:graphic>
          </p:graphicFrame>
          <p:graphicFrame>
            <p:nvGraphicFramePr>
              <p:cNvPr id="7" name="对象 6"/>
              <p:cNvGraphicFramePr/>
              <p:nvPr/>
            </p:nvGraphicFramePr>
            <p:xfrm>
              <a:off x="12091" y="1603"/>
              <a:ext cx="1322" cy="586"/>
            </p:xfrm>
            <a:graphic>
              <a:graphicData uri="http://schemas.openxmlformats.org/presentationml/2006/ole">
                <mc:AlternateContent xmlns:mc="http://schemas.openxmlformats.org/markup-compatibility/2006">
                  <mc:Choice xmlns:v="urn:schemas-microsoft-com:vml" Requires="v">
                    <p:oleObj spid="_x0000_s8" name="" r:id="rId12" imgW="825500" imgH="364490" progId="Equation.DSMT4">
                      <p:embed/>
                    </p:oleObj>
                  </mc:Choice>
                  <mc:Fallback>
                    <p:oleObj name="" r:id="rId12" imgW="825500" imgH="364490" progId="Equation.DSMT4">
                      <p:embed/>
                      <p:pic>
                        <p:nvPicPr>
                          <p:cNvPr id="0" name="图片 7"/>
                          <p:cNvPicPr/>
                          <p:nvPr/>
                        </p:nvPicPr>
                        <p:blipFill>
                          <a:blip r:embed="rId13"/>
                          <a:stretch>
                            <a:fillRect/>
                          </a:stretch>
                        </p:blipFill>
                        <p:spPr>
                          <a:xfrm>
                            <a:off x="12091" y="1603"/>
                            <a:ext cx="1322" cy="586"/>
                          </a:xfrm>
                          <a:prstGeom prst="rect">
                            <a:avLst/>
                          </a:prstGeom>
                        </p:spPr>
                      </p:pic>
                    </p:oleObj>
                  </mc:Fallback>
                </mc:AlternateContent>
              </a:graphicData>
            </a:graphic>
          </p:graphicFrame>
          <p:graphicFrame>
            <p:nvGraphicFramePr>
              <p:cNvPr id="10" name="对象 9"/>
              <p:cNvGraphicFramePr/>
              <p:nvPr/>
            </p:nvGraphicFramePr>
            <p:xfrm>
              <a:off x="5173" y="2244"/>
              <a:ext cx="3224" cy="711"/>
            </p:xfrm>
            <a:graphic>
              <a:graphicData uri="http://schemas.openxmlformats.org/presentationml/2006/ole">
                <mc:AlternateContent xmlns:mc="http://schemas.openxmlformats.org/markup-compatibility/2006">
                  <mc:Choice xmlns:v="urn:schemas-microsoft-com:vml" Requires="v">
                    <p:oleObj spid="_x0000_s11" name="" r:id="rId14" imgW="1459865" imgH="279400" progId="Equation.DSMT4">
                      <p:embed/>
                    </p:oleObj>
                  </mc:Choice>
                  <mc:Fallback>
                    <p:oleObj name="" r:id="rId14" imgW="1459865" imgH="279400" progId="Equation.DSMT4">
                      <p:embed/>
                      <p:pic>
                        <p:nvPicPr>
                          <p:cNvPr id="0" name="图片 10"/>
                          <p:cNvPicPr/>
                          <p:nvPr/>
                        </p:nvPicPr>
                        <p:blipFill>
                          <a:blip r:embed="rId15"/>
                          <a:stretch>
                            <a:fillRect/>
                          </a:stretch>
                        </p:blipFill>
                        <p:spPr>
                          <a:xfrm>
                            <a:off x="5173" y="2244"/>
                            <a:ext cx="3224" cy="711"/>
                          </a:xfrm>
                          <a:prstGeom prst="rect">
                            <a:avLst/>
                          </a:prstGeom>
                        </p:spPr>
                      </p:pic>
                    </p:oleObj>
                  </mc:Fallback>
                </mc:AlternateContent>
              </a:graphicData>
            </a:graphic>
          </p:graphicFrame>
          <p:graphicFrame>
            <p:nvGraphicFramePr>
              <p:cNvPr id="12" name="对象 11"/>
              <p:cNvGraphicFramePr/>
              <p:nvPr/>
            </p:nvGraphicFramePr>
            <p:xfrm>
              <a:off x="10163" y="2339"/>
              <a:ext cx="1206" cy="521"/>
            </p:xfrm>
            <a:graphic>
              <a:graphicData uri="http://schemas.openxmlformats.org/presentationml/2006/ole">
                <mc:AlternateContent xmlns:mc="http://schemas.openxmlformats.org/markup-compatibility/2006">
                  <mc:Choice xmlns:v="urn:schemas-microsoft-com:vml" Requires="v">
                    <p:oleObj spid="_x0000_s13" name="" r:id="rId16" imgW="482600" imgH="228600" progId="Equation.DSMT4">
                      <p:embed/>
                    </p:oleObj>
                  </mc:Choice>
                  <mc:Fallback>
                    <p:oleObj name="" r:id="rId16" imgW="482600" imgH="228600" progId="Equation.DSMT4">
                      <p:embed/>
                      <p:pic>
                        <p:nvPicPr>
                          <p:cNvPr id="0" name="图片 12"/>
                          <p:cNvPicPr/>
                          <p:nvPr/>
                        </p:nvPicPr>
                        <p:blipFill>
                          <a:blip r:embed="rId17"/>
                          <a:stretch>
                            <a:fillRect/>
                          </a:stretch>
                        </p:blipFill>
                        <p:spPr>
                          <a:xfrm>
                            <a:off x="10163" y="2339"/>
                            <a:ext cx="1206" cy="521"/>
                          </a:xfrm>
                          <a:prstGeom prst="rect">
                            <a:avLst/>
                          </a:prstGeom>
                        </p:spPr>
                      </p:pic>
                    </p:oleObj>
                  </mc:Fallback>
                </mc:AlternateContent>
              </a:graphicData>
            </a:graphic>
          </p:graphicFrame>
          <p:graphicFrame>
            <p:nvGraphicFramePr>
              <p:cNvPr id="16" name="对象 15"/>
              <p:cNvGraphicFramePr/>
              <p:nvPr/>
            </p:nvGraphicFramePr>
            <p:xfrm>
              <a:off x="6421" y="2996"/>
              <a:ext cx="852" cy="450"/>
            </p:xfrm>
            <a:graphic>
              <a:graphicData uri="http://schemas.openxmlformats.org/presentationml/2006/ole">
                <mc:AlternateContent xmlns:mc="http://schemas.openxmlformats.org/markup-compatibility/2006">
                  <mc:Choice xmlns:v="urn:schemas-microsoft-com:vml" Requires="v">
                    <p:oleObj spid="_x0000_s17" name="" r:id="rId18" imgW="241300" imgH="177165" progId="Equation.DSMT4">
                      <p:embed/>
                    </p:oleObj>
                  </mc:Choice>
                  <mc:Fallback>
                    <p:oleObj name="" r:id="rId18" imgW="241300" imgH="177165" progId="Equation.DSMT4">
                      <p:embed/>
                      <p:pic>
                        <p:nvPicPr>
                          <p:cNvPr id="0" name="图片 16"/>
                          <p:cNvPicPr/>
                          <p:nvPr/>
                        </p:nvPicPr>
                        <p:blipFill>
                          <a:blip r:embed="rId19"/>
                          <a:stretch>
                            <a:fillRect/>
                          </a:stretch>
                        </p:blipFill>
                        <p:spPr>
                          <a:xfrm>
                            <a:off x="6421" y="2996"/>
                            <a:ext cx="852" cy="450"/>
                          </a:xfrm>
                          <a:prstGeom prst="rect">
                            <a:avLst/>
                          </a:prstGeom>
                        </p:spPr>
                      </p:pic>
                    </p:oleObj>
                  </mc:Fallback>
                </mc:AlternateContent>
              </a:graphicData>
            </a:graphic>
          </p:graphicFrame>
          <p:graphicFrame>
            <p:nvGraphicFramePr>
              <p:cNvPr id="20" name="对象 19"/>
              <p:cNvGraphicFramePr/>
              <p:nvPr/>
            </p:nvGraphicFramePr>
            <p:xfrm>
              <a:off x="6513" y="3487"/>
              <a:ext cx="604" cy="613"/>
            </p:xfrm>
            <a:graphic>
              <a:graphicData uri="http://schemas.openxmlformats.org/presentationml/2006/ole">
                <mc:AlternateContent xmlns:mc="http://schemas.openxmlformats.org/markup-compatibility/2006">
                  <mc:Choice xmlns:v="urn:schemas-microsoft-com:vml" Requires="v">
                    <p:oleObj spid="_x0000_s21" name="" r:id="rId20" imgW="177165" imgH="228600" progId="Equation.DSMT4">
                      <p:embed/>
                    </p:oleObj>
                  </mc:Choice>
                  <mc:Fallback>
                    <p:oleObj name="" r:id="rId20" imgW="177165" imgH="228600" progId="Equation.DSMT4">
                      <p:embed/>
                      <p:pic>
                        <p:nvPicPr>
                          <p:cNvPr id="0" name="图片 20"/>
                          <p:cNvPicPr/>
                          <p:nvPr/>
                        </p:nvPicPr>
                        <p:blipFill>
                          <a:blip r:embed="rId21"/>
                          <a:stretch>
                            <a:fillRect/>
                          </a:stretch>
                        </p:blipFill>
                        <p:spPr>
                          <a:xfrm>
                            <a:off x="6513" y="3487"/>
                            <a:ext cx="604" cy="613"/>
                          </a:xfrm>
                          <a:prstGeom prst="rect">
                            <a:avLst/>
                          </a:prstGeom>
                        </p:spPr>
                      </p:pic>
                    </p:oleObj>
                  </mc:Fallback>
                </mc:AlternateContent>
              </a:graphicData>
            </a:graphic>
          </p:graphicFrame>
          <p:graphicFrame>
            <p:nvGraphicFramePr>
              <p:cNvPr id="22" name="对象 21"/>
              <p:cNvGraphicFramePr/>
              <p:nvPr/>
            </p:nvGraphicFramePr>
            <p:xfrm>
              <a:off x="10474" y="3516"/>
              <a:ext cx="770" cy="580"/>
            </p:xfrm>
            <a:graphic>
              <a:graphicData uri="http://schemas.openxmlformats.org/presentationml/2006/ole">
                <mc:AlternateContent xmlns:mc="http://schemas.openxmlformats.org/markup-compatibility/2006">
                  <mc:Choice xmlns:v="urn:schemas-microsoft-com:vml" Requires="v">
                    <p:oleObj spid="_x0000_s23" name="" r:id="rId22" imgW="279400" imgH="228600" progId="Equation.DSMT4">
                      <p:embed/>
                    </p:oleObj>
                  </mc:Choice>
                  <mc:Fallback>
                    <p:oleObj name="" r:id="rId22" imgW="279400" imgH="228600" progId="Equation.DSMT4">
                      <p:embed/>
                      <p:pic>
                        <p:nvPicPr>
                          <p:cNvPr id="0" name="图片 22"/>
                          <p:cNvPicPr/>
                          <p:nvPr/>
                        </p:nvPicPr>
                        <p:blipFill>
                          <a:blip r:embed="rId7"/>
                          <a:stretch>
                            <a:fillRect/>
                          </a:stretch>
                        </p:blipFill>
                        <p:spPr>
                          <a:xfrm>
                            <a:off x="10474" y="3516"/>
                            <a:ext cx="770" cy="580"/>
                          </a:xfrm>
                          <a:prstGeom prst="rect">
                            <a:avLst/>
                          </a:prstGeom>
                        </p:spPr>
                      </p:pic>
                    </p:oleObj>
                  </mc:Fallback>
                </mc:AlternateContent>
              </a:graphicData>
            </a:graphic>
          </p:graphicFrame>
          <p:graphicFrame>
            <p:nvGraphicFramePr>
              <p:cNvPr id="26" name="对象 25"/>
              <p:cNvGraphicFramePr/>
              <p:nvPr/>
            </p:nvGraphicFramePr>
            <p:xfrm>
              <a:off x="6194" y="4153"/>
              <a:ext cx="1215" cy="537"/>
            </p:xfrm>
            <a:graphic>
              <a:graphicData uri="http://schemas.openxmlformats.org/presentationml/2006/ole">
                <mc:AlternateContent xmlns:mc="http://schemas.openxmlformats.org/markup-compatibility/2006">
                  <mc:Choice xmlns:v="urn:schemas-microsoft-com:vml" Requires="v">
                    <p:oleObj spid="_x0000_s27" name="" r:id="rId23" imgW="431800" imgH="228600" progId="Equation.DSMT4">
                      <p:embed/>
                    </p:oleObj>
                  </mc:Choice>
                  <mc:Fallback>
                    <p:oleObj name="" r:id="rId23" imgW="431800" imgH="228600" progId="Equation.DSMT4">
                      <p:embed/>
                      <p:pic>
                        <p:nvPicPr>
                          <p:cNvPr id="0" name="图片 26"/>
                          <p:cNvPicPr/>
                          <p:nvPr/>
                        </p:nvPicPr>
                        <p:blipFill>
                          <a:blip r:embed="rId24"/>
                          <a:stretch>
                            <a:fillRect/>
                          </a:stretch>
                        </p:blipFill>
                        <p:spPr>
                          <a:xfrm>
                            <a:off x="6194" y="4153"/>
                            <a:ext cx="1215" cy="537"/>
                          </a:xfrm>
                          <a:prstGeom prst="rect">
                            <a:avLst/>
                          </a:prstGeom>
                        </p:spPr>
                      </p:pic>
                    </p:oleObj>
                  </mc:Fallback>
                </mc:AlternateContent>
              </a:graphicData>
            </a:graphic>
          </p:graphicFrame>
          <p:graphicFrame>
            <p:nvGraphicFramePr>
              <p:cNvPr id="28" name="对象 27"/>
              <p:cNvGraphicFramePr/>
              <p:nvPr/>
            </p:nvGraphicFramePr>
            <p:xfrm>
              <a:off x="6240" y="4758"/>
              <a:ext cx="1215" cy="537"/>
            </p:xfrm>
            <a:graphic>
              <a:graphicData uri="http://schemas.openxmlformats.org/presentationml/2006/ole">
                <mc:AlternateContent xmlns:mc="http://schemas.openxmlformats.org/markup-compatibility/2006">
                  <mc:Choice xmlns:v="urn:schemas-microsoft-com:vml" Requires="v">
                    <p:oleObj spid="_x0000_s29" name="" r:id="rId25" imgW="431800" imgH="228600" progId="Equation.DSMT4">
                      <p:embed/>
                    </p:oleObj>
                  </mc:Choice>
                  <mc:Fallback>
                    <p:oleObj name="" r:id="rId25" imgW="431800" imgH="228600" progId="Equation.DSMT4">
                      <p:embed/>
                      <p:pic>
                        <p:nvPicPr>
                          <p:cNvPr id="0" name="图片 26"/>
                          <p:cNvPicPr/>
                          <p:nvPr/>
                        </p:nvPicPr>
                        <p:blipFill>
                          <a:blip r:embed="rId26"/>
                          <a:stretch>
                            <a:fillRect/>
                          </a:stretch>
                        </p:blipFill>
                        <p:spPr>
                          <a:xfrm>
                            <a:off x="6240" y="4758"/>
                            <a:ext cx="1215" cy="537"/>
                          </a:xfrm>
                          <a:prstGeom prst="rect">
                            <a:avLst/>
                          </a:prstGeom>
                        </p:spPr>
                      </p:pic>
                    </p:oleObj>
                  </mc:Fallback>
                </mc:AlternateContent>
              </a:graphicData>
            </a:graphic>
          </p:graphicFrame>
          <p:graphicFrame>
            <p:nvGraphicFramePr>
              <p:cNvPr id="30" name="对象 29"/>
              <p:cNvGraphicFramePr/>
              <p:nvPr/>
            </p:nvGraphicFramePr>
            <p:xfrm>
              <a:off x="10455" y="4153"/>
              <a:ext cx="789" cy="579"/>
            </p:xfrm>
            <a:graphic>
              <a:graphicData uri="http://schemas.openxmlformats.org/presentationml/2006/ole">
                <mc:AlternateContent xmlns:mc="http://schemas.openxmlformats.org/markup-compatibility/2006">
                  <mc:Choice xmlns:v="urn:schemas-microsoft-com:vml" Requires="v">
                    <p:oleObj spid="_x0000_s31" name="" r:id="rId27" imgW="279400" imgH="228600" progId="Equation.DSMT4">
                      <p:embed/>
                    </p:oleObj>
                  </mc:Choice>
                  <mc:Fallback>
                    <p:oleObj name="" r:id="rId27" imgW="279400" imgH="228600" progId="Equation.DSMT4">
                      <p:embed/>
                      <p:pic>
                        <p:nvPicPr>
                          <p:cNvPr id="0" name="图片 30"/>
                          <p:cNvPicPr/>
                          <p:nvPr/>
                        </p:nvPicPr>
                        <p:blipFill>
                          <a:blip r:embed="rId28"/>
                          <a:stretch>
                            <a:fillRect/>
                          </a:stretch>
                        </p:blipFill>
                        <p:spPr>
                          <a:xfrm>
                            <a:off x="10455" y="4153"/>
                            <a:ext cx="789" cy="579"/>
                          </a:xfrm>
                          <a:prstGeom prst="rect">
                            <a:avLst/>
                          </a:prstGeom>
                        </p:spPr>
                      </p:pic>
                    </p:oleObj>
                  </mc:Fallback>
                </mc:AlternateContent>
              </a:graphicData>
            </a:graphic>
          </p:graphicFrame>
          <p:graphicFrame>
            <p:nvGraphicFramePr>
              <p:cNvPr id="34" name="对象 33"/>
              <p:cNvGraphicFramePr/>
              <p:nvPr/>
            </p:nvGraphicFramePr>
            <p:xfrm>
              <a:off x="9936" y="4789"/>
              <a:ext cx="2155" cy="614"/>
            </p:xfrm>
            <a:graphic>
              <a:graphicData uri="http://schemas.openxmlformats.org/presentationml/2006/ole">
                <mc:AlternateContent xmlns:mc="http://schemas.openxmlformats.org/markup-compatibility/2006">
                  <mc:Choice xmlns:v="urn:schemas-microsoft-com:vml" Requires="v">
                    <p:oleObj spid="_x0000_s35" name="" r:id="rId29" imgW="1079500" imgH="254000" progId="Equation.DSMT4">
                      <p:embed/>
                    </p:oleObj>
                  </mc:Choice>
                  <mc:Fallback>
                    <p:oleObj name="" r:id="rId29" imgW="1079500" imgH="254000" progId="Equation.DSMT4">
                      <p:embed/>
                      <p:pic>
                        <p:nvPicPr>
                          <p:cNvPr id="0" name="图片 34"/>
                          <p:cNvPicPr/>
                          <p:nvPr/>
                        </p:nvPicPr>
                        <p:blipFill>
                          <a:blip r:embed="rId30"/>
                          <a:stretch>
                            <a:fillRect/>
                          </a:stretch>
                        </p:blipFill>
                        <p:spPr>
                          <a:xfrm>
                            <a:off x="9936" y="4789"/>
                            <a:ext cx="2155" cy="614"/>
                          </a:xfrm>
                          <a:prstGeom prst="rect">
                            <a:avLst/>
                          </a:prstGeom>
                        </p:spPr>
                      </p:pic>
                    </p:oleObj>
                  </mc:Fallback>
                </mc:AlternateContent>
              </a:graphicData>
            </a:graphic>
          </p:graphicFrame>
          <p:graphicFrame>
            <p:nvGraphicFramePr>
              <p:cNvPr id="36" name="对象 35"/>
              <p:cNvGraphicFramePr/>
              <p:nvPr/>
            </p:nvGraphicFramePr>
            <p:xfrm>
              <a:off x="13696" y="4754"/>
              <a:ext cx="2166" cy="601"/>
            </p:xfrm>
            <a:graphic>
              <a:graphicData uri="http://schemas.openxmlformats.org/presentationml/2006/ole">
                <mc:AlternateContent xmlns:mc="http://schemas.openxmlformats.org/markup-compatibility/2006">
                  <mc:Choice xmlns:v="urn:schemas-microsoft-com:vml" Requires="v">
                    <p:oleObj spid="_x0000_s37" name="" r:id="rId31" imgW="1066800" imgH="254000" progId="Equation.DSMT4">
                      <p:embed/>
                    </p:oleObj>
                  </mc:Choice>
                  <mc:Fallback>
                    <p:oleObj name="" r:id="rId31" imgW="1066800" imgH="254000" progId="Equation.DSMT4">
                      <p:embed/>
                      <p:pic>
                        <p:nvPicPr>
                          <p:cNvPr id="0" name="图片 36"/>
                          <p:cNvPicPr/>
                          <p:nvPr/>
                        </p:nvPicPr>
                        <p:blipFill>
                          <a:blip r:embed="rId32"/>
                          <a:stretch>
                            <a:fillRect/>
                          </a:stretch>
                        </p:blipFill>
                        <p:spPr>
                          <a:xfrm>
                            <a:off x="13696" y="4754"/>
                            <a:ext cx="2166" cy="601"/>
                          </a:xfrm>
                          <a:prstGeom prst="rect">
                            <a:avLst/>
                          </a:prstGeom>
                        </p:spPr>
                      </p:pic>
                    </p:oleObj>
                  </mc:Fallback>
                </mc:AlternateContent>
              </a:graphicData>
            </a:graphic>
          </p:graphicFrame>
        </p:grpSp>
      </p:gr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781300" y="2348865"/>
            <a:ext cx="93167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第一节</a:t>
            </a:r>
            <a:r>
              <a:rPr kumimoji="0" lang="en-US" altLang="zh-CN" sz="5400" b="1" dirty="0">
                <a:solidFill>
                  <a:schemeClr val="bg1"/>
                </a:solidFill>
                <a:latin typeface="微软雅黑" panose="020B0503020204020204" pitchFamily="34" charset="-122"/>
                <a:ea typeface="微软雅黑" panose="020B0503020204020204" pitchFamily="34" charset="-122"/>
              </a:rPr>
              <a:t>  </a:t>
            </a:r>
            <a:r>
              <a:rPr kumimoji="0" lang="zh-CN" altLang="en-US" sz="5400" b="1" dirty="0" smtClean="0">
                <a:solidFill>
                  <a:schemeClr val="bg1"/>
                </a:solidFill>
                <a:latin typeface="微软雅黑" panose="020B0503020204020204" pitchFamily="34" charset="-122"/>
                <a:ea typeface="微软雅黑" panose="020B0503020204020204" pitchFamily="34" charset="-122"/>
              </a:rPr>
              <a:t>期权基本交易策略</a:t>
            </a:r>
            <a:endParaRPr kumimoji="0" lang="en-US"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85" y="188595"/>
            <a:ext cx="10953115" cy="4513580"/>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marL="0" indent="0" latinLnBrk="0">
              <a:lnSpc>
                <a:spcPts val="3240"/>
              </a:lnSpc>
              <a:spcBef>
                <a:spcPts val="0"/>
              </a:spcBef>
              <a:buNone/>
            </a:pPr>
            <a:r>
              <a:rPr sz="2200" b="1" dirty="0" smtClean="0">
                <a:latin typeface="Times New Roman" panose="02020603050405020304" pitchFamily="18" charset="0"/>
                <a:cs typeface="Times New Roman" panose="02020603050405020304" pitchFamily="18" charset="0"/>
              </a:rPr>
              <a:t>解答：</a:t>
            </a:r>
            <a:endParaRPr sz="2200" b="1" dirty="0" smtClean="0">
              <a:latin typeface="Times New Roman" panose="02020603050405020304" pitchFamily="18" charset="0"/>
              <a:cs typeface="Times New Roman" panose="02020603050405020304" pitchFamily="18" charset="0"/>
            </a:endParaRPr>
          </a:p>
          <a:p>
            <a:pPr indent="0" latinLnBrk="0">
              <a:lnSpc>
                <a:spcPts val="3240"/>
              </a:lnSpc>
              <a:spcBef>
                <a:spcPts val="0"/>
              </a:spcBef>
            </a:pPr>
            <a:r>
              <a:rPr sz="2200" dirty="0" smtClean="0">
                <a:latin typeface="Times New Roman" panose="02020603050405020304" pitchFamily="18" charset="0"/>
                <a:cs typeface="Times New Roman" panose="02020603050405020304" pitchFamily="18" charset="0"/>
              </a:rPr>
              <a:t>（1）由于虚值期权和平值期权都只剩时间价值而没有内在价值，时间价值等于或大于0，因此看跌期权的下边界为P=0。若考虑交易手续费和最小报价，该下边界P&gt;0。</a:t>
            </a:r>
            <a:endParaRPr sz="2200" dirty="0" smtClean="0">
              <a:latin typeface="Times New Roman" panose="02020603050405020304" pitchFamily="18" charset="0"/>
              <a:cs typeface="Times New Roman" panose="02020603050405020304" pitchFamily="18" charset="0"/>
            </a:endParaRPr>
          </a:p>
          <a:p>
            <a:pPr indent="0" latinLnBrk="0">
              <a:lnSpc>
                <a:spcPts val="3240"/>
              </a:lnSpc>
              <a:spcBef>
                <a:spcPts val="0"/>
              </a:spcBef>
            </a:pPr>
            <a:r>
              <a:rPr sz="2200" dirty="0" smtClean="0">
                <a:latin typeface="Times New Roman" panose="02020603050405020304" pitchFamily="18" charset="0"/>
                <a:cs typeface="Times New Roman" panose="02020603050405020304" pitchFamily="18" charset="0"/>
              </a:rPr>
              <a:t>（2）此时的选择行权价为6元的看跌期权，实值度为6-5.2=0.8元/股，时间价值则为P-0.8。若时间价值小于0，意味着P&lt;0.8，这时应买进看跌期权时买进股票。该操作初始支付资金P+5.2。到期：股票S&gt;6，看跌期权</a:t>
            </a:r>
            <a:r>
              <a:rPr lang="zh-CN" sz="2200" dirty="0" smtClean="0">
                <a:latin typeface="Times New Roman" panose="02020603050405020304" pitchFamily="18" charset="0"/>
                <a:cs typeface="Times New Roman" panose="02020603050405020304" pitchFamily="18" charset="0"/>
              </a:rPr>
              <a:t>无用</a:t>
            </a:r>
            <a:r>
              <a:rPr sz="2200" dirty="0" smtClean="0">
                <a:latin typeface="Times New Roman" panose="02020603050405020304" pitchFamily="18" charset="0"/>
                <a:cs typeface="Times New Roman" panose="02020603050405020304" pitchFamily="18" charset="0"/>
              </a:rPr>
              <a:t>，卖出股票得到S，损益=S-P-5.2，而S＞6，则S-P-5.2＞6-</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P+5.2</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，而P＜0.8，则6-</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P+5.2</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＞0，有收益；股票S＜6，看跌期权有内在价值，将买进的股票通过期权行权卖出得到资金6元，损益=6-P-5.2=0.8-P＞0，因为P＜0.8。</a:t>
            </a:r>
            <a:r>
              <a:rPr lang="zh-CN" sz="2200" dirty="0" smtClean="0">
                <a:latin typeface="Times New Roman" panose="02020603050405020304" pitchFamily="18" charset="0"/>
                <a:cs typeface="Times New Roman" panose="02020603050405020304" pitchFamily="18" charset="0"/>
              </a:rPr>
              <a:t>因此，</a:t>
            </a:r>
            <a:r>
              <a:rPr sz="2200" dirty="0" smtClean="0">
                <a:latin typeface="Times New Roman" panose="02020603050405020304" pitchFamily="18" charset="0"/>
                <a:cs typeface="Times New Roman" panose="02020603050405020304" pitchFamily="18" charset="0"/>
              </a:rPr>
              <a:t>看跌期权价格P的下边界为 </a:t>
            </a:r>
            <a:r>
              <a:rPr lang="en-US" sz="2200" dirty="0" smtClean="0">
                <a:latin typeface="Times New Roman" panose="02020603050405020304" pitchFamily="18" charset="0"/>
                <a:cs typeface="Times New Roman" panose="02020603050405020304" pitchFamily="18" charset="0"/>
              </a:rPr>
              <a:t>                     </a:t>
            </a:r>
            <a:r>
              <a:rPr lang="zh-CN" altLang="en-US" sz="2200" dirty="0" smtClean="0">
                <a:latin typeface="Times New Roman" panose="02020603050405020304" pitchFamily="18" charset="0"/>
                <a:cs typeface="Times New Roman" panose="02020603050405020304" pitchFamily="18" charset="0"/>
              </a:rPr>
              <a:t>，</a:t>
            </a:r>
            <a:r>
              <a:rPr lang="en-US" altLang="zh-CN" sz="2200" dirty="0" smtClean="0">
                <a:latin typeface="Times New Roman" panose="02020603050405020304" pitchFamily="18" charset="0"/>
                <a:cs typeface="Times New Roman" panose="02020603050405020304" pitchFamily="18" charset="0"/>
              </a:rPr>
              <a:t>                             </a:t>
            </a:r>
            <a:r>
              <a:rPr lang="zh-CN" altLang="en-US" sz="2200" dirty="0" smtClean="0">
                <a:latin typeface="Times New Roman" panose="02020603050405020304" pitchFamily="18" charset="0"/>
                <a:cs typeface="Times New Roman" panose="02020603050405020304" pitchFamily="18" charset="0"/>
              </a:rPr>
              <a:t>即为价格合理区间。</a:t>
            </a:r>
            <a:endParaRPr sz="2200" dirty="0" smtClean="0">
              <a:latin typeface="Times New Roman" panose="02020603050405020304" pitchFamily="18" charset="0"/>
              <a:cs typeface="Times New Roman" panose="02020603050405020304" pitchFamily="18" charset="0"/>
            </a:endParaRPr>
          </a:p>
          <a:p>
            <a:pPr indent="0" latinLnBrk="0">
              <a:lnSpc>
                <a:spcPts val="3240"/>
              </a:lnSpc>
              <a:spcBef>
                <a:spcPts val="0"/>
              </a:spcBef>
            </a:pPr>
            <a:r>
              <a:rPr sz="2200" dirty="0" smtClean="0">
                <a:latin typeface="Times New Roman" panose="02020603050405020304" pitchFamily="18" charset="0"/>
                <a:cs typeface="Times New Roman" panose="02020603050405020304" pitchFamily="18" charset="0"/>
                <a:sym typeface="+mn-ea"/>
              </a:rPr>
              <a:t>对于欧式看跌期权，其价格在所有时刻都应该小于其行权价的贴现值。若认沽期权价格大于其行权价的贴现值，可以卖出认沽期权进行套利。单个期权上边界套利的损益曲线，类似于将卖出认购期权的损益曲线全部平移至0轴上方。</a:t>
            </a:r>
            <a:endParaRPr sz="2200" dirty="0" smtClean="0">
              <a:latin typeface="Times New Roman" panose="02020603050405020304" pitchFamily="18" charset="0"/>
              <a:cs typeface="Times New Roman" panose="02020603050405020304" pitchFamily="18" charset="0"/>
            </a:endParaRPr>
          </a:p>
          <a:p>
            <a:pPr indent="0" latinLnBrk="0">
              <a:lnSpc>
                <a:spcPts val="3240"/>
              </a:lnSpc>
              <a:spcBef>
                <a:spcPts val="0"/>
              </a:spcBef>
            </a:pPr>
            <a:endParaRPr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五、</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38" name="对象 37"/>
          <p:cNvGraphicFramePr/>
          <p:nvPr/>
        </p:nvGraphicFramePr>
        <p:xfrm>
          <a:off x="7317740" y="3860800"/>
          <a:ext cx="1554480" cy="448945"/>
        </p:xfrm>
        <a:graphic>
          <a:graphicData uri="http://schemas.openxmlformats.org/presentationml/2006/ole">
            <mc:AlternateContent xmlns:mc="http://schemas.openxmlformats.org/markup-compatibility/2006">
              <mc:Choice xmlns:v="urn:schemas-microsoft-com:vml" Requires="v">
                <p:oleObj spid="_x0000_s39" name="" r:id="rId1" imgW="774065" imgH="215900" progId="Equation.DSMT4">
                  <p:embed/>
                </p:oleObj>
              </mc:Choice>
              <mc:Fallback>
                <p:oleObj name="" r:id="rId1" imgW="774065" imgH="215900" progId="Equation.DSMT4">
                  <p:embed/>
                  <p:pic>
                    <p:nvPicPr>
                      <p:cNvPr id="0" name="图片 38"/>
                      <p:cNvPicPr/>
                      <p:nvPr/>
                    </p:nvPicPr>
                    <p:blipFill>
                      <a:blip r:embed="rId2"/>
                      <a:stretch>
                        <a:fillRect/>
                      </a:stretch>
                    </p:blipFill>
                    <p:spPr>
                      <a:xfrm>
                        <a:off x="7317740" y="3860800"/>
                        <a:ext cx="1554480" cy="448945"/>
                      </a:xfrm>
                      <a:prstGeom prst="rect">
                        <a:avLst/>
                      </a:prstGeom>
                    </p:spPr>
                  </p:pic>
                </p:oleObj>
              </mc:Fallback>
            </mc:AlternateContent>
          </a:graphicData>
        </a:graphic>
      </p:graphicFrame>
      <p:graphicFrame>
        <p:nvGraphicFramePr>
          <p:cNvPr id="40" name="对象 39"/>
          <p:cNvGraphicFramePr/>
          <p:nvPr/>
        </p:nvGraphicFramePr>
        <p:xfrm>
          <a:off x="9045575" y="3860800"/>
          <a:ext cx="2071370" cy="426085"/>
        </p:xfrm>
        <a:graphic>
          <a:graphicData uri="http://schemas.openxmlformats.org/presentationml/2006/ole">
            <mc:AlternateContent xmlns:mc="http://schemas.openxmlformats.org/markup-compatibility/2006">
              <mc:Choice xmlns:v="urn:schemas-microsoft-com:vml" Requires="v">
                <p:oleObj spid="_x0000_s41" name="" r:id="rId3" imgW="1028700" imgH="215900" progId="Equation.DSMT4">
                  <p:embed/>
                </p:oleObj>
              </mc:Choice>
              <mc:Fallback>
                <p:oleObj name="" r:id="rId3" imgW="1028700" imgH="215900" progId="Equation.DSMT4">
                  <p:embed/>
                  <p:pic>
                    <p:nvPicPr>
                      <p:cNvPr id="0" name="图片 40"/>
                      <p:cNvPicPr/>
                      <p:nvPr/>
                    </p:nvPicPr>
                    <p:blipFill>
                      <a:blip r:embed="rId4"/>
                      <a:stretch>
                        <a:fillRect/>
                      </a:stretch>
                    </p:blipFill>
                    <p:spPr>
                      <a:xfrm>
                        <a:off x="9045575" y="3860800"/>
                        <a:ext cx="2071370" cy="42608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45318"/>
            <a:ext cx="10968514" cy="4497363"/>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，认沽期权价格一旦超过上边界（</a:t>
            </a:r>
            <a:r>
              <a:rPr lang="en-US" sz="2200" dirty="0" smtClean="0">
                <a:latin typeface="Times New Roman" panose="02020603050405020304" pitchFamily="18" charset="0"/>
                <a:cs typeface="Times New Roman" panose="02020603050405020304" pitchFamily="18" charset="0"/>
              </a:rPr>
              <a:t>P&gt;X</a:t>
            </a:r>
            <a:r>
              <a:rPr sz="2200" dirty="0" smtClean="0">
                <a:latin typeface="Times New Roman" panose="02020603050405020304" pitchFamily="18" charset="0"/>
                <a:cs typeface="Times New Roman" panose="02020603050405020304" pitchFamily="18" charset="0"/>
              </a:rPr>
              <a:t>），可通过卖出认沽期权</a:t>
            </a:r>
            <a:r>
              <a:rPr lang="en-US" sz="2200" dirty="0" smtClean="0">
                <a:latin typeface="Times New Roman" panose="02020603050405020304" pitchFamily="18" charset="0"/>
                <a:cs typeface="Times New Roman" panose="02020603050405020304" pitchFamily="18" charset="0"/>
              </a:rPr>
              <a:t>P</a:t>
            </a:r>
            <a:r>
              <a:rPr sz="2200" dirty="0" smtClean="0">
                <a:latin typeface="Times New Roman" panose="02020603050405020304" pitchFamily="18" charset="0"/>
                <a:cs typeface="Times New Roman" panose="02020603050405020304" pitchFamily="18" charset="0"/>
              </a:rPr>
              <a:t>获取无风险套利机会。期权到期时，若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，认沽期权买方不行权，投资者赚取期权费用，若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，认沽期权买方行权，投资者以价格</a:t>
            </a:r>
            <a:r>
              <a:rPr lang="en-US" sz="2200" dirty="0" smtClean="0">
                <a:latin typeface="Times New Roman" panose="02020603050405020304" pitchFamily="18" charset="0"/>
                <a:cs typeface="Times New Roman" panose="02020603050405020304" pitchFamily="18" charset="0"/>
              </a:rPr>
              <a:t>X</a:t>
            </a:r>
            <a:r>
              <a:rPr sz="2200" dirty="0" smtClean="0">
                <a:latin typeface="Times New Roman" panose="02020603050405020304" pitchFamily="18" charset="0"/>
                <a:cs typeface="Times New Roman" panose="02020603050405020304" pitchFamily="18" charset="0"/>
              </a:rPr>
              <a:t>买入标的，并以卖出标的，投资者在</a:t>
            </a:r>
            <a:r>
              <a:rPr lang="en-US" sz="2200" dirty="0" smtClean="0">
                <a:latin typeface="Times New Roman" panose="02020603050405020304" pitchFamily="18" charset="0"/>
                <a:cs typeface="Times New Roman" panose="02020603050405020304" pitchFamily="18" charset="0"/>
                <a:sym typeface="+mn-ea"/>
              </a:rPr>
              <a:t>t=T</a:t>
            </a:r>
            <a:r>
              <a:rPr sz="2200" dirty="0" smtClean="0">
                <a:latin typeface="Times New Roman" panose="02020603050405020304" pitchFamily="18" charset="0"/>
                <a:cs typeface="Times New Roman" panose="02020603050405020304" pitchFamily="18" charset="0"/>
              </a:rPr>
              <a:t>时刻的收益为：</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（12-6）</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，将投资者收益折现到 时刻：</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（12-7）</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因此，在不考虑各项费用的情况下，无论期权标的的市场价格如何变动，只要标的价格不为负数，投资者均可获取正收益。</a:t>
            </a:r>
            <a:endParaRPr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六、认沽</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期权</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上边界套利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5" name="表格 4"/>
          <p:cNvGraphicFramePr/>
          <p:nvPr>
            <p:custDataLst>
              <p:tags r:id="rId1"/>
            </p:custDataLst>
          </p:nvPr>
        </p:nvGraphicFramePr>
        <p:xfrm>
          <a:off x="908685" y="4437380"/>
          <a:ext cx="8530590" cy="2286000"/>
        </p:xfrm>
        <a:graphic>
          <a:graphicData uri="http://schemas.openxmlformats.org/drawingml/2006/table">
            <a:tbl>
              <a:tblPr firstRow="1" bandRow="1">
                <a:tableStyleId>{7DF18680-E054-41AD-8BC1-D1AEF772440D}</a:tableStyleId>
              </a:tblPr>
              <a:tblGrid>
                <a:gridCol w="2132330"/>
                <a:gridCol w="2132330"/>
                <a:gridCol w="2132330"/>
                <a:gridCol w="2132330"/>
              </a:tblGrid>
              <a:tr h="381000">
                <a:tc>
                  <a:txBody>
                    <a:bodyPr/>
                    <a:p>
                      <a:pPr>
                        <a:buNone/>
                      </a:pPr>
                      <a:endParaRPr lang="zh-CN" altLang="en-US"/>
                    </a:p>
                  </a:txBody>
                  <a:tcPr/>
                </a:tc>
                <a:tc>
                  <a:txBody>
                    <a:bodyPr/>
                    <a:p>
                      <a:pPr>
                        <a:buNone/>
                      </a:pPr>
                      <a:endParaRPr lang="zh-CN" altLang="en-US"/>
                    </a:p>
                  </a:txBody>
                  <a:tcPr/>
                </a:tc>
                <a:tc gridSpan="2">
                  <a:txBody>
                    <a:bodyPr/>
                    <a:p>
                      <a:pPr>
                        <a:buNone/>
                      </a:pPr>
                      <a:endParaRPr lang="zh-CN" altLang="en-US"/>
                    </a:p>
                  </a:txBody>
                  <a:tcPr/>
                </a:tc>
                <a:tc hMerge="1">
                  <a:tcPr/>
                </a:tc>
              </a:tr>
              <a:tr h="381000">
                <a:tc>
                  <a:txBody>
                    <a:bodyPr/>
                    <a:p>
                      <a:pPr>
                        <a:buNone/>
                      </a:pPr>
                      <a:r>
                        <a:rPr lang="zh-CN" altLang="en-US"/>
                        <a:t>操作/价格关系</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81000">
                <a:tc>
                  <a:txBody>
                    <a:bodyPr/>
                    <a:p>
                      <a:pPr>
                        <a:buNone/>
                      </a:pPr>
                      <a:r>
                        <a:rPr lang="zh-CN" altLang="en-US"/>
                        <a:t>卖出</a:t>
                      </a:r>
                      <a:r>
                        <a:rPr lang="en-US" altLang="zh-CN"/>
                        <a:t>P</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81000">
                <a:tc>
                  <a:txBody>
                    <a:bodyPr/>
                    <a:p>
                      <a:pPr>
                        <a:buNone/>
                      </a:pPr>
                      <a:r>
                        <a:rPr lang="zh-CN" altLang="en-US"/>
                        <a:t>现金流</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81000">
                <a:tc>
                  <a:txBody>
                    <a:bodyPr/>
                    <a:p>
                      <a:pPr>
                        <a:buNone/>
                      </a:pPr>
                      <a:r>
                        <a:rPr lang="zh-CN" altLang="en-US"/>
                        <a:t>收益合计</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6" name="文本框 5"/>
          <p:cNvSpPr txBox="1"/>
          <p:nvPr/>
        </p:nvSpPr>
        <p:spPr>
          <a:xfrm>
            <a:off x="9812655" y="4564380"/>
            <a:ext cx="2257425" cy="64516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表</a:t>
            </a:r>
            <a:r>
              <a:rPr lang="en-US" altLang="zh-CN">
                <a:latin typeface="Times New Roman" panose="02020603050405020304" pitchFamily="18" charset="0"/>
                <a:cs typeface="Times New Roman" panose="02020603050405020304" pitchFamily="18" charset="0"/>
              </a:rPr>
              <a:t>12-9    </a:t>
            </a:r>
            <a:r>
              <a:rPr lang="zh-CN" altLang="en-US">
                <a:latin typeface="Times New Roman" panose="02020603050405020304" pitchFamily="18" charset="0"/>
                <a:cs typeface="Times New Roman" panose="02020603050405020304" pitchFamily="18" charset="0"/>
              </a:rPr>
              <a:t>认沽期权上边界套利</a:t>
            </a:r>
            <a:endParaRPr lang="zh-CN" altLang="en-US">
              <a:latin typeface="Times New Roman" panose="02020603050405020304" pitchFamily="18" charset="0"/>
              <a:cs typeface="Times New Roman" panose="02020603050405020304" pitchFamily="18" charset="0"/>
            </a:endParaRPr>
          </a:p>
        </p:txBody>
      </p:sp>
      <p:graphicFrame>
        <p:nvGraphicFramePr>
          <p:cNvPr id="7" name="对象 6"/>
          <p:cNvGraphicFramePr/>
          <p:nvPr/>
        </p:nvGraphicFramePr>
        <p:xfrm>
          <a:off x="4581525" y="1387475"/>
          <a:ext cx="786765" cy="482600"/>
        </p:xfrm>
        <a:graphic>
          <a:graphicData uri="http://schemas.openxmlformats.org/presentationml/2006/ole">
            <mc:AlternateContent xmlns:mc="http://schemas.openxmlformats.org/markup-compatibility/2006">
              <mc:Choice xmlns:v="urn:schemas-microsoft-com:vml" Requires="v">
                <p:oleObj spid="_x0000_s8" name="" r:id="rId2" imgW="836930" imgH="455295" progId="Equation.DSMT4">
                  <p:embed/>
                </p:oleObj>
              </mc:Choice>
              <mc:Fallback>
                <p:oleObj name="" r:id="rId2" imgW="836930" imgH="455295" progId="Equation.DSMT4">
                  <p:embed/>
                  <p:pic>
                    <p:nvPicPr>
                      <p:cNvPr id="0" name="图片 7"/>
                      <p:cNvPicPr/>
                      <p:nvPr/>
                    </p:nvPicPr>
                    <p:blipFill>
                      <a:blip r:embed="rId3"/>
                      <a:stretch>
                        <a:fillRect/>
                      </a:stretch>
                    </p:blipFill>
                    <p:spPr>
                      <a:xfrm>
                        <a:off x="4581525" y="1387475"/>
                        <a:ext cx="786765" cy="482600"/>
                      </a:xfrm>
                      <a:prstGeom prst="rect">
                        <a:avLst/>
                      </a:prstGeom>
                    </p:spPr>
                  </p:pic>
                </p:oleObj>
              </mc:Fallback>
            </mc:AlternateContent>
          </a:graphicData>
        </a:graphic>
      </p:graphicFrame>
      <p:graphicFrame>
        <p:nvGraphicFramePr>
          <p:cNvPr id="9" name="对象 8"/>
          <p:cNvGraphicFramePr/>
          <p:nvPr/>
        </p:nvGraphicFramePr>
        <p:xfrm>
          <a:off x="1196975" y="1845310"/>
          <a:ext cx="909320" cy="431165"/>
        </p:xfrm>
        <a:graphic>
          <a:graphicData uri="http://schemas.openxmlformats.org/presentationml/2006/ole">
            <mc:AlternateContent xmlns:mc="http://schemas.openxmlformats.org/markup-compatibility/2006">
              <mc:Choice xmlns:v="urn:schemas-microsoft-com:vml" Requires="v">
                <p:oleObj spid="_x0000_s10" name="" r:id="rId4" imgW="482600" imgH="228600" progId="Equation.DSMT4">
                  <p:embed/>
                </p:oleObj>
              </mc:Choice>
              <mc:Fallback>
                <p:oleObj name="" r:id="rId4" imgW="482600" imgH="228600" progId="Equation.DSMT4">
                  <p:embed/>
                  <p:pic>
                    <p:nvPicPr>
                      <p:cNvPr id="0" name="图片 9"/>
                      <p:cNvPicPr/>
                      <p:nvPr/>
                    </p:nvPicPr>
                    <p:blipFill>
                      <a:blip r:embed="rId5"/>
                      <a:stretch>
                        <a:fillRect/>
                      </a:stretch>
                    </p:blipFill>
                    <p:spPr>
                      <a:xfrm>
                        <a:off x="1196975" y="1845310"/>
                        <a:ext cx="909320" cy="431165"/>
                      </a:xfrm>
                      <a:prstGeom prst="rect">
                        <a:avLst/>
                      </a:prstGeom>
                    </p:spPr>
                  </p:pic>
                </p:oleObj>
              </mc:Fallback>
            </mc:AlternateContent>
          </a:graphicData>
        </a:graphic>
      </p:graphicFrame>
      <p:graphicFrame>
        <p:nvGraphicFramePr>
          <p:cNvPr id="11" name="对象 10"/>
          <p:cNvGraphicFramePr/>
          <p:nvPr/>
        </p:nvGraphicFramePr>
        <p:xfrm>
          <a:off x="3183255" y="2205355"/>
          <a:ext cx="1674495" cy="421005"/>
        </p:xfrm>
        <a:graphic>
          <a:graphicData uri="http://schemas.openxmlformats.org/presentationml/2006/ole">
            <mc:AlternateContent xmlns:mc="http://schemas.openxmlformats.org/markup-compatibility/2006">
              <mc:Choice xmlns:v="urn:schemas-microsoft-com:vml" Requires="v">
                <p:oleObj spid="_x0000_s12" name="" r:id="rId6" imgW="927100" imgH="241300" progId="Equation.DSMT4">
                  <p:embed/>
                </p:oleObj>
              </mc:Choice>
              <mc:Fallback>
                <p:oleObj name="" r:id="rId6" imgW="927100" imgH="241300" progId="Equation.DSMT4">
                  <p:embed/>
                  <p:pic>
                    <p:nvPicPr>
                      <p:cNvPr id="0" name="图片 11"/>
                      <p:cNvPicPr/>
                      <p:nvPr/>
                    </p:nvPicPr>
                    <p:blipFill>
                      <a:blip r:embed="rId7"/>
                      <a:stretch>
                        <a:fillRect/>
                      </a:stretch>
                    </p:blipFill>
                    <p:spPr>
                      <a:xfrm>
                        <a:off x="3183255" y="2205355"/>
                        <a:ext cx="1674495" cy="421005"/>
                      </a:xfrm>
                      <a:prstGeom prst="rect">
                        <a:avLst/>
                      </a:prstGeom>
                    </p:spPr>
                  </p:pic>
                </p:oleObj>
              </mc:Fallback>
            </mc:AlternateContent>
          </a:graphicData>
        </a:graphic>
      </p:graphicFrame>
      <p:graphicFrame>
        <p:nvGraphicFramePr>
          <p:cNvPr id="13" name="对象 12"/>
          <p:cNvGraphicFramePr/>
          <p:nvPr/>
        </p:nvGraphicFramePr>
        <p:xfrm>
          <a:off x="1196975" y="2636520"/>
          <a:ext cx="837565" cy="407670"/>
        </p:xfrm>
        <a:graphic>
          <a:graphicData uri="http://schemas.openxmlformats.org/presentationml/2006/ole">
            <mc:AlternateContent xmlns:mc="http://schemas.openxmlformats.org/markup-compatibility/2006">
              <mc:Choice xmlns:v="urn:schemas-microsoft-com:vml" Requires="v">
                <p:oleObj spid="_x0000_s14" name="" r:id="rId8" imgW="431800" imgH="228600" progId="Equation.DSMT4">
                  <p:embed/>
                </p:oleObj>
              </mc:Choice>
              <mc:Fallback>
                <p:oleObj name="" r:id="rId8" imgW="431800" imgH="228600" progId="Equation.DSMT4">
                  <p:embed/>
                  <p:pic>
                    <p:nvPicPr>
                      <p:cNvPr id="0" name="图片 13"/>
                      <p:cNvPicPr/>
                      <p:nvPr/>
                    </p:nvPicPr>
                    <p:blipFill>
                      <a:blip r:embed="rId9"/>
                      <a:stretch>
                        <a:fillRect/>
                      </a:stretch>
                    </p:blipFill>
                    <p:spPr>
                      <a:xfrm>
                        <a:off x="1196975" y="2636520"/>
                        <a:ext cx="837565" cy="407670"/>
                      </a:xfrm>
                      <a:prstGeom prst="rect">
                        <a:avLst/>
                      </a:prstGeom>
                    </p:spPr>
                  </p:pic>
                </p:oleObj>
              </mc:Fallback>
            </mc:AlternateContent>
          </a:graphicData>
        </a:graphic>
      </p:graphicFrame>
      <p:graphicFrame>
        <p:nvGraphicFramePr>
          <p:cNvPr id="15" name="对象 14"/>
          <p:cNvGraphicFramePr/>
          <p:nvPr/>
        </p:nvGraphicFramePr>
        <p:xfrm>
          <a:off x="2205355" y="2708910"/>
          <a:ext cx="746125" cy="287655"/>
        </p:xfrm>
        <a:graphic>
          <a:graphicData uri="http://schemas.openxmlformats.org/presentationml/2006/ole">
            <mc:AlternateContent xmlns:mc="http://schemas.openxmlformats.org/markup-compatibility/2006">
              <mc:Choice xmlns:v="urn:schemas-microsoft-com:vml" Requires="v">
                <p:oleObj spid="_x0000_s16" name="" r:id="rId10" imgW="431800" imgH="165100" progId="Equation.DSMT4">
                  <p:embed/>
                </p:oleObj>
              </mc:Choice>
              <mc:Fallback>
                <p:oleObj name="" r:id="rId10" imgW="431800" imgH="165100" progId="Equation.DSMT4">
                  <p:embed/>
                  <p:pic>
                    <p:nvPicPr>
                      <p:cNvPr id="0" name="图片 15"/>
                      <p:cNvPicPr/>
                      <p:nvPr/>
                    </p:nvPicPr>
                    <p:blipFill>
                      <a:blip r:embed="rId11"/>
                      <a:stretch>
                        <a:fillRect/>
                      </a:stretch>
                    </p:blipFill>
                    <p:spPr>
                      <a:xfrm>
                        <a:off x="2205355" y="2708910"/>
                        <a:ext cx="746125" cy="287655"/>
                      </a:xfrm>
                      <a:prstGeom prst="rect">
                        <a:avLst/>
                      </a:prstGeom>
                    </p:spPr>
                  </p:pic>
                </p:oleObj>
              </mc:Fallback>
            </mc:AlternateContent>
          </a:graphicData>
        </a:graphic>
      </p:graphicFrame>
      <p:graphicFrame>
        <p:nvGraphicFramePr>
          <p:cNvPr id="17" name="对象 16"/>
          <p:cNvGraphicFramePr/>
          <p:nvPr/>
        </p:nvGraphicFramePr>
        <p:xfrm>
          <a:off x="908685" y="3034030"/>
          <a:ext cx="3715385" cy="444500"/>
        </p:xfrm>
        <a:graphic>
          <a:graphicData uri="http://schemas.openxmlformats.org/presentationml/2006/ole">
            <mc:AlternateContent xmlns:mc="http://schemas.openxmlformats.org/markup-compatibility/2006">
              <mc:Choice xmlns:v="urn:schemas-microsoft-com:vml" Requires="v">
                <p:oleObj spid="_x0000_s18" name="" r:id="rId12" imgW="2108200" imgH="241300" progId="Equation.DSMT4">
                  <p:embed/>
                </p:oleObj>
              </mc:Choice>
              <mc:Fallback>
                <p:oleObj name="" r:id="rId12" imgW="2108200" imgH="241300" progId="Equation.DSMT4">
                  <p:embed/>
                  <p:pic>
                    <p:nvPicPr>
                      <p:cNvPr id="0" name="图片 17"/>
                      <p:cNvPicPr/>
                      <p:nvPr/>
                    </p:nvPicPr>
                    <p:blipFill>
                      <a:blip r:embed="rId13"/>
                      <a:stretch>
                        <a:fillRect/>
                      </a:stretch>
                    </p:blipFill>
                    <p:spPr>
                      <a:xfrm>
                        <a:off x="908685" y="3034030"/>
                        <a:ext cx="3715385" cy="444500"/>
                      </a:xfrm>
                      <a:prstGeom prst="rect">
                        <a:avLst/>
                      </a:prstGeom>
                    </p:spPr>
                  </p:pic>
                </p:oleObj>
              </mc:Fallback>
            </mc:AlternateContent>
          </a:graphicData>
        </a:graphic>
      </p:graphicFrame>
      <p:graphicFrame>
        <p:nvGraphicFramePr>
          <p:cNvPr id="19" name="对象 18"/>
          <p:cNvGraphicFramePr/>
          <p:nvPr/>
        </p:nvGraphicFramePr>
        <p:xfrm>
          <a:off x="3672840" y="4458335"/>
          <a:ext cx="836295" cy="345440"/>
        </p:xfrm>
        <a:graphic>
          <a:graphicData uri="http://schemas.openxmlformats.org/presentationml/2006/ole">
            <mc:AlternateContent xmlns:mc="http://schemas.openxmlformats.org/markup-compatibility/2006">
              <mc:Choice xmlns:v="urn:schemas-microsoft-com:vml" Requires="v">
                <p:oleObj spid="_x0000_s20" name="" r:id="rId14" imgW="316865" imgH="177165" progId="Equation.DSMT4">
                  <p:embed/>
                </p:oleObj>
              </mc:Choice>
              <mc:Fallback>
                <p:oleObj name="" r:id="rId14" imgW="316865" imgH="177165" progId="Equation.DSMT4">
                  <p:embed/>
                  <p:pic>
                    <p:nvPicPr>
                      <p:cNvPr id="0" name="图片 19"/>
                      <p:cNvPicPr/>
                      <p:nvPr/>
                    </p:nvPicPr>
                    <p:blipFill>
                      <a:blip r:embed="rId15"/>
                      <a:stretch>
                        <a:fillRect/>
                      </a:stretch>
                    </p:blipFill>
                    <p:spPr>
                      <a:xfrm>
                        <a:off x="3672840" y="4458335"/>
                        <a:ext cx="836295" cy="345440"/>
                      </a:xfrm>
                      <a:prstGeom prst="rect">
                        <a:avLst/>
                      </a:prstGeom>
                    </p:spPr>
                  </p:pic>
                </p:oleObj>
              </mc:Fallback>
            </mc:AlternateContent>
          </a:graphicData>
        </a:graphic>
      </p:graphicFrame>
      <p:graphicFrame>
        <p:nvGraphicFramePr>
          <p:cNvPr id="21" name="对象 20"/>
          <p:cNvGraphicFramePr/>
          <p:nvPr/>
        </p:nvGraphicFramePr>
        <p:xfrm>
          <a:off x="6859270" y="4437380"/>
          <a:ext cx="603250" cy="382270"/>
        </p:xfrm>
        <a:graphic>
          <a:graphicData uri="http://schemas.openxmlformats.org/presentationml/2006/ole">
            <mc:AlternateContent xmlns:mc="http://schemas.openxmlformats.org/markup-compatibility/2006">
              <mc:Choice xmlns:v="urn:schemas-microsoft-com:vml" Requires="v">
                <p:oleObj spid="_x0000_s22" name="" r:id="rId16" imgW="342900" imgH="177165" progId="Equation.DSMT4">
                  <p:embed/>
                </p:oleObj>
              </mc:Choice>
              <mc:Fallback>
                <p:oleObj name="" r:id="rId16" imgW="342900" imgH="177165" progId="Equation.DSMT4">
                  <p:embed/>
                  <p:pic>
                    <p:nvPicPr>
                      <p:cNvPr id="0" name="图片 21"/>
                      <p:cNvPicPr/>
                      <p:nvPr/>
                    </p:nvPicPr>
                    <p:blipFill>
                      <a:blip r:embed="rId17"/>
                      <a:stretch>
                        <a:fillRect/>
                      </a:stretch>
                    </p:blipFill>
                    <p:spPr>
                      <a:xfrm>
                        <a:off x="6859270" y="4437380"/>
                        <a:ext cx="603250" cy="382270"/>
                      </a:xfrm>
                      <a:prstGeom prst="rect">
                        <a:avLst/>
                      </a:prstGeom>
                    </p:spPr>
                  </p:pic>
                </p:oleObj>
              </mc:Fallback>
            </mc:AlternateContent>
          </a:graphicData>
        </a:graphic>
      </p:graphicFrame>
      <p:graphicFrame>
        <p:nvGraphicFramePr>
          <p:cNvPr id="23" name="对象 22"/>
          <p:cNvGraphicFramePr/>
          <p:nvPr/>
        </p:nvGraphicFramePr>
        <p:xfrm>
          <a:off x="5918835" y="4779645"/>
          <a:ext cx="940435" cy="429895"/>
        </p:xfrm>
        <a:graphic>
          <a:graphicData uri="http://schemas.openxmlformats.org/presentationml/2006/ole">
            <mc:AlternateContent xmlns:mc="http://schemas.openxmlformats.org/markup-compatibility/2006">
              <mc:Choice xmlns:v="urn:schemas-microsoft-com:vml" Requires="v">
                <p:oleObj spid="_x0000_s24" name="" r:id="rId18" imgW="482600" imgH="228600" progId="Equation.DSMT4">
                  <p:embed/>
                </p:oleObj>
              </mc:Choice>
              <mc:Fallback>
                <p:oleObj name="" r:id="rId18" imgW="482600" imgH="228600" progId="Equation.DSMT4">
                  <p:embed/>
                  <p:pic>
                    <p:nvPicPr>
                      <p:cNvPr id="0" name="图片 23"/>
                      <p:cNvPicPr/>
                      <p:nvPr/>
                    </p:nvPicPr>
                    <p:blipFill>
                      <a:blip r:embed="rId19"/>
                      <a:stretch>
                        <a:fillRect/>
                      </a:stretch>
                    </p:blipFill>
                    <p:spPr>
                      <a:xfrm>
                        <a:off x="5918835" y="4779645"/>
                        <a:ext cx="940435" cy="429895"/>
                      </a:xfrm>
                      <a:prstGeom prst="rect">
                        <a:avLst/>
                      </a:prstGeom>
                    </p:spPr>
                  </p:pic>
                </p:oleObj>
              </mc:Fallback>
            </mc:AlternateContent>
          </a:graphicData>
        </a:graphic>
      </p:graphicFrame>
      <p:graphicFrame>
        <p:nvGraphicFramePr>
          <p:cNvPr id="25" name="对象 24"/>
          <p:cNvGraphicFramePr/>
          <p:nvPr/>
        </p:nvGraphicFramePr>
        <p:xfrm>
          <a:off x="7965440" y="4803775"/>
          <a:ext cx="821690" cy="404495"/>
        </p:xfrm>
        <a:graphic>
          <a:graphicData uri="http://schemas.openxmlformats.org/presentationml/2006/ole">
            <mc:AlternateContent xmlns:mc="http://schemas.openxmlformats.org/markup-compatibility/2006">
              <mc:Choice xmlns:v="urn:schemas-microsoft-com:vml" Requires="v">
                <p:oleObj spid="_x0000_s26" name="" r:id="rId20" imgW="644525" imgH="370205" progId="Equation.DSMT4">
                  <p:embed/>
                </p:oleObj>
              </mc:Choice>
              <mc:Fallback>
                <p:oleObj name="" r:id="rId20" imgW="644525" imgH="370205" progId="Equation.DSMT4">
                  <p:embed/>
                  <p:pic>
                    <p:nvPicPr>
                      <p:cNvPr id="0" name="图片 25"/>
                      <p:cNvPicPr/>
                      <p:nvPr/>
                    </p:nvPicPr>
                    <p:blipFill>
                      <a:blip r:embed="rId21"/>
                      <a:stretch>
                        <a:fillRect/>
                      </a:stretch>
                    </p:blipFill>
                    <p:spPr>
                      <a:xfrm>
                        <a:off x="7965440" y="4803775"/>
                        <a:ext cx="821690" cy="404495"/>
                      </a:xfrm>
                      <a:prstGeom prst="rect">
                        <a:avLst/>
                      </a:prstGeom>
                    </p:spPr>
                  </p:pic>
                </p:oleObj>
              </mc:Fallback>
            </mc:AlternateContent>
          </a:graphicData>
        </a:graphic>
      </p:graphicFrame>
      <p:graphicFrame>
        <p:nvGraphicFramePr>
          <p:cNvPr id="27" name="对象 26"/>
          <p:cNvGraphicFramePr/>
          <p:nvPr/>
        </p:nvGraphicFramePr>
        <p:xfrm>
          <a:off x="6046470" y="5208270"/>
          <a:ext cx="685800" cy="408305"/>
        </p:xfrm>
        <a:graphic>
          <a:graphicData uri="http://schemas.openxmlformats.org/presentationml/2006/ole">
            <mc:AlternateContent xmlns:mc="http://schemas.openxmlformats.org/markup-compatibility/2006">
              <mc:Choice xmlns:v="urn:schemas-microsoft-com:vml" Requires="v">
                <p:oleObj spid="_x0000_s28" name="" r:id="rId22" imgW="457200" imgH="228600" progId="Equation.DSMT4">
                  <p:embed/>
                </p:oleObj>
              </mc:Choice>
              <mc:Fallback>
                <p:oleObj name="" r:id="rId22" imgW="457200" imgH="228600" progId="Equation.DSMT4">
                  <p:embed/>
                  <p:pic>
                    <p:nvPicPr>
                      <p:cNvPr id="0" name="图片 27"/>
                      <p:cNvPicPr/>
                      <p:nvPr/>
                    </p:nvPicPr>
                    <p:blipFill>
                      <a:blip r:embed="rId23"/>
                      <a:stretch>
                        <a:fillRect/>
                      </a:stretch>
                    </p:blipFill>
                    <p:spPr>
                      <a:xfrm>
                        <a:off x="6046470" y="5208270"/>
                        <a:ext cx="685800" cy="408305"/>
                      </a:xfrm>
                      <a:prstGeom prst="rect">
                        <a:avLst/>
                      </a:prstGeom>
                    </p:spPr>
                  </p:pic>
                </p:oleObj>
              </mc:Fallback>
            </mc:AlternateContent>
          </a:graphicData>
        </a:graphic>
      </p:graphicFrame>
      <p:graphicFrame>
        <p:nvGraphicFramePr>
          <p:cNvPr id="29" name="对象 28"/>
          <p:cNvGraphicFramePr/>
          <p:nvPr/>
        </p:nvGraphicFramePr>
        <p:xfrm>
          <a:off x="6046470" y="5616575"/>
          <a:ext cx="685800" cy="408305"/>
        </p:xfrm>
        <a:graphic>
          <a:graphicData uri="http://schemas.openxmlformats.org/presentationml/2006/ole">
            <mc:AlternateContent xmlns:mc="http://schemas.openxmlformats.org/markup-compatibility/2006">
              <mc:Choice xmlns:v="urn:schemas-microsoft-com:vml" Requires="v">
                <p:oleObj spid="_x0000_s30" name="" r:id="rId24" imgW="457200" imgH="228600" progId="Equation.DSMT4">
                  <p:embed/>
                </p:oleObj>
              </mc:Choice>
              <mc:Fallback>
                <p:oleObj name="" r:id="rId24" imgW="457200" imgH="228600" progId="Equation.DSMT4">
                  <p:embed/>
                  <p:pic>
                    <p:nvPicPr>
                      <p:cNvPr id="0" name="图片 27"/>
                      <p:cNvPicPr/>
                      <p:nvPr/>
                    </p:nvPicPr>
                    <p:blipFill>
                      <a:blip r:embed="rId25"/>
                      <a:stretch>
                        <a:fillRect/>
                      </a:stretch>
                    </p:blipFill>
                    <p:spPr>
                      <a:xfrm>
                        <a:off x="6046470" y="5616575"/>
                        <a:ext cx="685800" cy="408305"/>
                      </a:xfrm>
                      <a:prstGeom prst="rect">
                        <a:avLst/>
                      </a:prstGeom>
                    </p:spPr>
                  </p:pic>
                </p:oleObj>
              </mc:Fallback>
            </mc:AlternateContent>
          </a:graphicData>
        </a:graphic>
      </p:graphicFrame>
      <p:graphicFrame>
        <p:nvGraphicFramePr>
          <p:cNvPr id="31" name="对象 30"/>
          <p:cNvGraphicFramePr/>
          <p:nvPr/>
        </p:nvGraphicFramePr>
        <p:xfrm>
          <a:off x="5661660" y="6021705"/>
          <a:ext cx="1351280" cy="320675"/>
        </p:xfrm>
        <a:graphic>
          <a:graphicData uri="http://schemas.openxmlformats.org/presentationml/2006/ole">
            <mc:AlternateContent xmlns:mc="http://schemas.openxmlformats.org/markup-compatibility/2006">
              <mc:Choice xmlns:v="urn:schemas-microsoft-com:vml" Requires="v">
                <p:oleObj spid="_x0000_s32" name="" r:id="rId26" imgW="939800" imgH="241300" progId="Equation.DSMT4">
                  <p:embed/>
                </p:oleObj>
              </mc:Choice>
              <mc:Fallback>
                <p:oleObj name="" r:id="rId26" imgW="939800" imgH="241300" progId="Equation.DSMT4">
                  <p:embed/>
                  <p:pic>
                    <p:nvPicPr>
                      <p:cNvPr id="0" name="图片 31"/>
                      <p:cNvPicPr/>
                      <p:nvPr/>
                    </p:nvPicPr>
                    <p:blipFill>
                      <a:blip r:embed="rId27"/>
                      <a:stretch>
                        <a:fillRect/>
                      </a:stretch>
                    </p:blipFill>
                    <p:spPr>
                      <a:xfrm>
                        <a:off x="5661660" y="6021705"/>
                        <a:ext cx="1351280" cy="320675"/>
                      </a:xfrm>
                      <a:prstGeom prst="rect">
                        <a:avLst/>
                      </a:prstGeom>
                    </p:spPr>
                  </p:pic>
                </p:oleObj>
              </mc:Fallback>
            </mc:AlternateContent>
          </a:graphicData>
        </a:graphic>
      </p:graphicFrame>
      <p:graphicFrame>
        <p:nvGraphicFramePr>
          <p:cNvPr id="33" name="对象 32"/>
          <p:cNvGraphicFramePr/>
          <p:nvPr/>
        </p:nvGraphicFramePr>
        <p:xfrm>
          <a:off x="8021320" y="5949315"/>
          <a:ext cx="709295" cy="356235"/>
        </p:xfrm>
        <a:graphic>
          <a:graphicData uri="http://schemas.openxmlformats.org/presentationml/2006/ole">
            <mc:AlternateContent xmlns:mc="http://schemas.openxmlformats.org/markup-compatibility/2006">
              <mc:Choice xmlns:v="urn:schemas-microsoft-com:vml" Requires="v">
                <p:oleObj spid="_x0000_s34" name="" r:id="rId28" imgW="368300" imgH="203200" progId="Equation.DSMT4">
                  <p:embed/>
                </p:oleObj>
              </mc:Choice>
              <mc:Fallback>
                <p:oleObj name="" r:id="rId28" imgW="368300" imgH="203200" progId="Equation.DSMT4">
                  <p:embed/>
                  <p:pic>
                    <p:nvPicPr>
                      <p:cNvPr id="0" name="图片 33"/>
                      <p:cNvPicPr/>
                      <p:nvPr/>
                    </p:nvPicPr>
                    <p:blipFill>
                      <a:blip r:embed="rId29"/>
                      <a:stretch>
                        <a:fillRect/>
                      </a:stretch>
                    </p:blipFill>
                    <p:spPr>
                      <a:xfrm>
                        <a:off x="8021320" y="5949315"/>
                        <a:ext cx="709295" cy="356235"/>
                      </a:xfrm>
                      <a:prstGeom prst="rect">
                        <a:avLst/>
                      </a:prstGeom>
                    </p:spPr>
                  </p:pic>
                </p:oleObj>
              </mc:Fallback>
            </mc:AlternateContent>
          </a:graphicData>
        </a:graphic>
      </p:graphicFrame>
      <p:graphicFrame>
        <p:nvGraphicFramePr>
          <p:cNvPr id="36" name="对象 35"/>
          <p:cNvGraphicFramePr/>
          <p:nvPr/>
        </p:nvGraphicFramePr>
        <p:xfrm>
          <a:off x="3644900" y="4829810"/>
          <a:ext cx="778510" cy="338455"/>
        </p:xfrm>
        <a:graphic>
          <a:graphicData uri="http://schemas.openxmlformats.org/presentationml/2006/ole">
            <mc:AlternateContent xmlns:mc="http://schemas.openxmlformats.org/markup-compatibility/2006">
              <mc:Choice xmlns:v="urn:schemas-microsoft-com:vml" Requires="v">
                <p:oleObj spid="_x0000_s37" name="" r:id="rId30" imgW="431800" imgH="165100" progId="Equation.DSMT4">
                  <p:embed/>
                </p:oleObj>
              </mc:Choice>
              <mc:Fallback>
                <p:oleObj name="" r:id="rId30" imgW="431800" imgH="165100" progId="Equation.DSMT4">
                  <p:embed/>
                  <p:pic>
                    <p:nvPicPr>
                      <p:cNvPr id="0" name="图片 36"/>
                      <p:cNvPicPr/>
                      <p:nvPr/>
                    </p:nvPicPr>
                    <p:blipFill>
                      <a:blip r:embed="rId31"/>
                      <a:stretch>
                        <a:fillRect/>
                      </a:stretch>
                    </p:blipFill>
                    <p:spPr>
                      <a:xfrm>
                        <a:off x="3644900" y="4829810"/>
                        <a:ext cx="778510" cy="338455"/>
                      </a:xfrm>
                      <a:prstGeom prst="rect">
                        <a:avLst/>
                      </a:prstGeom>
                    </p:spPr>
                  </p:pic>
                </p:oleObj>
              </mc:Fallback>
            </mc:AlternateContent>
          </a:graphicData>
        </a:graphic>
      </p:graphicFrame>
      <p:graphicFrame>
        <p:nvGraphicFramePr>
          <p:cNvPr id="38" name="对象 37"/>
          <p:cNvGraphicFramePr/>
          <p:nvPr/>
        </p:nvGraphicFramePr>
        <p:xfrm>
          <a:off x="3874770" y="5229225"/>
          <a:ext cx="318770" cy="281305"/>
        </p:xfrm>
        <a:graphic>
          <a:graphicData uri="http://schemas.openxmlformats.org/presentationml/2006/ole">
            <mc:AlternateContent xmlns:mc="http://schemas.openxmlformats.org/markup-compatibility/2006">
              <mc:Choice xmlns:v="urn:schemas-microsoft-com:vml" Requires="v">
                <p:oleObj spid="_x0000_s39" name="" r:id="rId32" imgW="152400" imgH="165100" progId="Equation.DSMT4">
                  <p:embed/>
                </p:oleObj>
              </mc:Choice>
              <mc:Fallback>
                <p:oleObj name="" r:id="rId32" imgW="152400" imgH="165100" progId="Equation.DSMT4">
                  <p:embed/>
                  <p:pic>
                    <p:nvPicPr>
                      <p:cNvPr id="0" name="图片 38"/>
                      <p:cNvPicPr/>
                      <p:nvPr/>
                    </p:nvPicPr>
                    <p:blipFill>
                      <a:blip r:embed="rId33"/>
                      <a:stretch>
                        <a:fillRect/>
                      </a:stretch>
                    </p:blipFill>
                    <p:spPr>
                      <a:xfrm>
                        <a:off x="3874770" y="5229225"/>
                        <a:ext cx="318770" cy="281305"/>
                      </a:xfrm>
                      <a:prstGeom prst="rect">
                        <a:avLst/>
                      </a:prstGeom>
                    </p:spPr>
                  </p:pic>
                </p:oleObj>
              </mc:Fallback>
            </mc:AlternateContent>
          </a:graphicData>
        </a:graphic>
      </p:graphicFrame>
      <p:graphicFrame>
        <p:nvGraphicFramePr>
          <p:cNvPr id="40" name="对象 39"/>
          <p:cNvGraphicFramePr/>
          <p:nvPr/>
        </p:nvGraphicFramePr>
        <p:xfrm>
          <a:off x="3861435" y="5635625"/>
          <a:ext cx="318770" cy="281305"/>
        </p:xfrm>
        <a:graphic>
          <a:graphicData uri="http://schemas.openxmlformats.org/presentationml/2006/ole">
            <mc:AlternateContent xmlns:mc="http://schemas.openxmlformats.org/markup-compatibility/2006">
              <mc:Choice xmlns:v="urn:schemas-microsoft-com:vml" Requires="v">
                <p:oleObj spid="_x0000_s41" name="" r:id="rId34" imgW="152400" imgH="165100" progId="Equation.DSMT4">
                  <p:embed/>
                </p:oleObj>
              </mc:Choice>
              <mc:Fallback>
                <p:oleObj name="" r:id="rId34" imgW="152400" imgH="165100" progId="Equation.DSMT4">
                  <p:embed/>
                  <p:pic>
                    <p:nvPicPr>
                      <p:cNvPr id="0" name="图片 38"/>
                      <p:cNvPicPr/>
                      <p:nvPr/>
                    </p:nvPicPr>
                    <p:blipFill>
                      <a:blip r:embed="rId33"/>
                      <a:stretch>
                        <a:fillRect/>
                      </a:stretch>
                    </p:blipFill>
                    <p:spPr>
                      <a:xfrm>
                        <a:off x="3861435" y="5635625"/>
                        <a:ext cx="318770" cy="281305"/>
                      </a:xfrm>
                      <a:prstGeom prst="rect">
                        <a:avLst/>
                      </a:prstGeom>
                    </p:spPr>
                  </p:pic>
                </p:oleObj>
              </mc:Fallback>
            </mc:AlternateContent>
          </a:graphicData>
        </a:graphic>
      </p:graphicFrame>
      <p:graphicFrame>
        <p:nvGraphicFramePr>
          <p:cNvPr id="42" name="对象 41"/>
          <p:cNvGraphicFramePr/>
          <p:nvPr/>
        </p:nvGraphicFramePr>
        <p:xfrm>
          <a:off x="3861435" y="6019165"/>
          <a:ext cx="318770" cy="281305"/>
        </p:xfrm>
        <a:graphic>
          <a:graphicData uri="http://schemas.openxmlformats.org/presentationml/2006/ole">
            <mc:AlternateContent xmlns:mc="http://schemas.openxmlformats.org/markup-compatibility/2006">
              <mc:Choice xmlns:v="urn:schemas-microsoft-com:vml" Requires="v">
                <p:oleObj spid="_x0000_s43" name="" r:id="rId35" imgW="152400" imgH="165100" progId="Equation.DSMT4">
                  <p:embed/>
                </p:oleObj>
              </mc:Choice>
              <mc:Fallback>
                <p:oleObj name="" r:id="rId35" imgW="152400" imgH="165100" progId="Equation.DSMT4">
                  <p:embed/>
                  <p:pic>
                    <p:nvPicPr>
                      <p:cNvPr id="0" name="图片 38"/>
                      <p:cNvPicPr/>
                      <p:nvPr/>
                    </p:nvPicPr>
                    <p:blipFill>
                      <a:blip r:embed="rId33"/>
                      <a:stretch>
                        <a:fillRect/>
                      </a:stretch>
                    </p:blipFill>
                    <p:spPr>
                      <a:xfrm>
                        <a:off x="3861435" y="6019165"/>
                        <a:ext cx="318770" cy="28130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692552"/>
            <a:ext cx="10968514" cy="4497363"/>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，认沽期权价格一旦低于下边界（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P&lt;0</a:t>
            </a:r>
            <a:r>
              <a:rPr sz="2200" dirty="0" smtClean="0">
                <a:latin typeface="Times New Roman" panose="02020603050405020304" pitchFamily="18" charset="0"/>
                <a:cs typeface="Times New Roman" panose="02020603050405020304" pitchFamily="18" charset="0"/>
              </a:rPr>
              <a:t>，投资者可直接买入认沽期权获取无风险收益，然而期权价格小于0的情况几乎不发生。更多情况下，若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，投资者可通过买入认沽期权</a:t>
            </a:r>
            <a:r>
              <a:rPr lang="en-US" sz="2200" dirty="0" smtClean="0">
                <a:latin typeface="Times New Roman" panose="02020603050405020304" pitchFamily="18" charset="0"/>
                <a:cs typeface="Times New Roman" panose="02020603050405020304" pitchFamily="18" charset="0"/>
              </a:rPr>
              <a:t>P</a:t>
            </a:r>
            <a:r>
              <a:rPr sz="2200" dirty="0" smtClean="0">
                <a:latin typeface="Times New Roman" panose="02020603050405020304" pitchFamily="18" charset="0"/>
                <a:cs typeface="Times New Roman" panose="02020603050405020304" pitchFamily="18" charset="0"/>
              </a:rPr>
              <a:t>的同时买入标的</a:t>
            </a:r>
            <a:r>
              <a:rPr lang="en-US" sz="2200" dirty="0" smtClean="0">
                <a:latin typeface="Times New Roman" panose="02020603050405020304" pitchFamily="18" charset="0"/>
                <a:cs typeface="Times New Roman" panose="02020603050405020304" pitchFamily="18" charset="0"/>
              </a:rPr>
              <a:t>S</a:t>
            </a:r>
            <a:r>
              <a:rPr sz="2200" dirty="0" smtClean="0">
                <a:latin typeface="Times New Roman" panose="02020603050405020304" pitchFamily="18" charset="0"/>
                <a:cs typeface="Times New Roman" panose="02020603050405020304" pitchFamily="18" charset="0"/>
              </a:rPr>
              <a:t>获取无风险收益。当期权到期时，若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，投资者作为期权买方放弃执行期权，并将期初购买的标的以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出售，所得收益为： </a:t>
            </a:r>
            <a:endParaRPr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七、认沽</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期权</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5" name="表格 4"/>
          <p:cNvGraphicFramePr/>
          <p:nvPr>
            <p:custDataLst>
              <p:tags r:id="rId1"/>
            </p:custDataLst>
          </p:nvPr>
        </p:nvGraphicFramePr>
        <p:xfrm>
          <a:off x="836930" y="1292860"/>
          <a:ext cx="10078085" cy="2240280"/>
        </p:xfrm>
        <a:graphic>
          <a:graphicData uri="http://schemas.openxmlformats.org/drawingml/2006/table">
            <a:tbl>
              <a:tblPr firstRow="1" bandRow="1">
                <a:tableStyleId>{7DF18680-E054-41AD-8BC1-D1AEF772440D}</a:tableStyleId>
              </a:tblPr>
              <a:tblGrid>
                <a:gridCol w="2148205"/>
                <a:gridCol w="2891155"/>
                <a:gridCol w="2519045"/>
                <a:gridCol w="2519680"/>
              </a:tblGrid>
              <a:tr h="373380">
                <a:tc>
                  <a:txBody>
                    <a:bodyPr/>
                    <a:p>
                      <a:pPr>
                        <a:buNone/>
                      </a:pPr>
                      <a:endParaRPr lang="zh-CN" altLang="en-US"/>
                    </a:p>
                  </a:txBody>
                  <a:tcPr/>
                </a:tc>
                <a:tc>
                  <a:txBody>
                    <a:bodyPr/>
                    <a:p>
                      <a:pPr>
                        <a:buNone/>
                      </a:pPr>
                      <a:endParaRPr lang="zh-CN" altLang="en-US"/>
                    </a:p>
                  </a:txBody>
                  <a:tcPr/>
                </a:tc>
                <a:tc gridSpan="2">
                  <a:txBody>
                    <a:bodyPr/>
                    <a:p>
                      <a:pPr>
                        <a:buNone/>
                      </a:pPr>
                      <a:endParaRPr lang="zh-CN" altLang="en-US"/>
                    </a:p>
                  </a:txBody>
                  <a:tcPr/>
                </a:tc>
                <a:tc hMerge="1">
                  <a:tcPr/>
                </a:tc>
              </a:tr>
              <a:tr h="373380">
                <a:tc>
                  <a:txBody>
                    <a:bodyPr/>
                    <a:p>
                      <a:pPr algn="ctr">
                        <a:buNone/>
                      </a:pPr>
                      <a:r>
                        <a:rPr lang="zh-CN" altLang="en-US"/>
                        <a:t>操作</a:t>
                      </a:r>
                      <a:r>
                        <a:rPr lang="en-US" altLang="zh-CN"/>
                        <a:t>/</a:t>
                      </a:r>
                      <a:r>
                        <a:rPr lang="zh-CN" altLang="en-US"/>
                        <a:t>价格</a:t>
                      </a:r>
                      <a:r>
                        <a:rPr lang="zh-CN" altLang="en-US"/>
                        <a:t>关系</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73380">
                <a:tc>
                  <a:txBody>
                    <a:bodyPr/>
                    <a:p>
                      <a:pPr algn="ctr">
                        <a:buNone/>
                      </a:pPr>
                      <a:r>
                        <a:rPr lang="zh-CN" altLang="en-US"/>
                        <a:t>买入</a:t>
                      </a:r>
                      <a:r>
                        <a:rPr lang="en-US" altLang="zh-CN"/>
                        <a:t>P</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73380">
                <a:tc>
                  <a:txBody>
                    <a:bodyPr/>
                    <a:p>
                      <a:pPr algn="ctr">
                        <a:buNone/>
                      </a:pPr>
                      <a:r>
                        <a:rPr lang="zh-CN" altLang="en-US"/>
                        <a:t>买入</a:t>
                      </a:r>
                      <a:r>
                        <a:rPr lang="en-US" altLang="zh-CN"/>
                        <a:t>S</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73380">
                <a:tc>
                  <a:txBody>
                    <a:bodyPr/>
                    <a:p>
                      <a:pPr algn="ctr">
                        <a:buNone/>
                      </a:pPr>
                      <a:r>
                        <a:rPr lang="zh-CN" altLang="en-US"/>
                        <a:t>现金流</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73380">
                <a:tc>
                  <a:txBody>
                    <a:bodyPr/>
                    <a:p>
                      <a:pPr algn="ctr">
                        <a:buNone/>
                      </a:pPr>
                      <a:r>
                        <a:rPr lang="zh-CN" altLang="en-US"/>
                        <a:t>收益</a:t>
                      </a:r>
                      <a:r>
                        <a:rPr lang="zh-CN" altLang="en-US"/>
                        <a:t>合计</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6" name="文本框 5"/>
          <p:cNvSpPr txBox="1"/>
          <p:nvPr/>
        </p:nvSpPr>
        <p:spPr>
          <a:xfrm>
            <a:off x="4199255" y="850900"/>
            <a:ext cx="5350510" cy="36830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表</a:t>
            </a:r>
            <a:r>
              <a:rPr lang="en-US" altLang="zh-CN">
                <a:latin typeface="Times New Roman" panose="02020603050405020304" pitchFamily="18" charset="0"/>
                <a:cs typeface="Times New Roman" panose="02020603050405020304" pitchFamily="18" charset="0"/>
              </a:rPr>
              <a:t>12-10    </a:t>
            </a:r>
            <a:r>
              <a:rPr lang="zh-CN" altLang="en-US">
                <a:latin typeface="Times New Roman" panose="02020603050405020304" pitchFamily="18" charset="0"/>
                <a:cs typeface="Times New Roman" panose="02020603050405020304" pitchFamily="18" charset="0"/>
              </a:rPr>
              <a:t>认沽期权</a:t>
            </a:r>
            <a:r>
              <a:rPr lang="zh-CN" altLang="en-US">
                <a:latin typeface="Times New Roman" panose="02020603050405020304" pitchFamily="18" charset="0"/>
                <a:cs typeface="Times New Roman" panose="02020603050405020304" pitchFamily="18" charset="0"/>
              </a:rPr>
              <a:t>下边界套利</a:t>
            </a:r>
            <a:endParaRPr lang="zh-CN" altLang="en-US">
              <a:latin typeface="Times New Roman" panose="02020603050405020304" pitchFamily="18" charset="0"/>
              <a:cs typeface="Times New Roman" panose="02020603050405020304" pitchFamily="18" charset="0"/>
            </a:endParaRPr>
          </a:p>
        </p:txBody>
      </p:sp>
      <p:grpSp>
        <p:nvGrpSpPr>
          <p:cNvPr id="81" name="组合 80"/>
          <p:cNvGrpSpPr/>
          <p:nvPr/>
        </p:nvGrpSpPr>
        <p:grpSpPr>
          <a:xfrm>
            <a:off x="3342640" y="1236345"/>
            <a:ext cx="7094220" cy="2332355"/>
            <a:chOff x="4140" y="3881"/>
            <a:chExt cx="11172" cy="3673"/>
          </a:xfrm>
        </p:grpSpPr>
        <p:graphicFrame>
          <p:nvGraphicFramePr>
            <p:cNvPr id="14" name="对象 13"/>
            <p:cNvGraphicFramePr/>
            <p:nvPr/>
          </p:nvGraphicFramePr>
          <p:xfrm>
            <a:off x="13334" y="4497"/>
            <a:ext cx="1322" cy="626"/>
          </p:xfrm>
          <a:graphic>
            <a:graphicData uri="http://schemas.openxmlformats.org/presentationml/2006/ole">
              <mc:AlternateContent xmlns:mc="http://schemas.openxmlformats.org/markup-compatibility/2006">
                <mc:Choice xmlns:v="urn:schemas-microsoft-com:vml" Requires="v">
                  <p:oleObj spid="_x0000_s15" name="" r:id="rId2" imgW="482600" imgH="228600" progId="Equation.DSMT4">
                    <p:embed/>
                  </p:oleObj>
                </mc:Choice>
                <mc:Fallback>
                  <p:oleObj name="" r:id="rId2" imgW="482600" imgH="228600" progId="Equation.DSMT4">
                    <p:embed/>
                    <p:pic>
                      <p:nvPicPr>
                        <p:cNvPr id="0" name="图片 14"/>
                        <p:cNvPicPr/>
                        <p:nvPr/>
                      </p:nvPicPr>
                      <p:blipFill>
                        <a:blip r:embed="rId3"/>
                        <a:stretch>
                          <a:fillRect/>
                        </a:stretch>
                      </p:blipFill>
                      <p:spPr>
                        <a:xfrm>
                          <a:off x="13334" y="4497"/>
                          <a:ext cx="1322" cy="626"/>
                        </a:xfrm>
                        <a:prstGeom prst="rect">
                          <a:avLst/>
                        </a:prstGeom>
                      </p:spPr>
                    </p:pic>
                  </p:oleObj>
                </mc:Fallback>
              </mc:AlternateContent>
            </a:graphicData>
          </a:graphic>
        </p:graphicFrame>
        <p:graphicFrame>
          <p:nvGraphicFramePr>
            <p:cNvPr id="24" name="对象 23"/>
            <p:cNvGraphicFramePr/>
            <p:nvPr/>
          </p:nvGraphicFramePr>
          <p:xfrm>
            <a:off x="13915" y="5766"/>
            <a:ext cx="553" cy="541"/>
          </p:xfrm>
          <a:graphic>
            <a:graphicData uri="http://schemas.openxmlformats.org/presentationml/2006/ole">
              <mc:AlternateContent xmlns:mc="http://schemas.openxmlformats.org/markup-compatibility/2006">
                <mc:Choice xmlns:v="urn:schemas-microsoft-com:vml" Requires="v">
                  <p:oleObj spid="_x0000_s25" name="" r:id="rId4" imgW="190500" imgH="228600" progId="Equation.DSMT4">
                    <p:embed/>
                  </p:oleObj>
                </mc:Choice>
                <mc:Fallback>
                  <p:oleObj name="" r:id="rId4" imgW="190500" imgH="228600" progId="Equation.DSMT4">
                    <p:embed/>
                    <p:pic>
                      <p:nvPicPr>
                        <p:cNvPr id="0" name="图片 22"/>
                        <p:cNvPicPr/>
                        <p:nvPr/>
                      </p:nvPicPr>
                      <p:blipFill>
                        <a:blip r:embed="rId5"/>
                        <a:stretch>
                          <a:fillRect/>
                        </a:stretch>
                      </p:blipFill>
                      <p:spPr>
                        <a:xfrm>
                          <a:off x="13915" y="5766"/>
                          <a:ext cx="553" cy="541"/>
                        </a:xfrm>
                        <a:prstGeom prst="rect">
                          <a:avLst/>
                        </a:prstGeom>
                      </p:spPr>
                    </p:pic>
                  </p:oleObj>
                </mc:Fallback>
              </mc:AlternateContent>
            </a:graphicData>
          </a:graphic>
        </p:graphicFrame>
        <p:graphicFrame>
          <p:nvGraphicFramePr>
            <p:cNvPr id="30" name="对象 29"/>
            <p:cNvGraphicFramePr/>
            <p:nvPr/>
          </p:nvGraphicFramePr>
          <p:xfrm>
            <a:off x="13915" y="6333"/>
            <a:ext cx="553" cy="541"/>
          </p:xfrm>
          <a:graphic>
            <a:graphicData uri="http://schemas.openxmlformats.org/presentationml/2006/ole">
              <mc:AlternateContent xmlns:mc="http://schemas.openxmlformats.org/markup-compatibility/2006">
                <mc:Choice xmlns:v="urn:schemas-microsoft-com:vml" Requires="v">
                  <p:oleObj spid="_x0000_s31" name="" r:id="rId6" imgW="190500" imgH="228600" progId="Equation.DSMT4">
                    <p:embed/>
                  </p:oleObj>
                </mc:Choice>
                <mc:Fallback>
                  <p:oleObj name="" r:id="rId6" imgW="190500" imgH="228600" progId="Equation.DSMT4">
                    <p:embed/>
                    <p:pic>
                      <p:nvPicPr>
                        <p:cNvPr id="0" name="图片 22"/>
                        <p:cNvPicPr/>
                        <p:nvPr/>
                      </p:nvPicPr>
                      <p:blipFill>
                        <a:blip r:embed="rId7"/>
                        <a:stretch>
                          <a:fillRect/>
                        </a:stretch>
                      </p:blipFill>
                      <p:spPr>
                        <a:xfrm>
                          <a:off x="13915" y="6333"/>
                          <a:ext cx="553" cy="541"/>
                        </a:xfrm>
                        <a:prstGeom prst="rect">
                          <a:avLst/>
                        </a:prstGeom>
                      </p:spPr>
                    </p:pic>
                  </p:oleObj>
                </mc:Fallback>
              </mc:AlternateContent>
            </a:graphicData>
          </a:graphic>
        </p:graphicFrame>
        <p:grpSp>
          <p:nvGrpSpPr>
            <p:cNvPr id="80" name="组合 79"/>
            <p:cNvGrpSpPr/>
            <p:nvPr/>
          </p:nvGrpSpPr>
          <p:grpSpPr>
            <a:xfrm>
              <a:off x="4140" y="3881"/>
              <a:ext cx="8471" cy="3673"/>
              <a:chOff x="4140" y="3881"/>
              <a:chExt cx="8471" cy="3673"/>
            </a:xfrm>
          </p:grpSpPr>
          <p:graphicFrame>
            <p:nvGraphicFramePr>
              <p:cNvPr id="22" name="对象 21"/>
              <p:cNvGraphicFramePr/>
              <p:nvPr/>
            </p:nvGraphicFramePr>
            <p:xfrm>
              <a:off x="9946" y="5728"/>
              <a:ext cx="553" cy="541"/>
            </p:xfrm>
            <a:graphic>
              <a:graphicData uri="http://schemas.openxmlformats.org/presentationml/2006/ole">
                <mc:AlternateContent xmlns:mc="http://schemas.openxmlformats.org/markup-compatibility/2006">
                  <mc:Choice xmlns:v="urn:schemas-microsoft-com:vml" Requires="v">
                    <p:oleObj spid="_x0000_s23" name="" r:id="rId8" imgW="190500" imgH="228600" progId="Equation.DSMT4">
                      <p:embed/>
                    </p:oleObj>
                  </mc:Choice>
                  <mc:Fallback>
                    <p:oleObj name="" r:id="rId8" imgW="190500" imgH="228600" progId="Equation.DSMT4">
                      <p:embed/>
                      <p:pic>
                        <p:nvPicPr>
                          <p:cNvPr id="0" name="图片 22"/>
                          <p:cNvPicPr/>
                          <p:nvPr/>
                        </p:nvPicPr>
                        <p:blipFill>
                          <a:blip r:embed="rId5"/>
                          <a:stretch>
                            <a:fillRect/>
                          </a:stretch>
                        </p:blipFill>
                        <p:spPr>
                          <a:xfrm>
                            <a:off x="9946" y="5728"/>
                            <a:ext cx="553" cy="541"/>
                          </a:xfrm>
                          <a:prstGeom prst="rect">
                            <a:avLst/>
                          </a:prstGeom>
                        </p:spPr>
                      </p:pic>
                    </p:oleObj>
                  </mc:Fallback>
                </mc:AlternateContent>
              </a:graphicData>
            </a:graphic>
          </p:graphicFrame>
          <p:graphicFrame>
            <p:nvGraphicFramePr>
              <p:cNvPr id="28" name="对象 27"/>
              <p:cNvGraphicFramePr/>
              <p:nvPr/>
            </p:nvGraphicFramePr>
            <p:xfrm>
              <a:off x="9720" y="6389"/>
              <a:ext cx="657" cy="537"/>
            </p:xfrm>
            <a:graphic>
              <a:graphicData uri="http://schemas.openxmlformats.org/presentationml/2006/ole">
                <mc:AlternateContent xmlns:mc="http://schemas.openxmlformats.org/markup-compatibility/2006">
                  <mc:Choice xmlns:v="urn:schemas-microsoft-com:vml" Requires="v">
                    <p:oleObj spid="_x0000_s29" name="" r:id="rId9" imgW="165100" imgH="165100" progId="Equation.DSMT4">
                      <p:embed/>
                    </p:oleObj>
                  </mc:Choice>
                  <mc:Fallback>
                    <p:oleObj name="" r:id="rId9" imgW="165100" imgH="165100" progId="Equation.DSMT4">
                      <p:embed/>
                      <p:pic>
                        <p:nvPicPr>
                          <p:cNvPr id="0" name="图片 28"/>
                          <p:cNvPicPr/>
                          <p:nvPr/>
                        </p:nvPicPr>
                        <p:blipFill>
                          <a:blip r:embed="rId10"/>
                          <a:stretch>
                            <a:fillRect/>
                          </a:stretch>
                        </p:blipFill>
                        <p:spPr>
                          <a:xfrm>
                            <a:off x="9720" y="6389"/>
                            <a:ext cx="657" cy="537"/>
                          </a:xfrm>
                          <a:prstGeom prst="rect">
                            <a:avLst/>
                          </a:prstGeom>
                        </p:spPr>
                      </p:pic>
                    </p:oleObj>
                  </mc:Fallback>
                </mc:AlternateContent>
              </a:graphicData>
            </a:graphic>
          </p:graphicFrame>
          <p:grpSp>
            <p:nvGrpSpPr>
              <p:cNvPr id="79" name="组合 78"/>
              <p:cNvGrpSpPr/>
              <p:nvPr/>
            </p:nvGrpSpPr>
            <p:grpSpPr>
              <a:xfrm>
                <a:off x="4140" y="3881"/>
                <a:ext cx="8471" cy="3612"/>
                <a:chOff x="4140" y="3881"/>
                <a:chExt cx="8471" cy="3612"/>
              </a:xfrm>
            </p:grpSpPr>
            <p:grpSp>
              <p:nvGrpSpPr>
                <p:cNvPr id="78" name="组合 77"/>
                <p:cNvGrpSpPr/>
                <p:nvPr/>
              </p:nvGrpSpPr>
              <p:grpSpPr>
                <a:xfrm>
                  <a:off x="4140" y="3881"/>
                  <a:ext cx="8471" cy="1971"/>
                  <a:chOff x="4140" y="3881"/>
                  <a:chExt cx="8471" cy="1971"/>
                </a:xfrm>
              </p:grpSpPr>
              <p:graphicFrame>
                <p:nvGraphicFramePr>
                  <p:cNvPr id="4" name="对象 3"/>
                  <p:cNvGraphicFramePr/>
                  <p:nvPr/>
                </p:nvGraphicFramePr>
                <p:xfrm>
                  <a:off x="5627" y="3926"/>
                  <a:ext cx="1021" cy="613"/>
                </p:xfrm>
                <a:graphic>
                  <a:graphicData uri="http://schemas.openxmlformats.org/presentationml/2006/ole">
                    <mc:AlternateContent xmlns:mc="http://schemas.openxmlformats.org/markup-compatibility/2006">
                      <mc:Choice xmlns:v="urn:schemas-microsoft-com:vml" Requires="v">
                        <p:oleObj spid="_x0000_s7" name="" r:id="rId11" imgW="566420" imgH="274320" progId="Equation.DSMT4">
                          <p:embed/>
                        </p:oleObj>
                      </mc:Choice>
                      <mc:Fallback>
                        <p:oleObj name="" r:id="rId11" imgW="566420" imgH="274320" progId="Equation.DSMT4">
                          <p:embed/>
                          <p:pic>
                            <p:nvPicPr>
                              <p:cNvPr id="0" name="图片 6"/>
                              <p:cNvPicPr/>
                              <p:nvPr/>
                            </p:nvPicPr>
                            <p:blipFill>
                              <a:blip r:embed="rId12"/>
                              <a:stretch>
                                <a:fillRect/>
                              </a:stretch>
                            </p:blipFill>
                            <p:spPr>
                              <a:xfrm>
                                <a:off x="5627" y="3926"/>
                                <a:ext cx="1021" cy="613"/>
                              </a:xfrm>
                              <a:prstGeom prst="rect">
                                <a:avLst/>
                              </a:prstGeom>
                            </p:spPr>
                          </p:pic>
                        </p:oleObj>
                      </mc:Fallback>
                    </mc:AlternateContent>
                  </a:graphicData>
                </a:graphic>
              </p:graphicFrame>
              <p:graphicFrame>
                <p:nvGraphicFramePr>
                  <p:cNvPr id="8" name="对象 7"/>
                  <p:cNvGraphicFramePr/>
                  <p:nvPr/>
                </p:nvGraphicFramePr>
                <p:xfrm>
                  <a:off x="11647" y="3881"/>
                  <a:ext cx="964" cy="612"/>
                </p:xfrm>
                <a:graphic>
                  <a:graphicData uri="http://schemas.openxmlformats.org/presentationml/2006/ole">
                    <mc:AlternateContent xmlns:mc="http://schemas.openxmlformats.org/markup-compatibility/2006">
                      <mc:Choice xmlns:v="urn:schemas-microsoft-com:vml" Requires="v">
                        <p:oleObj spid="_x0000_s9" name="" r:id="rId13" imgW="342900" imgH="177165" progId="Equation.DSMT4">
                          <p:embed/>
                        </p:oleObj>
                      </mc:Choice>
                      <mc:Fallback>
                        <p:oleObj name="" r:id="rId13" imgW="342900" imgH="177165" progId="Equation.DSMT4">
                          <p:embed/>
                          <p:pic>
                            <p:nvPicPr>
                              <p:cNvPr id="0" name="图片 8"/>
                              <p:cNvPicPr/>
                              <p:nvPr/>
                            </p:nvPicPr>
                            <p:blipFill>
                              <a:blip r:embed="rId14"/>
                              <a:stretch>
                                <a:fillRect/>
                              </a:stretch>
                            </p:blipFill>
                            <p:spPr>
                              <a:xfrm>
                                <a:off x="11647" y="3881"/>
                                <a:ext cx="964" cy="612"/>
                              </a:xfrm>
                              <a:prstGeom prst="rect">
                                <a:avLst/>
                              </a:prstGeom>
                            </p:spPr>
                          </p:pic>
                        </p:oleObj>
                      </mc:Fallback>
                    </mc:AlternateContent>
                  </a:graphicData>
                </a:graphic>
              </p:graphicFrame>
              <p:graphicFrame>
                <p:nvGraphicFramePr>
                  <p:cNvPr id="10" name="对象 9"/>
                  <p:cNvGraphicFramePr/>
                  <p:nvPr/>
                </p:nvGraphicFramePr>
                <p:xfrm>
                  <a:off x="4140" y="4539"/>
                  <a:ext cx="3597" cy="631"/>
                </p:xfrm>
                <a:graphic>
                  <a:graphicData uri="http://schemas.openxmlformats.org/presentationml/2006/ole">
                    <mc:AlternateContent xmlns:mc="http://schemas.openxmlformats.org/markup-compatibility/2006">
                      <mc:Choice xmlns:v="urn:schemas-microsoft-com:vml" Requires="v">
                        <p:oleObj spid="_x0000_s11" name="" r:id="rId15" imgW="1459865" imgH="279400" progId="Equation.DSMT4">
                          <p:embed/>
                        </p:oleObj>
                      </mc:Choice>
                      <mc:Fallback>
                        <p:oleObj name="" r:id="rId15" imgW="1459865" imgH="279400" progId="Equation.DSMT4">
                          <p:embed/>
                          <p:pic>
                            <p:nvPicPr>
                              <p:cNvPr id="0" name="图片 10"/>
                              <p:cNvPicPr/>
                              <p:nvPr/>
                            </p:nvPicPr>
                            <p:blipFill>
                              <a:blip r:embed="rId16"/>
                              <a:stretch>
                                <a:fillRect/>
                              </a:stretch>
                            </p:blipFill>
                            <p:spPr>
                              <a:xfrm>
                                <a:off x="4140" y="4539"/>
                                <a:ext cx="3597" cy="631"/>
                              </a:xfrm>
                              <a:prstGeom prst="rect">
                                <a:avLst/>
                              </a:prstGeom>
                            </p:spPr>
                          </p:pic>
                        </p:oleObj>
                      </mc:Fallback>
                    </mc:AlternateContent>
                  </a:graphicData>
                </a:graphic>
              </p:graphicFrame>
              <p:graphicFrame>
                <p:nvGraphicFramePr>
                  <p:cNvPr id="12" name="对象 11"/>
                  <p:cNvGraphicFramePr/>
                  <p:nvPr/>
                </p:nvGraphicFramePr>
                <p:xfrm>
                  <a:off x="9487" y="4493"/>
                  <a:ext cx="1262" cy="630"/>
                </p:xfrm>
                <a:graphic>
                  <a:graphicData uri="http://schemas.openxmlformats.org/presentationml/2006/ole">
                    <mc:AlternateContent xmlns:mc="http://schemas.openxmlformats.org/markup-compatibility/2006">
                      <mc:Choice xmlns:v="urn:schemas-microsoft-com:vml" Requires="v">
                        <p:oleObj spid="_x0000_s13" name="" r:id="rId17" imgW="482600" imgH="228600" progId="Equation.DSMT4">
                          <p:embed/>
                        </p:oleObj>
                      </mc:Choice>
                      <mc:Fallback>
                        <p:oleObj name="" r:id="rId17" imgW="482600" imgH="228600" progId="Equation.DSMT4">
                          <p:embed/>
                          <p:pic>
                            <p:nvPicPr>
                              <p:cNvPr id="0" name="图片 12"/>
                              <p:cNvPicPr/>
                              <p:nvPr/>
                            </p:nvPicPr>
                            <p:blipFill>
                              <a:blip r:embed="rId18"/>
                              <a:stretch>
                                <a:fillRect/>
                              </a:stretch>
                            </p:blipFill>
                            <p:spPr>
                              <a:xfrm>
                                <a:off x="9487" y="4493"/>
                                <a:ext cx="1262" cy="630"/>
                              </a:xfrm>
                              <a:prstGeom prst="rect">
                                <a:avLst/>
                              </a:prstGeom>
                            </p:spPr>
                          </p:pic>
                        </p:oleObj>
                      </mc:Fallback>
                    </mc:AlternateContent>
                  </a:graphicData>
                </a:graphic>
              </p:graphicFrame>
              <p:graphicFrame>
                <p:nvGraphicFramePr>
                  <p:cNvPr id="16" name="对象 15"/>
                  <p:cNvGraphicFramePr/>
                  <p:nvPr/>
                </p:nvGraphicFramePr>
                <p:xfrm>
                  <a:off x="5400" y="5123"/>
                  <a:ext cx="688" cy="565"/>
                </p:xfrm>
                <a:graphic>
                  <a:graphicData uri="http://schemas.openxmlformats.org/presentationml/2006/ole">
                    <mc:AlternateContent xmlns:mc="http://schemas.openxmlformats.org/markup-compatibility/2006">
                      <mc:Choice xmlns:v="urn:schemas-microsoft-com:vml" Requires="v">
                        <p:oleObj spid="_x0000_s17" name="" r:id="rId19" imgW="403860" imgH="316230" progId="Equation.DSMT4">
                          <p:embed/>
                        </p:oleObj>
                      </mc:Choice>
                      <mc:Fallback>
                        <p:oleObj name="" r:id="rId19" imgW="403860" imgH="316230" progId="Equation.DSMT4">
                          <p:embed/>
                          <p:pic>
                            <p:nvPicPr>
                              <p:cNvPr id="0" name="图片 16"/>
                              <p:cNvPicPr/>
                              <p:nvPr/>
                            </p:nvPicPr>
                            <p:blipFill>
                              <a:blip r:embed="rId20"/>
                              <a:stretch>
                                <a:fillRect/>
                              </a:stretch>
                            </p:blipFill>
                            <p:spPr>
                              <a:xfrm>
                                <a:off x="5400" y="5123"/>
                                <a:ext cx="688" cy="565"/>
                              </a:xfrm>
                              <a:prstGeom prst="rect">
                                <a:avLst/>
                              </a:prstGeom>
                            </p:spPr>
                          </p:pic>
                        </p:oleObj>
                      </mc:Fallback>
                    </mc:AlternateContent>
                  </a:graphicData>
                </a:graphic>
              </p:graphicFrame>
              <p:graphicFrame>
                <p:nvGraphicFramePr>
                  <p:cNvPr id="18" name="对象 17"/>
                  <p:cNvGraphicFramePr/>
                  <p:nvPr/>
                </p:nvGraphicFramePr>
                <p:xfrm>
                  <a:off x="9361" y="5076"/>
                  <a:ext cx="1514" cy="776"/>
                </p:xfrm>
                <a:graphic>
                  <a:graphicData uri="http://schemas.openxmlformats.org/presentationml/2006/ole">
                    <mc:AlternateContent xmlns:mc="http://schemas.openxmlformats.org/markup-compatibility/2006">
                      <mc:Choice xmlns:v="urn:schemas-microsoft-com:vml" Requires="v">
                        <p:oleObj spid="_x0000_s19" name="" r:id="rId21" imgW="729615" imgH="349885" progId="Equation.DSMT4">
                          <p:embed/>
                        </p:oleObj>
                      </mc:Choice>
                      <mc:Fallback>
                        <p:oleObj name="" r:id="rId21" imgW="729615" imgH="349885" progId="Equation.DSMT4">
                          <p:embed/>
                          <p:pic>
                            <p:nvPicPr>
                              <p:cNvPr id="0" name="图片 18"/>
                              <p:cNvPicPr/>
                              <p:nvPr/>
                            </p:nvPicPr>
                            <p:blipFill>
                              <a:blip r:embed="rId22"/>
                              <a:stretch>
                                <a:fillRect/>
                              </a:stretch>
                            </p:blipFill>
                            <p:spPr>
                              <a:xfrm>
                                <a:off x="9361" y="5076"/>
                                <a:ext cx="1514" cy="776"/>
                              </a:xfrm>
                              <a:prstGeom prst="rect">
                                <a:avLst/>
                              </a:prstGeom>
                            </p:spPr>
                          </p:pic>
                        </p:oleObj>
                      </mc:Fallback>
                    </mc:AlternateContent>
                  </a:graphicData>
                </a:graphic>
              </p:graphicFrame>
            </p:grpSp>
            <p:graphicFrame>
              <p:nvGraphicFramePr>
                <p:cNvPr id="20" name="对象 19"/>
                <p:cNvGraphicFramePr/>
                <p:nvPr/>
              </p:nvGraphicFramePr>
              <p:xfrm>
                <a:off x="5400" y="5740"/>
                <a:ext cx="921" cy="541"/>
              </p:xfrm>
              <a:graphic>
                <a:graphicData uri="http://schemas.openxmlformats.org/presentationml/2006/ole">
                  <mc:AlternateContent xmlns:mc="http://schemas.openxmlformats.org/markup-compatibility/2006">
                    <mc:Choice xmlns:v="urn:schemas-microsoft-com:vml" Requires="v">
                      <p:oleObj spid="_x0000_s21" name="" r:id="rId23" imgW="266700" imgH="228600" progId="Equation.DSMT4">
                        <p:embed/>
                      </p:oleObj>
                    </mc:Choice>
                    <mc:Fallback>
                      <p:oleObj name="" r:id="rId23" imgW="266700" imgH="228600" progId="Equation.DSMT4">
                        <p:embed/>
                        <p:pic>
                          <p:nvPicPr>
                            <p:cNvPr id="0" name="图片 20"/>
                            <p:cNvPicPr/>
                            <p:nvPr/>
                          </p:nvPicPr>
                          <p:blipFill>
                            <a:blip r:embed="rId24"/>
                            <a:stretch>
                              <a:fillRect/>
                            </a:stretch>
                          </p:blipFill>
                          <p:spPr>
                            <a:xfrm>
                              <a:off x="5400" y="5740"/>
                              <a:ext cx="921" cy="541"/>
                            </a:xfrm>
                            <a:prstGeom prst="rect">
                              <a:avLst/>
                            </a:prstGeom>
                          </p:spPr>
                        </p:pic>
                      </p:oleObj>
                    </mc:Fallback>
                  </mc:AlternateContent>
                </a:graphicData>
              </a:graphic>
            </p:graphicFrame>
            <p:graphicFrame>
              <p:nvGraphicFramePr>
                <p:cNvPr id="26" name="对象 25"/>
                <p:cNvGraphicFramePr/>
                <p:nvPr/>
              </p:nvGraphicFramePr>
              <p:xfrm>
                <a:off x="5260" y="6307"/>
                <a:ext cx="1201" cy="619"/>
              </p:xfrm>
              <a:graphic>
                <a:graphicData uri="http://schemas.openxmlformats.org/presentationml/2006/ole">
                  <mc:AlternateContent xmlns:mc="http://schemas.openxmlformats.org/markup-compatibility/2006">
                    <mc:Choice xmlns:v="urn:schemas-microsoft-com:vml" Requires="v">
                      <p:oleObj spid="_x0000_s27" name="" r:id="rId25" imgW="495300" imgH="228600" progId="Equation.DSMT4">
                        <p:embed/>
                      </p:oleObj>
                    </mc:Choice>
                    <mc:Fallback>
                      <p:oleObj name="" r:id="rId25" imgW="495300" imgH="228600" progId="Equation.DSMT4">
                        <p:embed/>
                        <p:pic>
                          <p:nvPicPr>
                            <p:cNvPr id="0" name="图片 26"/>
                            <p:cNvPicPr/>
                            <p:nvPr/>
                          </p:nvPicPr>
                          <p:blipFill>
                            <a:blip r:embed="rId26"/>
                            <a:stretch>
                              <a:fillRect/>
                            </a:stretch>
                          </p:blipFill>
                          <p:spPr>
                            <a:xfrm>
                              <a:off x="5260" y="6307"/>
                              <a:ext cx="1201" cy="619"/>
                            </a:xfrm>
                            <a:prstGeom prst="rect">
                              <a:avLst/>
                            </a:prstGeom>
                          </p:spPr>
                        </p:pic>
                      </p:oleObj>
                    </mc:Fallback>
                  </mc:AlternateContent>
                </a:graphicData>
              </a:graphic>
            </p:graphicFrame>
            <p:graphicFrame>
              <p:nvGraphicFramePr>
                <p:cNvPr id="32" name="对象 31"/>
                <p:cNvGraphicFramePr/>
                <p:nvPr/>
              </p:nvGraphicFramePr>
              <p:xfrm>
                <a:off x="5287" y="6874"/>
                <a:ext cx="1201" cy="619"/>
              </p:xfrm>
              <a:graphic>
                <a:graphicData uri="http://schemas.openxmlformats.org/presentationml/2006/ole">
                  <mc:AlternateContent xmlns:mc="http://schemas.openxmlformats.org/markup-compatibility/2006">
                    <mc:Choice xmlns:v="urn:schemas-microsoft-com:vml" Requires="v">
                      <p:oleObj spid="_x0000_s33" name="" r:id="rId27" imgW="495300" imgH="228600" progId="Equation.DSMT4">
                        <p:embed/>
                      </p:oleObj>
                    </mc:Choice>
                    <mc:Fallback>
                      <p:oleObj name="" r:id="rId27" imgW="495300" imgH="228600" progId="Equation.DSMT4">
                        <p:embed/>
                        <p:pic>
                          <p:nvPicPr>
                            <p:cNvPr id="0" name="图片 26"/>
                            <p:cNvPicPr/>
                            <p:nvPr/>
                          </p:nvPicPr>
                          <p:blipFill>
                            <a:blip r:embed="rId28"/>
                            <a:stretch>
                              <a:fillRect/>
                            </a:stretch>
                          </p:blipFill>
                          <p:spPr>
                            <a:xfrm>
                              <a:off x="5287" y="6874"/>
                              <a:ext cx="1201" cy="619"/>
                            </a:xfrm>
                            <a:prstGeom prst="rect">
                              <a:avLst/>
                            </a:prstGeom>
                          </p:spPr>
                        </p:pic>
                      </p:oleObj>
                    </mc:Fallback>
                  </mc:AlternateContent>
                </a:graphicData>
              </a:graphic>
            </p:graphicFrame>
          </p:grpSp>
          <p:graphicFrame>
            <p:nvGraphicFramePr>
              <p:cNvPr id="34" name="对象 33"/>
              <p:cNvGraphicFramePr/>
              <p:nvPr/>
            </p:nvGraphicFramePr>
            <p:xfrm>
              <a:off x="8586" y="6874"/>
              <a:ext cx="2743" cy="680"/>
            </p:xfrm>
            <a:graphic>
              <a:graphicData uri="http://schemas.openxmlformats.org/presentationml/2006/ole">
                <mc:AlternateContent xmlns:mc="http://schemas.openxmlformats.org/markup-compatibility/2006">
                  <mc:Choice xmlns:v="urn:schemas-microsoft-com:vml" Requires="v">
                    <p:oleObj spid="_x0000_s35" name="" r:id="rId29" imgW="1104900" imgH="254000" progId="Equation.DSMT4">
                      <p:embed/>
                    </p:oleObj>
                  </mc:Choice>
                  <mc:Fallback>
                    <p:oleObj name="" r:id="rId29" imgW="1104900" imgH="254000" progId="Equation.DSMT4">
                      <p:embed/>
                      <p:pic>
                        <p:nvPicPr>
                          <p:cNvPr id="0" name="图片 34"/>
                          <p:cNvPicPr/>
                          <p:nvPr/>
                        </p:nvPicPr>
                        <p:blipFill>
                          <a:blip r:embed="rId30"/>
                          <a:stretch>
                            <a:fillRect/>
                          </a:stretch>
                        </p:blipFill>
                        <p:spPr>
                          <a:xfrm>
                            <a:off x="8586" y="6874"/>
                            <a:ext cx="2743" cy="680"/>
                          </a:xfrm>
                          <a:prstGeom prst="rect">
                            <a:avLst/>
                          </a:prstGeom>
                        </p:spPr>
                      </p:pic>
                    </p:oleObj>
                  </mc:Fallback>
                </mc:AlternateContent>
              </a:graphicData>
            </a:graphic>
          </p:graphicFrame>
        </p:grpSp>
        <p:graphicFrame>
          <p:nvGraphicFramePr>
            <p:cNvPr id="36" name="对象 35"/>
            <p:cNvGraphicFramePr/>
            <p:nvPr/>
          </p:nvGraphicFramePr>
          <p:xfrm>
            <a:off x="12781" y="6900"/>
            <a:ext cx="2531" cy="629"/>
          </p:xfrm>
          <a:graphic>
            <a:graphicData uri="http://schemas.openxmlformats.org/presentationml/2006/ole">
              <mc:AlternateContent xmlns:mc="http://schemas.openxmlformats.org/markup-compatibility/2006">
                <mc:Choice xmlns:v="urn:schemas-microsoft-com:vml" Requires="v">
                  <p:oleObj spid="_x0000_s37" name="" r:id="rId31" imgW="1104900" imgH="254000" progId="Equation.DSMT4">
                    <p:embed/>
                  </p:oleObj>
                </mc:Choice>
                <mc:Fallback>
                  <p:oleObj name="" r:id="rId31" imgW="1104900" imgH="254000" progId="Equation.DSMT4">
                    <p:embed/>
                    <p:pic>
                      <p:nvPicPr>
                        <p:cNvPr id="0" name="图片 36"/>
                        <p:cNvPicPr/>
                        <p:nvPr/>
                      </p:nvPicPr>
                      <p:blipFill>
                        <a:blip r:embed="rId32"/>
                        <a:stretch>
                          <a:fillRect/>
                        </a:stretch>
                      </p:blipFill>
                      <p:spPr>
                        <a:xfrm>
                          <a:off x="12781" y="6900"/>
                          <a:ext cx="2531" cy="629"/>
                        </a:xfrm>
                        <a:prstGeom prst="rect">
                          <a:avLst/>
                        </a:prstGeom>
                      </p:spPr>
                    </p:pic>
                  </p:oleObj>
                </mc:Fallback>
              </mc:AlternateContent>
            </a:graphicData>
          </a:graphic>
        </p:graphicFrame>
      </p:grpSp>
      <p:graphicFrame>
        <p:nvGraphicFramePr>
          <p:cNvPr id="42" name="对象 41"/>
          <p:cNvGraphicFramePr/>
          <p:nvPr/>
        </p:nvGraphicFramePr>
        <p:xfrm>
          <a:off x="4005580" y="5299075"/>
          <a:ext cx="889635" cy="441960"/>
        </p:xfrm>
        <a:graphic>
          <a:graphicData uri="http://schemas.openxmlformats.org/presentationml/2006/ole">
            <mc:AlternateContent xmlns:mc="http://schemas.openxmlformats.org/markup-compatibility/2006">
              <mc:Choice xmlns:v="urn:schemas-microsoft-com:vml" Requires="v">
                <p:oleObj spid="_x0000_s43" name="" r:id="rId33" imgW="482600" imgH="228600" progId="Equation.DSMT4">
                  <p:embed/>
                </p:oleObj>
              </mc:Choice>
              <mc:Fallback>
                <p:oleObj name="" r:id="rId33" imgW="482600" imgH="228600" progId="Equation.DSMT4">
                  <p:embed/>
                  <p:pic>
                    <p:nvPicPr>
                      <p:cNvPr id="0" name="图片 42"/>
                      <p:cNvPicPr/>
                      <p:nvPr/>
                    </p:nvPicPr>
                    <p:blipFill>
                      <a:blip r:embed="rId34"/>
                      <a:stretch>
                        <a:fillRect/>
                      </a:stretch>
                    </p:blipFill>
                    <p:spPr>
                      <a:xfrm>
                        <a:off x="4005580" y="5299075"/>
                        <a:ext cx="889635" cy="441960"/>
                      </a:xfrm>
                      <a:prstGeom prst="rect">
                        <a:avLst/>
                      </a:prstGeom>
                    </p:spPr>
                  </p:pic>
                </p:oleObj>
              </mc:Fallback>
            </mc:AlternateContent>
          </a:graphicData>
        </a:graphic>
      </p:graphicFrame>
      <p:grpSp>
        <p:nvGrpSpPr>
          <p:cNvPr id="82" name="组合 81"/>
          <p:cNvGrpSpPr/>
          <p:nvPr/>
        </p:nvGrpSpPr>
        <p:grpSpPr>
          <a:xfrm>
            <a:off x="1845310" y="4025900"/>
            <a:ext cx="6306820" cy="2151380"/>
            <a:chOff x="2905" y="7243"/>
            <a:chExt cx="9932" cy="3388"/>
          </a:xfrm>
        </p:grpSpPr>
        <p:graphicFrame>
          <p:nvGraphicFramePr>
            <p:cNvPr id="38" name="对象 37"/>
            <p:cNvGraphicFramePr/>
            <p:nvPr/>
          </p:nvGraphicFramePr>
          <p:xfrm>
            <a:off x="9936" y="7243"/>
            <a:ext cx="2901" cy="776"/>
          </p:xfrm>
          <a:graphic>
            <a:graphicData uri="http://schemas.openxmlformats.org/presentationml/2006/ole">
              <mc:AlternateContent xmlns:mc="http://schemas.openxmlformats.org/markup-compatibility/2006">
                <mc:Choice xmlns:v="urn:schemas-microsoft-com:vml" Requires="v">
                  <p:oleObj spid="_x0000_s39" name="" r:id="rId35" imgW="1409700" imgH="279400" progId="Equation.DSMT4">
                    <p:embed/>
                  </p:oleObj>
                </mc:Choice>
                <mc:Fallback>
                  <p:oleObj name="" r:id="rId35" imgW="1409700" imgH="279400" progId="Equation.DSMT4">
                    <p:embed/>
                    <p:pic>
                      <p:nvPicPr>
                        <p:cNvPr id="0" name="图片 38"/>
                        <p:cNvPicPr/>
                        <p:nvPr/>
                      </p:nvPicPr>
                      <p:blipFill>
                        <a:blip r:embed="rId36"/>
                        <a:stretch>
                          <a:fillRect/>
                        </a:stretch>
                      </p:blipFill>
                      <p:spPr>
                        <a:xfrm>
                          <a:off x="9936" y="7243"/>
                          <a:ext cx="2901" cy="776"/>
                        </a:xfrm>
                        <a:prstGeom prst="rect">
                          <a:avLst/>
                        </a:prstGeom>
                      </p:spPr>
                    </p:pic>
                  </p:oleObj>
                </mc:Fallback>
              </mc:AlternateContent>
            </a:graphicData>
          </a:graphic>
        </p:graphicFrame>
        <p:graphicFrame>
          <p:nvGraphicFramePr>
            <p:cNvPr id="40" name="对象 39"/>
            <p:cNvGraphicFramePr/>
            <p:nvPr/>
          </p:nvGraphicFramePr>
          <p:xfrm>
            <a:off x="2905" y="8571"/>
            <a:ext cx="3273" cy="619"/>
          </p:xfrm>
          <a:graphic>
            <a:graphicData uri="http://schemas.openxmlformats.org/presentationml/2006/ole">
              <mc:AlternateContent xmlns:mc="http://schemas.openxmlformats.org/markup-compatibility/2006">
                <mc:Choice xmlns:v="urn:schemas-microsoft-com:vml" Requires="v">
                  <p:oleObj spid="_x0000_s41" name="" r:id="rId37" imgW="1091565" imgH="203200" progId="Equation.DSMT4">
                    <p:embed/>
                  </p:oleObj>
                </mc:Choice>
                <mc:Fallback>
                  <p:oleObj name="" r:id="rId37" imgW="1091565" imgH="203200" progId="Equation.DSMT4">
                    <p:embed/>
                    <p:pic>
                      <p:nvPicPr>
                        <p:cNvPr id="0" name="图片 40"/>
                        <p:cNvPicPr/>
                        <p:nvPr/>
                      </p:nvPicPr>
                      <p:blipFill>
                        <a:blip r:embed="rId38"/>
                        <a:stretch>
                          <a:fillRect/>
                        </a:stretch>
                      </p:blipFill>
                      <p:spPr>
                        <a:xfrm>
                          <a:off x="2905" y="8571"/>
                          <a:ext cx="3273" cy="619"/>
                        </a:xfrm>
                        <a:prstGeom prst="rect">
                          <a:avLst/>
                        </a:prstGeom>
                      </p:spPr>
                    </p:pic>
                  </p:oleObj>
                </mc:Fallback>
              </mc:AlternateContent>
            </a:graphicData>
          </a:graphic>
        </p:graphicFrame>
        <p:graphicFrame>
          <p:nvGraphicFramePr>
            <p:cNvPr id="44" name="对象 43"/>
            <p:cNvGraphicFramePr/>
            <p:nvPr/>
          </p:nvGraphicFramePr>
          <p:xfrm>
            <a:off x="3132" y="9818"/>
            <a:ext cx="669" cy="608"/>
          </p:xfrm>
          <a:graphic>
            <a:graphicData uri="http://schemas.openxmlformats.org/presentationml/2006/ole">
              <mc:AlternateContent xmlns:mc="http://schemas.openxmlformats.org/markup-compatibility/2006">
                <mc:Choice xmlns:v="urn:schemas-microsoft-com:vml" Requires="v">
                  <p:oleObj spid="_x0000_s45" name="" r:id="rId39" imgW="190500" imgH="228600" progId="Equation.DSMT4">
                    <p:embed/>
                  </p:oleObj>
                </mc:Choice>
                <mc:Fallback>
                  <p:oleObj name="" r:id="rId39" imgW="190500" imgH="228600" progId="Equation.DSMT4">
                    <p:embed/>
                    <p:pic>
                      <p:nvPicPr>
                        <p:cNvPr id="0" name="图片 44"/>
                        <p:cNvPicPr/>
                        <p:nvPr/>
                      </p:nvPicPr>
                      <p:blipFill>
                        <a:blip r:embed="rId40"/>
                        <a:stretch>
                          <a:fillRect/>
                        </a:stretch>
                      </p:blipFill>
                      <p:spPr>
                        <a:xfrm>
                          <a:off x="3132" y="9818"/>
                          <a:ext cx="669" cy="608"/>
                        </a:xfrm>
                        <a:prstGeom prst="rect">
                          <a:avLst/>
                        </a:prstGeom>
                      </p:spPr>
                    </p:pic>
                  </p:oleObj>
                </mc:Fallback>
              </mc:AlternateContent>
            </a:graphicData>
          </a:graphic>
        </p:graphicFrame>
        <p:graphicFrame>
          <p:nvGraphicFramePr>
            <p:cNvPr id="46" name="对象 45"/>
            <p:cNvGraphicFramePr/>
            <p:nvPr/>
          </p:nvGraphicFramePr>
          <p:xfrm>
            <a:off x="7554" y="9931"/>
            <a:ext cx="3487" cy="700"/>
          </p:xfrm>
          <a:graphic>
            <a:graphicData uri="http://schemas.openxmlformats.org/presentationml/2006/ole">
              <mc:AlternateContent xmlns:mc="http://schemas.openxmlformats.org/markup-compatibility/2006">
                <mc:Choice xmlns:v="urn:schemas-microsoft-com:vml" Requires="v">
                  <p:oleObj spid="_x0000_s47" name="" r:id="rId41" imgW="1518285" imgH="505460" progId="Equation.DSMT4">
                    <p:embed/>
                  </p:oleObj>
                </mc:Choice>
                <mc:Fallback>
                  <p:oleObj name="" r:id="rId41" imgW="1518285" imgH="505460" progId="Equation.DSMT4">
                    <p:embed/>
                    <p:pic>
                      <p:nvPicPr>
                        <p:cNvPr id="0" name="图片 46"/>
                        <p:cNvPicPr/>
                        <p:nvPr/>
                      </p:nvPicPr>
                      <p:blipFill>
                        <a:blip r:embed="rId42"/>
                        <a:stretch>
                          <a:fillRect/>
                        </a:stretch>
                      </p:blipFill>
                      <p:spPr>
                        <a:xfrm>
                          <a:off x="7554" y="9931"/>
                          <a:ext cx="3487" cy="700"/>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1011" y="908452"/>
            <a:ext cx="10968514" cy="4497363"/>
          </a:xfrm>
        </p:spPr>
        <p:txBody>
          <a:bodyPr/>
          <a:lstStyle/>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由于</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可知：</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（12-9）</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折现到</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时刻为：</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（12-10）</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由于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，则</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当</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，投资者执行期权，将期初购买的标的以价格 出售，所获收益为：</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（12-11）</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折现到</a:t>
            </a:r>
            <a:r>
              <a:rPr lang="en-US" sz="2200" dirty="0" smtClean="0">
                <a:latin typeface="Times New Roman" panose="02020603050405020304" pitchFamily="18" charset="0"/>
                <a:cs typeface="Times New Roman" panose="02020603050405020304" pitchFamily="18" charset="0"/>
              </a:rPr>
              <a:t>t=0 </a:t>
            </a:r>
            <a:r>
              <a:rPr sz="2200" dirty="0" smtClean="0">
                <a:latin typeface="Times New Roman" panose="02020603050405020304" pitchFamily="18" charset="0"/>
                <a:cs typeface="Times New Roman" panose="02020603050405020304" pitchFamily="18" charset="0"/>
              </a:rPr>
              <a:t>时刻为：</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（12-12）</a:t>
            </a: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因此，不考虑各项费用的情况下，无论标的价格如何变动，投资者至少将获得 </a:t>
            </a:r>
            <a:r>
              <a:rPr lang="en-US" sz="2200" dirty="0" smtClean="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的正收益。</a:t>
            </a:r>
            <a:endParaRPr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七、认沽</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期权</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908685" y="944245"/>
            <a:ext cx="6657975" cy="4472771"/>
            <a:chOff x="1317" y="1090"/>
            <a:chExt cx="10485" cy="6068"/>
          </a:xfrm>
        </p:grpSpPr>
        <p:graphicFrame>
          <p:nvGraphicFramePr>
            <p:cNvPr id="4" name="对象 3"/>
            <p:cNvGraphicFramePr/>
            <p:nvPr/>
          </p:nvGraphicFramePr>
          <p:xfrm>
            <a:off x="2338" y="1090"/>
            <a:ext cx="1519" cy="595"/>
          </p:xfrm>
          <a:graphic>
            <a:graphicData uri="http://schemas.openxmlformats.org/presentationml/2006/ole">
              <mc:AlternateContent xmlns:mc="http://schemas.openxmlformats.org/markup-compatibility/2006">
                <mc:Choice xmlns:v="urn:schemas-microsoft-com:vml" Requires="v">
                  <p:oleObj spid="_x0000_s7" name="" r:id="rId1" imgW="482600" imgH="228600" progId="Equation.DSMT4">
                    <p:embed/>
                  </p:oleObj>
                </mc:Choice>
                <mc:Fallback>
                  <p:oleObj name="" r:id="rId1" imgW="482600" imgH="228600" progId="Equation.DSMT4">
                    <p:embed/>
                    <p:pic>
                      <p:nvPicPr>
                        <p:cNvPr id="0" name="图片 6"/>
                        <p:cNvPicPr/>
                        <p:nvPr/>
                      </p:nvPicPr>
                      <p:blipFill>
                        <a:blip r:embed="rId2"/>
                        <a:stretch>
                          <a:fillRect/>
                        </a:stretch>
                      </p:blipFill>
                      <p:spPr>
                        <a:xfrm>
                          <a:off x="2338" y="1090"/>
                          <a:ext cx="1519" cy="595"/>
                        </a:xfrm>
                        <a:prstGeom prst="rect">
                          <a:avLst/>
                        </a:prstGeom>
                      </p:spPr>
                    </p:pic>
                  </p:oleObj>
                </mc:Fallback>
              </mc:AlternateContent>
            </a:graphicData>
          </a:graphic>
        </p:graphicFrame>
        <p:grpSp>
          <p:nvGrpSpPr>
            <p:cNvPr id="27" name="组合 26"/>
            <p:cNvGrpSpPr/>
            <p:nvPr/>
          </p:nvGrpSpPr>
          <p:grpSpPr>
            <a:xfrm>
              <a:off x="1317" y="1685"/>
              <a:ext cx="10485" cy="5473"/>
              <a:chOff x="1317" y="1685"/>
              <a:chExt cx="10485" cy="5473"/>
            </a:xfrm>
          </p:grpSpPr>
          <p:graphicFrame>
            <p:nvGraphicFramePr>
              <p:cNvPr id="8" name="对象 7"/>
              <p:cNvGraphicFramePr/>
              <p:nvPr/>
            </p:nvGraphicFramePr>
            <p:xfrm>
              <a:off x="6080" y="1685"/>
              <a:ext cx="5722" cy="589"/>
            </p:xfrm>
            <a:graphic>
              <a:graphicData uri="http://schemas.openxmlformats.org/presentationml/2006/ole">
                <mc:AlternateContent xmlns:mc="http://schemas.openxmlformats.org/markup-compatibility/2006">
                  <mc:Choice xmlns:v="urn:schemas-microsoft-com:vml" Requires="v">
                    <p:oleObj spid="_x0000_s9" name="" r:id="rId3" imgW="2197100" imgH="241300" progId="Equation.DSMT4">
                      <p:embed/>
                    </p:oleObj>
                  </mc:Choice>
                  <mc:Fallback>
                    <p:oleObj name="" r:id="rId3" imgW="2197100" imgH="241300" progId="Equation.DSMT4">
                      <p:embed/>
                      <p:pic>
                        <p:nvPicPr>
                          <p:cNvPr id="0" name="图片 8"/>
                          <p:cNvPicPr/>
                          <p:nvPr/>
                        </p:nvPicPr>
                        <p:blipFill>
                          <a:blip r:embed="rId4"/>
                          <a:stretch>
                            <a:fillRect/>
                          </a:stretch>
                        </p:blipFill>
                        <p:spPr>
                          <a:xfrm>
                            <a:off x="6080" y="1685"/>
                            <a:ext cx="5722" cy="589"/>
                          </a:xfrm>
                          <a:prstGeom prst="rect">
                            <a:avLst/>
                          </a:prstGeom>
                        </p:spPr>
                      </p:pic>
                    </p:oleObj>
                  </mc:Fallback>
                </mc:AlternateContent>
              </a:graphicData>
            </a:graphic>
          </p:graphicFrame>
          <p:grpSp>
            <p:nvGrpSpPr>
              <p:cNvPr id="26" name="组合 25"/>
              <p:cNvGrpSpPr/>
              <p:nvPr/>
            </p:nvGrpSpPr>
            <p:grpSpPr>
              <a:xfrm>
                <a:off x="1317" y="2621"/>
                <a:ext cx="9522" cy="4537"/>
                <a:chOff x="1317" y="2621"/>
                <a:chExt cx="9522" cy="4537"/>
              </a:xfrm>
            </p:grpSpPr>
            <p:graphicFrame>
              <p:nvGraphicFramePr>
                <p:cNvPr id="10" name="对象 9"/>
                <p:cNvGraphicFramePr/>
                <p:nvPr/>
              </p:nvGraphicFramePr>
              <p:xfrm>
                <a:off x="7667" y="2621"/>
                <a:ext cx="2452" cy="655"/>
              </p:xfrm>
              <a:graphic>
                <a:graphicData uri="http://schemas.openxmlformats.org/presentationml/2006/ole">
                  <mc:AlternateContent xmlns:mc="http://schemas.openxmlformats.org/markup-compatibility/2006">
                    <mc:Choice xmlns:v="urn:schemas-microsoft-com:vml" Requires="v">
                      <p:oleObj spid="_x0000_s11" name="" r:id="rId5" imgW="889000" imgH="241300" progId="Equation.DSMT4">
                        <p:embed/>
                      </p:oleObj>
                    </mc:Choice>
                    <mc:Fallback>
                      <p:oleObj name="" r:id="rId5" imgW="889000" imgH="241300" progId="Equation.DSMT4">
                        <p:embed/>
                        <p:pic>
                          <p:nvPicPr>
                            <p:cNvPr id="0" name="图片 10"/>
                            <p:cNvPicPr/>
                            <p:nvPr/>
                          </p:nvPicPr>
                          <p:blipFill>
                            <a:blip r:embed="rId6"/>
                            <a:stretch>
                              <a:fillRect/>
                            </a:stretch>
                          </p:blipFill>
                          <p:spPr>
                            <a:xfrm>
                              <a:off x="7667" y="2621"/>
                              <a:ext cx="2452" cy="655"/>
                            </a:xfrm>
                            <a:prstGeom prst="rect">
                              <a:avLst/>
                            </a:prstGeom>
                          </p:spPr>
                        </p:pic>
                      </p:oleObj>
                    </mc:Fallback>
                  </mc:AlternateContent>
                </a:graphicData>
              </a:graphic>
            </p:graphicFrame>
            <p:grpSp>
              <p:nvGrpSpPr>
                <p:cNvPr id="25" name="组合 24"/>
                <p:cNvGrpSpPr/>
                <p:nvPr/>
              </p:nvGrpSpPr>
              <p:grpSpPr>
                <a:xfrm>
                  <a:off x="1317" y="3260"/>
                  <a:ext cx="9522" cy="3898"/>
                  <a:chOff x="1317" y="3260"/>
                  <a:chExt cx="9522" cy="3898"/>
                </a:xfrm>
              </p:grpSpPr>
              <p:graphicFrame>
                <p:nvGraphicFramePr>
                  <p:cNvPr id="14" name="对象 13"/>
                  <p:cNvGraphicFramePr/>
                  <p:nvPr/>
                </p:nvGraphicFramePr>
                <p:xfrm>
                  <a:off x="5626" y="3260"/>
                  <a:ext cx="2993" cy="632"/>
                </p:xfrm>
                <a:graphic>
                  <a:graphicData uri="http://schemas.openxmlformats.org/presentationml/2006/ole">
                    <mc:AlternateContent xmlns:mc="http://schemas.openxmlformats.org/markup-compatibility/2006">
                      <mc:Choice xmlns:v="urn:schemas-microsoft-com:vml" Requires="v">
                        <p:oleObj spid="_x0000_s15" name="" r:id="rId7" imgW="1130300" imgH="241300" progId="Equation.DSMT4">
                          <p:embed/>
                        </p:oleObj>
                      </mc:Choice>
                      <mc:Fallback>
                        <p:oleObj name="" r:id="rId7" imgW="1130300" imgH="241300" progId="Equation.DSMT4">
                          <p:embed/>
                          <p:pic>
                            <p:nvPicPr>
                              <p:cNvPr id="0" name="图片 14"/>
                              <p:cNvPicPr/>
                              <p:nvPr/>
                            </p:nvPicPr>
                            <p:blipFill>
                              <a:blip r:embed="rId8"/>
                              <a:stretch>
                                <a:fillRect/>
                              </a:stretch>
                            </p:blipFill>
                            <p:spPr>
                              <a:xfrm>
                                <a:off x="5626" y="3260"/>
                                <a:ext cx="2993" cy="632"/>
                              </a:xfrm>
                              <a:prstGeom prst="rect">
                                <a:avLst/>
                              </a:prstGeom>
                            </p:spPr>
                          </p:pic>
                        </p:oleObj>
                      </mc:Fallback>
                    </mc:AlternateContent>
                  </a:graphicData>
                </a:graphic>
              </p:graphicFrame>
              <p:grpSp>
                <p:nvGrpSpPr>
                  <p:cNvPr id="24" name="组合 23"/>
                  <p:cNvGrpSpPr/>
                  <p:nvPr/>
                </p:nvGrpSpPr>
                <p:grpSpPr>
                  <a:xfrm>
                    <a:off x="1317" y="3276"/>
                    <a:ext cx="9522" cy="3882"/>
                    <a:chOff x="1317" y="3276"/>
                    <a:chExt cx="9522" cy="3882"/>
                  </a:xfrm>
                </p:grpSpPr>
                <p:graphicFrame>
                  <p:nvGraphicFramePr>
                    <p:cNvPr id="12" name="对象 11"/>
                    <p:cNvGraphicFramePr/>
                    <p:nvPr/>
                  </p:nvGraphicFramePr>
                  <p:xfrm>
                    <a:off x="2338" y="3276"/>
                    <a:ext cx="2285" cy="616"/>
                  </p:xfrm>
                  <a:graphic>
                    <a:graphicData uri="http://schemas.openxmlformats.org/presentationml/2006/ole">
                      <mc:AlternateContent xmlns:mc="http://schemas.openxmlformats.org/markup-compatibility/2006">
                        <mc:Choice xmlns:v="urn:schemas-microsoft-com:vml" Requires="v">
                          <p:oleObj spid="_x0000_s13" name="" r:id="rId9" imgW="876300" imgH="203200" progId="Equation.DSMT4">
                            <p:embed/>
                          </p:oleObj>
                        </mc:Choice>
                        <mc:Fallback>
                          <p:oleObj name="" r:id="rId9" imgW="876300" imgH="203200" progId="Equation.DSMT4">
                            <p:embed/>
                            <p:pic>
                              <p:nvPicPr>
                                <p:cNvPr id="0" name="图片 12"/>
                                <p:cNvPicPr/>
                                <p:nvPr/>
                              </p:nvPicPr>
                              <p:blipFill>
                                <a:blip r:embed="rId10"/>
                                <a:stretch>
                                  <a:fillRect/>
                                </a:stretch>
                              </p:blipFill>
                              <p:spPr>
                                <a:xfrm>
                                  <a:off x="2338" y="3276"/>
                                  <a:ext cx="2285" cy="616"/>
                                </a:xfrm>
                                <a:prstGeom prst="rect">
                                  <a:avLst/>
                                </a:prstGeom>
                              </p:spPr>
                            </p:pic>
                          </p:oleObj>
                        </mc:Fallback>
                      </mc:AlternateContent>
                    </a:graphicData>
                  </a:graphic>
                </p:graphicFrame>
                <p:graphicFrame>
                  <p:nvGraphicFramePr>
                    <p:cNvPr id="16" name="对象 15"/>
                    <p:cNvGraphicFramePr/>
                    <p:nvPr/>
                  </p:nvGraphicFramePr>
                  <p:xfrm>
                    <a:off x="1998" y="3874"/>
                    <a:ext cx="1473" cy="603"/>
                  </p:xfrm>
                  <a:graphic>
                    <a:graphicData uri="http://schemas.openxmlformats.org/presentationml/2006/ole">
                      <mc:AlternateContent xmlns:mc="http://schemas.openxmlformats.org/markup-compatibility/2006">
                        <mc:Choice xmlns:v="urn:schemas-microsoft-com:vml" Requires="v">
                          <p:oleObj spid="_x0000_s17" name="" r:id="rId11" imgW="482600" imgH="228600" progId="Equation.DSMT4">
                            <p:embed/>
                          </p:oleObj>
                        </mc:Choice>
                        <mc:Fallback>
                          <p:oleObj name="" r:id="rId11" imgW="482600" imgH="228600" progId="Equation.DSMT4">
                            <p:embed/>
                            <p:pic>
                              <p:nvPicPr>
                                <p:cNvPr id="0" name="图片 16"/>
                                <p:cNvPicPr/>
                                <p:nvPr/>
                              </p:nvPicPr>
                              <p:blipFill>
                                <a:blip r:embed="rId12"/>
                                <a:stretch>
                                  <a:fillRect/>
                                </a:stretch>
                              </p:blipFill>
                              <p:spPr>
                                <a:xfrm>
                                  <a:off x="1998" y="3874"/>
                                  <a:ext cx="1473" cy="603"/>
                                </a:xfrm>
                                <a:prstGeom prst="rect">
                                  <a:avLst/>
                                </a:prstGeom>
                              </p:spPr>
                            </p:pic>
                          </p:oleObj>
                        </mc:Fallback>
                      </mc:AlternateContent>
                    </a:graphicData>
                  </a:graphic>
                </p:graphicFrame>
                <p:grpSp>
                  <p:nvGrpSpPr>
                    <p:cNvPr id="6" name="组合 5"/>
                    <p:cNvGrpSpPr/>
                    <p:nvPr/>
                  </p:nvGrpSpPr>
                  <p:grpSpPr>
                    <a:xfrm>
                      <a:off x="1317" y="4362"/>
                      <a:ext cx="9522" cy="2796"/>
                      <a:chOff x="1317" y="4362"/>
                      <a:chExt cx="9522" cy="2796"/>
                    </a:xfrm>
                  </p:grpSpPr>
                  <p:graphicFrame>
                    <p:nvGraphicFramePr>
                      <p:cNvPr id="18" name="对象 17"/>
                      <p:cNvGraphicFramePr/>
                      <p:nvPr/>
                    </p:nvGraphicFramePr>
                    <p:xfrm>
                      <a:off x="6947" y="4362"/>
                      <a:ext cx="3892" cy="610"/>
                    </p:xfrm>
                    <a:graphic>
                      <a:graphicData uri="http://schemas.openxmlformats.org/presentationml/2006/ole">
                        <mc:AlternateContent xmlns:mc="http://schemas.openxmlformats.org/markup-compatibility/2006">
                          <mc:Choice xmlns:v="urn:schemas-microsoft-com:vml" Requires="v">
                            <p:oleObj spid="_x0000_s19" name="" r:id="rId13" imgW="1270000" imgH="241300" progId="Equation.DSMT4">
                              <p:embed/>
                            </p:oleObj>
                          </mc:Choice>
                          <mc:Fallback>
                            <p:oleObj name="" r:id="rId13" imgW="1270000" imgH="241300" progId="Equation.DSMT4">
                              <p:embed/>
                              <p:pic>
                                <p:nvPicPr>
                                  <p:cNvPr id="0" name="图片 18"/>
                                  <p:cNvPicPr/>
                                  <p:nvPr/>
                                </p:nvPicPr>
                                <p:blipFill>
                                  <a:blip r:embed="rId14"/>
                                  <a:stretch>
                                    <a:fillRect/>
                                  </a:stretch>
                                </p:blipFill>
                                <p:spPr>
                                  <a:xfrm>
                                    <a:off x="6947" y="4362"/>
                                    <a:ext cx="3892" cy="610"/>
                                  </a:xfrm>
                                  <a:prstGeom prst="rect">
                                    <a:avLst/>
                                  </a:prstGeom>
                                </p:spPr>
                              </p:pic>
                            </p:oleObj>
                          </mc:Fallback>
                        </mc:AlternateContent>
                      </a:graphicData>
                    </a:graphic>
                  </p:graphicFrame>
                  <p:grpSp>
                    <p:nvGrpSpPr>
                      <p:cNvPr id="5" name="组合 4"/>
                      <p:cNvGrpSpPr/>
                      <p:nvPr/>
                    </p:nvGrpSpPr>
                    <p:grpSpPr>
                      <a:xfrm>
                        <a:off x="1317" y="5438"/>
                        <a:ext cx="8923" cy="1720"/>
                        <a:chOff x="1317" y="5438"/>
                        <a:chExt cx="8923" cy="1720"/>
                      </a:xfrm>
                    </p:grpSpPr>
                    <p:graphicFrame>
                      <p:nvGraphicFramePr>
                        <p:cNvPr id="20" name="对象 19"/>
                        <p:cNvGraphicFramePr/>
                        <p:nvPr/>
                      </p:nvGraphicFramePr>
                      <p:xfrm>
                        <a:off x="7894" y="5438"/>
                        <a:ext cx="2346" cy="583"/>
                      </p:xfrm>
                      <a:graphic>
                        <a:graphicData uri="http://schemas.openxmlformats.org/presentationml/2006/ole">
                          <mc:AlternateContent xmlns:mc="http://schemas.openxmlformats.org/markup-compatibility/2006">
                            <mc:Choice xmlns:v="urn:schemas-microsoft-com:vml" Requires="v">
                              <p:oleObj spid="_x0000_s21" name="" r:id="rId15" imgW="889000" imgH="241300" progId="Equation.DSMT4">
                                <p:embed/>
                              </p:oleObj>
                            </mc:Choice>
                            <mc:Fallback>
                              <p:oleObj name="" r:id="rId15" imgW="889000" imgH="241300" progId="Equation.DSMT4">
                                <p:embed/>
                                <p:pic>
                                  <p:nvPicPr>
                                    <p:cNvPr id="0" name="图片 20"/>
                                    <p:cNvPicPr/>
                                    <p:nvPr/>
                                  </p:nvPicPr>
                                  <p:blipFill>
                                    <a:blip r:embed="rId16"/>
                                    <a:stretch>
                                      <a:fillRect/>
                                    </a:stretch>
                                  </p:blipFill>
                                  <p:spPr>
                                    <a:xfrm>
                                      <a:off x="7894" y="5438"/>
                                      <a:ext cx="2346" cy="583"/>
                                    </a:xfrm>
                                    <a:prstGeom prst="rect">
                                      <a:avLst/>
                                    </a:prstGeom>
                                  </p:spPr>
                                </p:pic>
                              </p:oleObj>
                            </mc:Fallback>
                          </mc:AlternateContent>
                        </a:graphicData>
                      </a:graphic>
                    </p:graphicFrame>
                    <p:graphicFrame>
                      <p:nvGraphicFramePr>
                        <p:cNvPr id="22" name="对象 21"/>
                        <p:cNvGraphicFramePr/>
                        <p:nvPr/>
                      </p:nvGraphicFramePr>
                      <p:xfrm>
                        <a:off x="1317" y="6550"/>
                        <a:ext cx="2728" cy="608"/>
                      </p:xfrm>
                      <a:graphic>
                        <a:graphicData uri="http://schemas.openxmlformats.org/presentationml/2006/ole">
                          <mc:AlternateContent xmlns:mc="http://schemas.openxmlformats.org/markup-compatibility/2006">
                            <mc:Choice xmlns:v="urn:schemas-microsoft-com:vml" Requires="v">
                              <p:oleObj spid="_x0000_s23" name="" r:id="rId17" imgW="889000" imgH="241300" progId="Equation.DSMT4">
                                <p:embed/>
                              </p:oleObj>
                            </mc:Choice>
                            <mc:Fallback>
                              <p:oleObj name="" r:id="rId17" imgW="889000" imgH="241300" progId="Equation.DSMT4">
                                <p:embed/>
                                <p:pic>
                                  <p:nvPicPr>
                                    <p:cNvPr id="0" name="图片 22"/>
                                    <p:cNvPicPr/>
                                    <p:nvPr/>
                                  </p:nvPicPr>
                                  <p:blipFill>
                                    <a:blip r:embed="rId18"/>
                                    <a:stretch>
                                      <a:fillRect/>
                                    </a:stretch>
                                  </p:blipFill>
                                  <p:spPr>
                                    <a:xfrm>
                                      <a:off x="1317" y="6550"/>
                                      <a:ext cx="2728" cy="608"/>
                                    </a:xfrm>
                                    <a:prstGeom prst="rect">
                                      <a:avLst/>
                                    </a:prstGeom>
                                  </p:spPr>
                                </p:pic>
                              </p:oleObj>
                            </mc:Fallback>
                          </mc:AlternateContent>
                        </a:graphicData>
                      </a:graphic>
                    </p:graphicFrame>
                  </p:grpSp>
                </p:grpSp>
              </p:grpSp>
            </p:grpSp>
          </p:grpSp>
        </p:grpSp>
      </p:gr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9275" y="1196340"/>
            <a:ext cx="10784205" cy="4497070"/>
          </a:xfrm>
        </p:spPr>
        <p:txBody>
          <a:bodyPr/>
          <a:lstStyle/>
          <a:p>
            <a:pPr indent="0" latinLnBrk="0">
              <a:lnSpc>
                <a:spcPct val="180000"/>
              </a:lnSpc>
              <a:spcBef>
                <a:spcPts val="0"/>
              </a:spcBef>
            </a:pPr>
            <a:r>
              <a:rPr sz="2200" dirty="0" smtClean="0">
                <a:latin typeface="Times New Roman" panose="02020603050405020304" pitchFamily="18" charset="0"/>
                <a:cs typeface="Times New Roman" panose="02020603050405020304" pitchFamily="18" charset="0"/>
              </a:rPr>
              <a:t>出现上边界套利的机会通常意味着期权价格已经大幅偏离理论价格，相对而言，下边界套利相较上边界套利出现的频率更高。</a:t>
            </a:r>
            <a:endParaRPr sz="2200" dirty="0" smtClean="0">
              <a:latin typeface="Times New Roman" panose="02020603050405020304" pitchFamily="18" charset="0"/>
              <a:cs typeface="Times New Roman" panose="02020603050405020304" pitchFamily="18" charset="0"/>
            </a:endParaRPr>
          </a:p>
          <a:p>
            <a:pPr indent="0" latinLnBrk="0">
              <a:lnSpc>
                <a:spcPct val="180000"/>
              </a:lnSpc>
              <a:spcBef>
                <a:spcPts val="0"/>
              </a:spcBef>
            </a:pPr>
            <a:r>
              <a:rPr sz="2200" dirty="0" smtClean="0">
                <a:latin typeface="Times New Roman" panose="02020603050405020304" pitchFamily="18" charset="0"/>
                <a:cs typeface="Times New Roman" panose="02020603050405020304" pitchFamily="18" charset="0"/>
              </a:rPr>
              <a:t>下边界套利中，认购期权的下边界套利涉及到在期初卖空标的，由于融券的成本较高、券源较少，在极端行情或特殊时期融券难度更是进一步增大，因此认购期权的下边界套利机会几乎很少出现，套利操作的难度也更高。</a:t>
            </a:r>
            <a:endParaRPr sz="2200" dirty="0" smtClean="0">
              <a:latin typeface="Times New Roman" panose="02020603050405020304" pitchFamily="18" charset="0"/>
              <a:cs typeface="Times New Roman" panose="02020603050405020304" pitchFamily="18" charset="0"/>
            </a:endParaRPr>
          </a:p>
          <a:p>
            <a:pPr indent="0" latinLnBrk="0">
              <a:lnSpc>
                <a:spcPct val="130000"/>
              </a:lnSpc>
              <a:spcBef>
                <a:spcPts val="0"/>
              </a:spcBef>
            </a:pPr>
            <a:endParaRPr sz="2200" dirty="0" smtClean="0">
              <a:latin typeface="Times New Roman" panose="02020603050405020304" pitchFamily="18" charset="0"/>
              <a:cs typeface="Times New Roman" panose="02020603050405020304" pitchFamily="18" charset="0"/>
            </a:endParaRPr>
          </a:p>
          <a:p>
            <a:pPr marL="0" indent="0" latinLnBrk="0">
              <a:lnSpc>
                <a:spcPct val="130000"/>
              </a:lnSpc>
              <a:spcBef>
                <a:spcPts val="0"/>
              </a:spcBef>
              <a:buNone/>
            </a:pPr>
            <a:endParaRPr lang="zh-CN"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八、</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边界套利</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的收益</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测算</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第三节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zh-CN" sz="5400" b="1" dirty="0">
                <a:solidFill>
                  <a:schemeClr val="bg1"/>
                </a:solidFill>
                <a:latin typeface="微软雅黑" panose="020B0503020204020204" pitchFamily="34" charset="-122"/>
                <a:ea typeface="微软雅黑" panose="020B0503020204020204" pitchFamily="34" charset="-122"/>
              </a:rPr>
              <a:t>垂直套利</a:t>
            </a:r>
            <a:r>
              <a:rPr kumimoji="0" lang="zh-CN" altLang="zh-CN" sz="5400" b="1" dirty="0">
                <a:solidFill>
                  <a:schemeClr val="bg1"/>
                </a:solidFill>
                <a:latin typeface="微软雅黑" panose="020B0503020204020204" pitchFamily="34" charset="-122"/>
                <a:ea typeface="微软雅黑" panose="020B0503020204020204" pitchFamily="34" charset="-122"/>
              </a:rPr>
              <a:t>策略</a:t>
            </a:r>
            <a:endParaRPr kumimoji="0" lang="zh-CN"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一、垂直套利的概念</a:t>
            </a:r>
            <a:endParaRPr lang="zh-CN"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260985" y="692785"/>
            <a:ext cx="11449050" cy="5079365"/>
          </a:xfrm>
        </p:spPr>
        <p:txBody>
          <a:bodyPr>
            <a:normAutofit/>
          </a:bodyPr>
          <a:lstStyle/>
          <a:p>
            <a:pPr latinLnBrk="0">
              <a:lnSpc>
                <a:spcPct val="130000"/>
              </a:lnSpc>
              <a:spcBef>
                <a:spcPts val="0"/>
              </a:spcBef>
            </a:pPr>
            <a:r>
              <a:rPr lang="zh-CN" altLang="en-US" sz="2400" dirty="0"/>
              <a:t>垂直套利（Vertical Spreads，或垂直价差套利、执行价差套利）是将风险和利润均限定在一定范围内的套利策略，其交易形式是根据不同的行权价同时买入和卖出同一合约时期的看涨期权或看跌期权。</a:t>
            </a:r>
            <a:endParaRPr lang="zh-CN" altLang="en-US" sz="2400" dirty="0"/>
          </a:p>
          <a:p>
            <a:pPr latinLnBrk="0">
              <a:lnSpc>
                <a:spcPct val="130000"/>
              </a:lnSpc>
              <a:spcBef>
                <a:spcPts val="0"/>
              </a:spcBef>
            </a:pPr>
            <a:endParaRPr lang="zh-CN" altLang="en-US" sz="2400" dirty="0"/>
          </a:p>
          <a:p>
            <a:pPr latinLnBrk="0">
              <a:lnSpc>
                <a:spcPct val="130000"/>
              </a:lnSpc>
              <a:spcBef>
                <a:spcPts val="0"/>
              </a:spcBef>
            </a:pPr>
            <a:endParaRPr lang="zh-CN" altLang="en-US" sz="2400" dirty="0"/>
          </a:p>
          <a:p>
            <a:pPr latinLnBrk="0">
              <a:lnSpc>
                <a:spcPct val="130000"/>
              </a:lnSpc>
              <a:spcBef>
                <a:spcPts val="0"/>
              </a:spcBef>
            </a:pPr>
            <a:r>
              <a:rPr lang="zh-CN" altLang="en-US" sz="2400" b="1" dirty="0">
                <a:sym typeface="+mn-ea"/>
              </a:rPr>
              <a:t>（一）牛市垂直套利的概念</a:t>
            </a:r>
            <a:endParaRPr lang="zh-CN" altLang="en-US" sz="2400" b="1" dirty="0">
              <a:sym typeface="+mn-ea"/>
            </a:endParaRPr>
          </a:p>
          <a:p>
            <a:pPr latinLnBrk="0">
              <a:lnSpc>
                <a:spcPct val="130000"/>
              </a:lnSpc>
              <a:spcBef>
                <a:spcPts val="0"/>
              </a:spcBef>
            </a:pPr>
            <a:r>
              <a:rPr lang="zh-CN" altLang="en-US" sz="2400" dirty="0">
                <a:sym typeface="+mn-ea"/>
              </a:rPr>
              <a:t>牛市垂直套利能给投资者的账户带来净债务，它是通过买入一个具有某一确定行使价格的股票看涨（看跌）期权和卖出一个同一股票的，但具有较高行使价格的股票看涨（看跌）期权组合而成，这里两个期权的期限相同。</a:t>
            </a:r>
            <a:endParaRPr lang="zh-CN" altLang="en-US" sz="2400" dirty="0">
              <a:sym typeface="+mn-ea"/>
            </a:endParaRPr>
          </a:p>
          <a:p>
            <a:pPr latinLnBrk="0">
              <a:lnSpc>
                <a:spcPct val="130000"/>
              </a:lnSpc>
              <a:spcBef>
                <a:spcPts val="0"/>
              </a:spcBef>
            </a:pPr>
            <a:endParaRPr lang="zh-CN" altLang="en-US" sz="2400" dirty="0">
              <a:sym typeface="+mn-ea"/>
            </a:endParaRPr>
          </a:p>
        </p:txBody>
      </p:sp>
      <p:sp>
        <p:nvSpPr>
          <p:cNvPr id="4" name="标题 1"/>
          <p:cNvSpPr>
            <a:spLocks noGrp="1"/>
          </p:cNvSpPr>
          <p:nvPr/>
        </p:nvSpPr>
        <p:spPr>
          <a:xfrm>
            <a:off x="333108" y="2348657"/>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a:t>
            </a:r>
            <a:r>
              <a:rPr lang="zh-CN" sz="2800" b="1" cap="small" dirty="0">
                <a:latin typeface="微软雅黑" panose="020B0503020204020204" pitchFamily="34" charset="-122"/>
                <a:ea typeface="微软雅黑" panose="020B0503020204020204" pitchFamily="34" charset="-122"/>
                <a:cs typeface="+mn-cs"/>
              </a:rPr>
              <a:t>牛市垂直套利</a:t>
            </a:r>
            <a:endParaRPr lang="zh-CN" sz="2800" b="1" cap="small" dirty="0">
              <a:latin typeface="微软雅黑" panose="020B0503020204020204" pitchFamily="34" charset="-122"/>
              <a:ea typeface="微软雅黑" panose="020B0503020204020204" pitchFamily="34" charset="-122"/>
              <a:cs typeface="+mn-cs"/>
            </a:endParaRPr>
          </a:p>
        </p:txBody>
      </p:sp>
      <p:cxnSp>
        <p:nvCxnSpPr>
          <p:cNvPr id="5" name="直接连接符 4"/>
          <p:cNvCxnSpPr/>
          <p:nvPr/>
        </p:nvCxnSpPr>
        <p:spPr>
          <a:xfrm flipV="1">
            <a:off x="116840" y="2997200"/>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二、牛市垂直套利</a:t>
            </a:r>
            <a:endParaRPr lang="zh-CN"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89230" y="620395"/>
            <a:ext cx="5963285" cy="6389370"/>
          </a:xfrm>
        </p:spPr>
        <p:txBody>
          <a:bodyPr>
            <a:normAutofit lnSpcReduction="20000"/>
          </a:bodyPr>
          <a:lstStyle/>
          <a:p>
            <a:r>
              <a:rPr lang="zh-CN" altLang="en-US" sz="2400" b="1" dirty="0"/>
              <a:t>（二）牛市垂直套利的损益说明</a:t>
            </a:r>
            <a:endParaRPr lang="zh-CN" altLang="en-US" sz="2400" b="1" dirty="0"/>
          </a:p>
          <a:p>
            <a:endParaRPr lang="zh-CN" altLang="en-US" sz="2400" dirty="0"/>
          </a:p>
          <a:p>
            <a:pPr marL="0" indent="0">
              <a:buNone/>
            </a:pPr>
            <a:endParaRPr lang="zh-CN" altLang="en-US" sz="2400" dirty="0"/>
          </a:p>
          <a:p>
            <a:pPr latinLnBrk="0">
              <a:lnSpc>
                <a:spcPct val="130000"/>
              </a:lnSpc>
              <a:spcBef>
                <a:spcPts val="0"/>
              </a:spcBef>
            </a:pPr>
            <a:r>
              <a:rPr lang="zh-CN" altLang="en-US" sz="2400" dirty="0"/>
              <a:t>买入的买权预定价</a:t>
            </a:r>
            <a:r>
              <a:rPr lang="en-US" altLang="zh-CN" sz="2400" dirty="0"/>
              <a:t>     </a:t>
            </a:r>
            <a:r>
              <a:rPr lang="zh-CN" altLang="en-US" sz="2400" dirty="0"/>
              <a:t>小于卖出买权的预定价 </a:t>
            </a:r>
            <a:r>
              <a:rPr lang="en-US" altLang="zh-CN" sz="2400" dirty="0"/>
              <a:t>     </a:t>
            </a:r>
            <a:r>
              <a:rPr lang="zh-CN" altLang="en-US" sz="2400" dirty="0"/>
              <a:t>，即 </a:t>
            </a:r>
            <a:r>
              <a:rPr lang="en-US" altLang="zh-CN" sz="2400" dirty="0"/>
              <a:t>    </a:t>
            </a:r>
            <a:r>
              <a:rPr lang="zh-CN" altLang="en-US" sz="2400" dirty="0"/>
              <a:t>＜ </a:t>
            </a:r>
            <a:r>
              <a:rPr lang="en-US" altLang="zh-CN" sz="2400" dirty="0"/>
              <a:t>    </a:t>
            </a:r>
            <a:r>
              <a:rPr lang="zh-CN" altLang="en-US" sz="2400" dirty="0"/>
              <a:t>。垂直价差套利的损益是随着标的物在期权到期时的价格 的变化而变化的。</a:t>
            </a:r>
            <a:endParaRPr lang="zh-CN" altLang="en-US" sz="2400" dirty="0"/>
          </a:p>
          <a:p>
            <a:pPr latinLnBrk="0">
              <a:lnSpc>
                <a:spcPct val="130000"/>
              </a:lnSpc>
              <a:spcBef>
                <a:spcPts val="0"/>
              </a:spcBef>
            </a:pPr>
            <a:r>
              <a:rPr lang="zh-CN" altLang="en-US" sz="2400" dirty="0"/>
              <a:t>当</a:t>
            </a:r>
            <a:r>
              <a:rPr lang="en-US" altLang="zh-CN" sz="2400" dirty="0"/>
              <a:t>                   </a:t>
            </a:r>
            <a:r>
              <a:rPr lang="zh-CN" altLang="en-US" sz="2400" dirty="0"/>
              <a:t> 时，较低预定价和较高预定价的买权分别被执行和不被执行，此时投资者会以 </a:t>
            </a:r>
            <a:r>
              <a:rPr lang="en-US" altLang="zh-CN" sz="2400" dirty="0"/>
              <a:t>    </a:t>
            </a:r>
            <a:r>
              <a:rPr lang="zh-CN" altLang="en-US" sz="2400" dirty="0"/>
              <a:t>的价格买入标的物并以市场价格 </a:t>
            </a:r>
            <a:r>
              <a:rPr lang="en-US" altLang="zh-CN" sz="2400" dirty="0"/>
              <a:t>     </a:t>
            </a:r>
            <a:r>
              <a:rPr lang="zh-CN" altLang="en-US" sz="2400" dirty="0"/>
              <a:t>将其卖出，收益</a:t>
            </a:r>
            <a:r>
              <a:rPr lang="en-US" altLang="zh-CN" sz="2400" dirty="0"/>
              <a:t>          </a:t>
            </a:r>
            <a:r>
              <a:rPr lang="zh-CN" altLang="en-US" sz="2400" dirty="0"/>
              <a:t> 。其损失（利润）随着 </a:t>
            </a:r>
            <a:r>
              <a:rPr lang="en-US" altLang="zh-CN" sz="2400" dirty="0"/>
              <a:t>     </a:t>
            </a:r>
            <a:r>
              <a:rPr lang="zh-CN" altLang="en-US" sz="2400" dirty="0"/>
              <a:t>的上升而减少（增加）。</a:t>
            </a:r>
            <a:endParaRPr lang="zh-CN" altLang="en-US" sz="2400" dirty="0"/>
          </a:p>
        </p:txBody>
      </p:sp>
      <p:pic>
        <p:nvPicPr>
          <p:cNvPr id="4" name="图片 3"/>
          <p:cNvPicPr>
            <a:picLocks noChangeAspect="1"/>
          </p:cNvPicPr>
          <p:nvPr/>
        </p:nvPicPr>
        <p:blipFill>
          <a:blip r:embed="rId1"/>
          <a:stretch>
            <a:fillRect/>
          </a:stretch>
        </p:blipFill>
        <p:spPr>
          <a:xfrm>
            <a:off x="6237605" y="1268730"/>
            <a:ext cx="5553710" cy="3970020"/>
          </a:xfrm>
          <a:prstGeom prst="rect">
            <a:avLst/>
          </a:prstGeom>
        </p:spPr>
      </p:pic>
      <p:graphicFrame>
        <p:nvGraphicFramePr>
          <p:cNvPr id="11" name="对象 10"/>
          <p:cNvGraphicFramePr/>
          <p:nvPr/>
        </p:nvGraphicFramePr>
        <p:xfrm>
          <a:off x="3069590" y="1663065"/>
          <a:ext cx="392430" cy="408940"/>
        </p:xfrm>
        <a:graphic>
          <a:graphicData uri="http://schemas.openxmlformats.org/presentationml/2006/ole">
            <mc:AlternateContent xmlns:mc="http://schemas.openxmlformats.org/markup-compatibility/2006">
              <mc:Choice xmlns:v="urn:schemas-microsoft-com:vml" Requires="v">
                <p:oleObj spid="_x0000_s12" name="" r:id="rId2" imgW="349250" imgH="371475" progId="Equation.DSMT4">
                  <p:embed/>
                </p:oleObj>
              </mc:Choice>
              <mc:Fallback>
                <p:oleObj name="" r:id="rId2" imgW="349250" imgH="371475" progId="Equation.DSMT4">
                  <p:embed/>
                  <p:pic>
                    <p:nvPicPr>
                      <p:cNvPr id="0" name="图片 7"/>
                      <p:cNvPicPr/>
                      <p:nvPr/>
                    </p:nvPicPr>
                    <p:blipFill>
                      <a:blip r:embed="rId3"/>
                      <a:stretch>
                        <a:fillRect/>
                      </a:stretch>
                    </p:blipFill>
                    <p:spPr>
                      <a:xfrm>
                        <a:off x="3069590" y="1663065"/>
                        <a:ext cx="392430" cy="408940"/>
                      </a:xfrm>
                      <a:prstGeom prst="rect">
                        <a:avLst/>
                      </a:prstGeom>
                    </p:spPr>
                  </p:pic>
                </p:oleObj>
              </mc:Fallback>
            </mc:AlternateContent>
          </a:graphicData>
        </a:graphic>
      </p:graphicFrame>
      <p:graphicFrame>
        <p:nvGraphicFramePr>
          <p:cNvPr id="13" name="对象 12"/>
          <p:cNvGraphicFramePr/>
          <p:nvPr/>
        </p:nvGraphicFramePr>
        <p:xfrm>
          <a:off x="1196975" y="2132965"/>
          <a:ext cx="381000" cy="381635"/>
        </p:xfrm>
        <a:graphic>
          <a:graphicData uri="http://schemas.openxmlformats.org/presentationml/2006/ole">
            <mc:AlternateContent xmlns:mc="http://schemas.openxmlformats.org/markup-compatibility/2006">
              <mc:Choice xmlns:v="urn:schemas-microsoft-com:vml" Requires="v">
                <p:oleObj spid="_x0000_s14" name="" r:id="rId4" imgW="203200" imgH="228600" progId="Equation.DSMT4">
                  <p:embed/>
                </p:oleObj>
              </mc:Choice>
              <mc:Fallback>
                <p:oleObj name="" r:id="rId4" imgW="203200" imgH="228600" progId="Equation.DSMT4">
                  <p:embed/>
                  <p:pic>
                    <p:nvPicPr>
                      <p:cNvPr id="0" name="图片 9"/>
                      <p:cNvPicPr/>
                      <p:nvPr/>
                    </p:nvPicPr>
                    <p:blipFill>
                      <a:blip r:embed="rId5"/>
                      <a:stretch>
                        <a:fillRect/>
                      </a:stretch>
                    </p:blipFill>
                    <p:spPr>
                      <a:xfrm>
                        <a:off x="1196975" y="2132965"/>
                        <a:ext cx="381000" cy="381635"/>
                      </a:xfrm>
                      <a:prstGeom prst="rect">
                        <a:avLst/>
                      </a:prstGeom>
                    </p:spPr>
                  </p:pic>
                </p:oleObj>
              </mc:Fallback>
            </mc:AlternateContent>
          </a:graphicData>
        </a:graphic>
      </p:graphicFrame>
      <p:graphicFrame>
        <p:nvGraphicFramePr>
          <p:cNvPr id="15" name="对象 14"/>
          <p:cNvGraphicFramePr/>
          <p:nvPr/>
        </p:nvGraphicFramePr>
        <p:xfrm>
          <a:off x="2277110" y="2072005"/>
          <a:ext cx="392430" cy="408940"/>
        </p:xfrm>
        <a:graphic>
          <a:graphicData uri="http://schemas.openxmlformats.org/presentationml/2006/ole">
            <mc:AlternateContent xmlns:mc="http://schemas.openxmlformats.org/markup-compatibility/2006">
              <mc:Choice xmlns:v="urn:schemas-microsoft-com:vml" Requires="v">
                <p:oleObj spid="_x0000_s16" name="" r:id="rId6" imgW="349250" imgH="371475" progId="Equation.DSMT4">
                  <p:embed/>
                </p:oleObj>
              </mc:Choice>
              <mc:Fallback>
                <p:oleObj name="" r:id="rId6" imgW="349250" imgH="371475" progId="Equation.DSMT4">
                  <p:embed/>
                  <p:pic>
                    <p:nvPicPr>
                      <p:cNvPr id="0" name="图片 7"/>
                      <p:cNvPicPr/>
                      <p:nvPr/>
                    </p:nvPicPr>
                    <p:blipFill>
                      <a:blip r:embed="rId3"/>
                      <a:stretch>
                        <a:fillRect/>
                      </a:stretch>
                    </p:blipFill>
                    <p:spPr>
                      <a:xfrm>
                        <a:off x="2277110" y="2072005"/>
                        <a:ext cx="392430" cy="408940"/>
                      </a:xfrm>
                      <a:prstGeom prst="rect">
                        <a:avLst/>
                      </a:prstGeom>
                    </p:spPr>
                  </p:pic>
                </p:oleObj>
              </mc:Fallback>
            </mc:AlternateContent>
          </a:graphicData>
        </a:graphic>
      </p:graphicFrame>
      <p:graphicFrame>
        <p:nvGraphicFramePr>
          <p:cNvPr id="17" name="对象 16"/>
          <p:cNvGraphicFramePr/>
          <p:nvPr/>
        </p:nvGraphicFramePr>
        <p:xfrm>
          <a:off x="2980055" y="2099310"/>
          <a:ext cx="381000" cy="381635"/>
        </p:xfrm>
        <a:graphic>
          <a:graphicData uri="http://schemas.openxmlformats.org/presentationml/2006/ole">
            <mc:AlternateContent xmlns:mc="http://schemas.openxmlformats.org/markup-compatibility/2006">
              <mc:Choice xmlns:v="urn:schemas-microsoft-com:vml" Requires="v">
                <p:oleObj spid="_x0000_s18" name="" r:id="rId7" imgW="203200" imgH="228600" progId="Equation.DSMT4">
                  <p:embed/>
                </p:oleObj>
              </mc:Choice>
              <mc:Fallback>
                <p:oleObj name="" r:id="rId7" imgW="203200" imgH="228600" progId="Equation.DSMT4">
                  <p:embed/>
                  <p:pic>
                    <p:nvPicPr>
                      <p:cNvPr id="0" name="图片 9"/>
                      <p:cNvPicPr/>
                      <p:nvPr/>
                    </p:nvPicPr>
                    <p:blipFill>
                      <a:blip r:embed="rId5"/>
                      <a:stretch>
                        <a:fillRect/>
                      </a:stretch>
                    </p:blipFill>
                    <p:spPr>
                      <a:xfrm>
                        <a:off x="2980055" y="2099310"/>
                        <a:ext cx="381000" cy="381635"/>
                      </a:xfrm>
                      <a:prstGeom prst="rect">
                        <a:avLst/>
                      </a:prstGeom>
                    </p:spPr>
                  </p:pic>
                </p:oleObj>
              </mc:Fallback>
            </mc:AlternateContent>
          </a:graphicData>
        </a:graphic>
      </p:graphicFrame>
      <p:graphicFrame>
        <p:nvGraphicFramePr>
          <p:cNvPr id="23" name="对象 22"/>
          <p:cNvGraphicFramePr/>
          <p:nvPr/>
        </p:nvGraphicFramePr>
        <p:xfrm>
          <a:off x="960755" y="3285490"/>
          <a:ext cx="1316355" cy="370205"/>
        </p:xfrm>
        <a:graphic>
          <a:graphicData uri="http://schemas.openxmlformats.org/presentationml/2006/ole">
            <mc:AlternateContent xmlns:mc="http://schemas.openxmlformats.org/markup-compatibility/2006">
              <mc:Choice xmlns:v="urn:schemas-microsoft-com:vml" Requires="v">
                <p:oleObj spid="_x0000_s24" name="" r:id="rId8" imgW="825500" imgH="228600" progId="Equation.DSMT4">
                  <p:embed/>
                </p:oleObj>
              </mc:Choice>
              <mc:Fallback>
                <p:oleObj name="" r:id="rId8" imgW="825500" imgH="228600" progId="Equation.DSMT4">
                  <p:embed/>
                  <p:pic>
                    <p:nvPicPr>
                      <p:cNvPr id="0" name="图片 23"/>
                      <p:cNvPicPr/>
                      <p:nvPr/>
                    </p:nvPicPr>
                    <p:blipFill>
                      <a:blip r:embed="rId9"/>
                      <a:stretch>
                        <a:fillRect/>
                      </a:stretch>
                    </p:blipFill>
                    <p:spPr>
                      <a:xfrm>
                        <a:off x="960755" y="3285490"/>
                        <a:ext cx="1316355" cy="370205"/>
                      </a:xfrm>
                      <a:prstGeom prst="rect">
                        <a:avLst/>
                      </a:prstGeom>
                    </p:spPr>
                  </p:pic>
                </p:oleObj>
              </mc:Fallback>
            </mc:AlternateContent>
          </a:graphicData>
        </a:graphic>
      </p:graphicFrame>
      <p:graphicFrame>
        <p:nvGraphicFramePr>
          <p:cNvPr id="25" name="对象 24"/>
          <p:cNvGraphicFramePr/>
          <p:nvPr/>
        </p:nvGraphicFramePr>
        <p:xfrm>
          <a:off x="2133600" y="4149090"/>
          <a:ext cx="392430" cy="408940"/>
        </p:xfrm>
        <a:graphic>
          <a:graphicData uri="http://schemas.openxmlformats.org/presentationml/2006/ole">
            <mc:AlternateContent xmlns:mc="http://schemas.openxmlformats.org/markup-compatibility/2006">
              <mc:Choice xmlns:v="urn:schemas-microsoft-com:vml" Requires="v">
                <p:oleObj spid="_x0000_s26" name="" r:id="rId10" imgW="349250" imgH="371475" progId="Equation.DSMT4">
                  <p:embed/>
                </p:oleObj>
              </mc:Choice>
              <mc:Fallback>
                <p:oleObj name="" r:id="rId10" imgW="349250" imgH="371475" progId="Equation.DSMT4">
                  <p:embed/>
                  <p:pic>
                    <p:nvPicPr>
                      <p:cNvPr id="0" name="图片 7"/>
                      <p:cNvPicPr/>
                      <p:nvPr/>
                    </p:nvPicPr>
                    <p:blipFill>
                      <a:blip r:embed="rId3"/>
                      <a:stretch>
                        <a:fillRect/>
                      </a:stretch>
                    </p:blipFill>
                    <p:spPr>
                      <a:xfrm>
                        <a:off x="2133600" y="4149090"/>
                        <a:ext cx="392430" cy="408940"/>
                      </a:xfrm>
                      <a:prstGeom prst="rect">
                        <a:avLst/>
                      </a:prstGeom>
                    </p:spPr>
                  </p:pic>
                </p:oleObj>
              </mc:Fallback>
            </mc:AlternateContent>
          </a:graphicData>
        </a:graphic>
      </p:graphicFrame>
      <p:graphicFrame>
        <p:nvGraphicFramePr>
          <p:cNvPr id="27" name="对象 26"/>
          <p:cNvGraphicFramePr/>
          <p:nvPr/>
        </p:nvGraphicFramePr>
        <p:xfrm>
          <a:off x="1536700" y="4548505"/>
          <a:ext cx="322580" cy="385445"/>
        </p:xfrm>
        <a:graphic>
          <a:graphicData uri="http://schemas.openxmlformats.org/presentationml/2006/ole">
            <mc:AlternateContent xmlns:mc="http://schemas.openxmlformats.org/markup-compatibility/2006">
              <mc:Choice xmlns:v="urn:schemas-microsoft-com:vml" Requires="v">
                <p:oleObj spid="_x0000_s28" name="" r:id="rId11" imgW="190500" imgH="228600" progId="Equation.DSMT4">
                  <p:embed/>
                </p:oleObj>
              </mc:Choice>
              <mc:Fallback>
                <p:oleObj name="" r:id="rId11" imgW="190500" imgH="228600" progId="Equation.DSMT4">
                  <p:embed/>
                  <p:pic>
                    <p:nvPicPr>
                      <p:cNvPr id="0" name="图片 27"/>
                      <p:cNvPicPr/>
                      <p:nvPr/>
                    </p:nvPicPr>
                    <p:blipFill>
                      <a:blip r:embed="rId12"/>
                      <a:stretch>
                        <a:fillRect/>
                      </a:stretch>
                    </p:blipFill>
                    <p:spPr>
                      <a:xfrm>
                        <a:off x="1536700" y="4548505"/>
                        <a:ext cx="322580" cy="385445"/>
                      </a:xfrm>
                      <a:prstGeom prst="rect">
                        <a:avLst/>
                      </a:prstGeom>
                    </p:spPr>
                  </p:pic>
                </p:oleObj>
              </mc:Fallback>
            </mc:AlternateContent>
          </a:graphicData>
        </a:graphic>
      </p:graphicFrame>
      <p:graphicFrame>
        <p:nvGraphicFramePr>
          <p:cNvPr id="29" name="对象 28"/>
          <p:cNvGraphicFramePr/>
          <p:nvPr/>
        </p:nvGraphicFramePr>
        <p:xfrm>
          <a:off x="4077335" y="4568190"/>
          <a:ext cx="737235" cy="365760"/>
        </p:xfrm>
        <a:graphic>
          <a:graphicData uri="http://schemas.openxmlformats.org/presentationml/2006/ole">
            <mc:AlternateContent xmlns:mc="http://schemas.openxmlformats.org/markup-compatibility/2006">
              <mc:Choice xmlns:v="urn:schemas-microsoft-com:vml" Requires="v">
                <p:oleObj spid="_x0000_s30" name="" r:id="rId13" imgW="482600" imgH="228600" progId="Equation.DSMT4">
                  <p:embed/>
                </p:oleObj>
              </mc:Choice>
              <mc:Fallback>
                <p:oleObj name="" r:id="rId13" imgW="482600" imgH="228600" progId="Equation.DSMT4">
                  <p:embed/>
                  <p:pic>
                    <p:nvPicPr>
                      <p:cNvPr id="0" name="图片 29"/>
                      <p:cNvPicPr/>
                      <p:nvPr/>
                    </p:nvPicPr>
                    <p:blipFill>
                      <a:blip r:embed="rId14"/>
                      <a:stretch>
                        <a:fillRect/>
                      </a:stretch>
                    </p:blipFill>
                    <p:spPr>
                      <a:xfrm>
                        <a:off x="4077335" y="4568190"/>
                        <a:ext cx="737235" cy="365760"/>
                      </a:xfrm>
                      <a:prstGeom prst="rect">
                        <a:avLst/>
                      </a:prstGeom>
                    </p:spPr>
                  </p:pic>
                </p:oleObj>
              </mc:Fallback>
            </mc:AlternateContent>
          </a:graphicData>
        </a:graphic>
      </p:graphicFrame>
      <p:graphicFrame>
        <p:nvGraphicFramePr>
          <p:cNvPr id="31" name="对象 30"/>
          <p:cNvGraphicFramePr/>
          <p:nvPr/>
        </p:nvGraphicFramePr>
        <p:xfrm>
          <a:off x="2808605" y="4933950"/>
          <a:ext cx="320040" cy="340995"/>
        </p:xfrm>
        <a:graphic>
          <a:graphicData uri="http://schemas.openxmlformats.org/presentationml/2006/ole">
            <mc:AlternateContent xmlns:mc="http://schemas.openxmlformats.org/markup-compatibility/2006">
              <mc:Choice xmlns:v="urn:schemas-microsoft-com:vml" Requires="v">
                <p:oleObj spid="_x0000_s32" name="" r:id="rId15" imgW="190500" imgH="228600" progId="Equation.DSMT4">
                  <p:embed/>
                </p:oleObj>
              </mc:Choice>
              <mc:Fallback>
                <p:oleObj name="" r:id="rId15" imgW="190500" imgH="228600" progId="Equation.DSMT4">
                  <p:embed/>
                  <p:pic>
                    <p:nvPicPr>
                      <p:cNvPr id="0" name="图片 31"/>
                      <p:cNvPicPr/>
                      <p:nvPr/>
                    </p:nvPicPr>
                    <p:blipFill>
                      <a:blip r:embed="rId16"/>
                      <a:stretch>
                        <a:fillRect/>
                      </a:stretch>
                    </p:blipFill>
                    <p:spPr>
                      <a:xfrm>
                        <a:off x="2808605" y="4933950"/>
                        <a:ext cx="320040" cy="34099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93460" y="692785"/>
            <a:ext cx="4109720" cy="5256530"/>
          </a:xfrm>
          <a:prstGeom prst="rect">
            <a:avLst/>
          </a:prstGeom>
          <a:solidFill>
            <a:schemeClr val="bg1">
              <a:lumMod val="85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836930" y="1247140"/>
            <a:ext cx="4269105" cy="4853940"/>
          </a:xfrm>
          <a:prstGeom prst="rect">
            <a:avLst/>
          </a:prstGeom>
          <a:solidFill>
            <a:schemeClr val="bg1">
              <a:lumMod val="75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836930" y="1268730"/>
            <a:ext cx="4269105" cy="5077460"/>
          </a:xfrm>
          <a:prstGeom prst="rect">
            <a:avLst/>
          </a:prstGeom>
          <a:solidFill>
            <a:schemeClr val="bg1">
              <a:lumMod val="85000"/>
            </a:schemeClr>
          </a:solidFill>
        </p:spPr>
        <p:txBody>
          <a:bodyPr wrap="square" rtlCol="0" anchor="t">
            <a:spAutoFit/>
          </a:bodyPr>
          <a:p>
            <a:r>
              <a:rPr lang="zh-CN" altLang="en-US"/>
              <a:t>#牛市看涨期权垂直套利</a:t>
            </a:r>
            <a:endParaRPr lang="zh-CN" altLang="en-US"/>
          </a:p>
          <a:p>
            <a:r>
              <a:rPr lang="zh-CN" altLang="en-US"/>
              <a:t>s=29</a:t>
            </a:r>
            <a:endParaRPr lang="zh-CN" altLang="en-US"/>
          </a:p>
          <a:p>
            <a:r>
              <a:rPr lang="zh-CN" altLang="en-US"/>
              <a:t>ka=20</a:t>
            </a:r>
            <a:endParaRPr lang="zh-CN" altLang="en-US"/>
          </a:p>
          <a:p>
            <a:r>
              <a:rPr lang="zh-CN" altLang="en-US"/>
              <a:t>kb=30</a:t>
            </a:r>
            <a:endParaRPr lang="zh-CN" altLang="en-US"/>
          </a:p>
          <a:p>
            <a:r>
              <a:rPr lang="zh-CN" altLang="en-US"/>
              <a:t>r=0.1</a:t>
            </a:r>
            <a:endParaRPr lang="zh-CN" altLang="en-US"/>
          </a:p>
          <a:p>
            <a:r>
              <a:rPr lang="zh-CN" altLang="en-US"/>
              <a:t>t=1</a:t>
            </a:r>
            <a:endParaRPr lang="zh-CN" altLang="en-US"/>
          </a:p>
          <a:p>
            <a:r>
              <a:rPr lang="zh-CN" altLang="en-US"/>
              <a:t>v=0.1</a:t>
            </a:r>
            <a:endParaRPr lang="zh-CN" altLang="en-US"/>
          </a:p>
          <a:p>
            <a:r>
              <a:rPr lang="zh-CN" altLang="en-US"/>
              <a:t>st =np.linspace(1,35,350)</a:t>
            </a:r>
            <a:endParaRPr lang="zh-CN" altLang="en-US"/>
          </a:p>
          <a:p>
            <a:r>
              <a:rPr lang="zh-CN" altLang="en-US"/>
              <a:t>ca,pa=blsprice(s,ka,r,t,v)</a:t>
            </a:r>
            <a:endParaRPr lang="zh-CN" altLang="en-US"/>
          </a:p>
          <a:p>
            <a:r>
              <a:rPr lang="zh-CN" altLang="en-US"/>
              <a:t>cb,pb=blsprice(s,kb,r,t,v)</a:t>
            </a:r>
            <a:endParaRPr lang="zh-CN" altLang="en-US"/>
          </a:p>
          <a:p>
            <a:r>
              <a:rPr lang="zh-CN" altLang="en-US"/>
              <a:t>aa=np.zeros((2,len(st-ka)))</a:t>
            </a:r>
            <a:endParaRPr lang="zh-CN" altLang="en-US"/>
          </a:p>
          <a:p>
            <a:r>
              <a:rPr lang="zh-CN" altLang="en-US"/>
              <a:t>aa[0]=st-ka</a:t>
            </a:r>
            <a:endParaRPr lang="zh-CN" altLang="en-US"/>
          </a:p>
          <a:p>
            <a:r>
              <a:rPr lang="zh-CN" altLang="en-US"/>
              <a:t>bb=np.zeros((2,len(st-ka)))</a:t>
            </a:r>
            <a:endParaRPr lang="zh-CN" altLang="en-US"/>
          </a:p>
          <a:p>
            <a:r>
              <a:rPr lang="zh-CN" altLang="en-US"/>
              <a:t>bb[0]=st-kb</a:t>
            </a:r>
            <a:endParaRPr lang="zh-CN" altLang="en-US"/>
          </a:p>
          <a:p>
            <a:r>
              <a:rPr lang="zh-CN" altLang="en-US"/>
              <a:t>Profit_1=np.max(aa,0)-ca</a:t>
            </a:r>
            <a:endParaRPr lang="zh-CN" altLang="en-US"/>
          </a:p>
          <a:p>
            <a:r>
              <a:rPr lang="zh-CN" altLang="en-US"/>
              <a:t>Profit_2=cb-np.max(bb,0)</a:t>
            </a:r>
            <a:endParaRPr lang="zh-CN" altLang="en-US"/>
          </a:p>
          <a:p>
            <a:r>
              <a:rPr lang="zh-CN" altLang="en-US"/>
              <a:t>Profit=Profit_1+Profit_2</a:t>
            </a:r>
            <a:endParaRPr lang="zh-CN" altLang="en-US"/>
          </a:p>
          <a:p>
            <a:endParaRPr lang="zh-CN" altLang="en-US"/>
          </a:p>
        </p:txBody>
      </p:sp>
      <p:sp>
        <p:nvSpPr>
          <p:cNvPr id="7" name="文本框 6"/>
          <p:cNvSpPr txBox="1"/>
          <p:nvPr/>
        </p:nvSpPr>
        <p:spPr>
          <a:xfrm>
            <a:off x="6093460" y="692785"/>
            <a:ext cx="4269105" cy="2306955"/>
          </a:xfrm>
          <a:prstGeom prst="rect">
            <a:avLst/>
          </a:prstGeom>
          <a:noFill/>
        </p:spPr>
        <p:txBody>
          <a:bodyPr wrap="square" rtlCol="0" anchor="t">
            <a:spAutoFit/>
          </a:bodyPr>
          <a:p>
            <a:r>
              <a:rPr lang="zh-CN" altLang="en-US"/>
              <a:t>plt.figure()</a:t>
            </a:r>
            <a:endParaRPr lang="zh-CN" altLang="en-US"/>
          </a:p>
          <a:p>
            <a:r>
              <a:rPr lang="zh-CN" altLang="en-US"/>
              <a:t>plt.plot(st,Profit_1,'k--')</a:t>
            </a:r>
            <a:endParaRPr lang="zh-CN" altLang="en-US"/>
          </a:p>
          <a:p>
            <a:r>
              <a:rPr lang="zh-CN" altLang="en-US"/>
              <a:t>plt.plot(st,Profit_2,'k--')</a:t>
            </a:r>
            <a:endParaRPr lang="zh-CN" altLang="en-US"/>
          </a:p>
          <a:p>
            <a:r>
              <a:rPr lang="zh-CN" altLang="en-US"/>
              <a:t>plt.plot(st,Profit,'k')</a:t>
            </a:r>
            <a:endParaRPr lang="zh-CN" altLang="en-US"/>
          </a:p>
          <a:p>
            <a:r>
              <a:rPr lang="zh-CN" altLang="en-US"/>
              <a:t>plt.title('牛市看涨期权垂直套利(s=29)')</a:t>
            </a:r>
            <a:endParaRPr lang="zh-CN" altLang="en-US"/>
          </a:p>
          <a:p>
            <a:r>
              <a:rPr lang="zh-CN" altLang="en-US"/>
              <a:t>plt.xlabel('标的价格')</a:t>
            </a:r>
            <a:endParaRPr lang="zh-CN" altLang="en-US"/>
          </a:p>
          <a:p>
            <a:r>
              <a:rPr lang="zh-CN" altLang="en-US"/>
              <a:t>plt.ylabel('收益')</a:t>
            </a:r>
            <a:endParaRPr lang="zh-CN" altLang="en-US"/>
          </a:p>
          <a:p>
            <a:r>
              <a:rPr lang="zh-CN" altLang="en-US"/>
              <a:t>plt.show()</a:t>
            </a:r>
            <a:endParaRPr lang="zh-CN" altLang="en-US"/>
          </a:p>
        </p:txBody>
      </p:sp>
      <p:sp>
        <p:nvSpPr>
          <p:cNvPr id="10" name="文本框 9"/>
          <p:cNvSpPr txBox="1"/>
          <p:nvPr/>
        </p:nvSpPr>
        <p:spPr>
          <a:xfrm>
            <a:off x="757555" y="711200"/>
            <a:ext cx="4427220" cy="368300"/>
          </a:xfrm>
          <a:prstGeom prst="rect">
            <a:avLst/>
          </a:prstGeom>
          <a:noFill/>
        </p:spPr>
        <p:txBody>
          <a:bodyPr wrap="square" rtlCol="0">
            <a:spAutoFit/>
          </a:bodyPr>
          <a:p>
            <a:r>
              <a:rPr lang="zh-CN" altLang="en-US" b="1"/>
              <a:t>代码：</a:t>
            </a:r>
            <a:endParaRPr lang="zh-CN" altLang="en-US" b="1"/>
          </a:p>
        </p:txBody>
      </p:sp>
      <p:sp>
        <p:nvSpPr>
          <p:cNvPr id="11" name="标题 1"/>
          <p:cNvSpPr>
            <a:spLocks noGrp="1"/>
          </p:cNvSpPr>
          <p:nvPr/>
        </p:nvSpPr>
        <p:spPr>
          <a:xfrm>
            <a:off x="315963" y="10012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endParaRPr lang="zh-CN"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
          </p:nvPr>
        </p:nvSpPr>
        <p:spPr>
          <a:xfrm>
            <a:off x="189230" y="692150"/>
            <a:ext cx="11050905" cy="6389370"/>
          </a:xfrm>
        </p:spPr>
        <p:txBody>
          <a:bodyPr>
            <a:normAutofit lnSpcReduction="20000"/>
          </a:bodyPr>
          <a:p>
            <a:pPr latinLnBrk="0">
              <a:lnSpc>
                <a:spcPct val="130000"/>
              </a:lnSpc>
              <a:spcBef>
                <a:spcPts val="0"/>
              </a:spcBef>
            </a:pPr>
            <a:r>
              <a:rPr sz="2400" dirty="0"/>
              <a:t>现金流如下：</a:t>
            </a:r>
            <a:endParaRPr sz="2400" dirty="0"/>
          </a:p>
          <a:p>
            <a:pPr latinLnBrk="0">
              <a:lnSpc>
                <a:spcPct val="130000"/>
              </a:lnSpc>
              <a:spcBef>
                <a:spcPts val="0"/>
              </a:spcBef>
            </a:pPr>
            <a:endParaRPr sz="2400" dirty="0"/>
          </a:p>
          <a:p>
            <a:pPr latinLnBrk="0">
              <a:lnSpc>
                <a:spcPct val="130000"/>
              </a:lnSpc>
              <a:spcBef>
                <a:spcPts val="0"/>
              </a:spcBef>
            </a:pPr>
            <a:r>
              <a:rPr sz="2400" dirty="0"/>
              <a:t>当标的物的市场价格</a:t>
            </a:r>
            <a:r>
              <a:rPr lang="en-US" sz="2400" dirty="0"/>
              <a:t>   </a:t>
            </a:r>
            <a:r>
              <a:rPr sz="2400" dirty="0"/>
              <a:t> 大于期权的预定价格</a:t>
            </a:r>
            <a:r>
              <a:rPr lang="en-US" sz="2400" dirty="0"/>
              <a:t>     </a:t>
            </a:r>
            <a:r>
              <a:rPr sz="2400" dirty="0"/>
              <a:t> 时，这时两个期权都会被执行。该利润 </a:t>
            </a:r>
            <a:r>
              <a:rPr lang="en-US" sz="2400" dirty="0"/>
              <a:t>          </a:t>
            </a:r>
            <a:r>
              <a:rPr sz="2400" dirty="0"/>
              <a:t>与</a:t>
            </a:r>
            <a:r>
              <a:rPr lang="en-US" sz="2400" dirty="0"/>
              <a:t>     </a:t>
            </a:r>
            <a:r>
              <a:rPr sz="2400" dirty="0"/>
              <a:t> 的变化无关，为常数。当标的物的市场价格 </a:t>
            </a:r>
            <a:r>
              <a:rPr lang="en-US" sz="2400" dirty="0"/>
              <a:t>     </a:t>
            </a:r>
            <a:r>
              <a:rPr sz="2400" dirty="0"/>
              <a:t>小于期权的预定价格 时，所有期权不会被执行。这时构造该价差套利的投资者在交易中的利润为0。</a:t>
            </a:r>
            <a:endParaRPr sz="2400" dirty="0"/>
          </a:p>
          <a:p>
            <a:pPr marL="0" indent="0" algn="ctr">
              <a:buNone/>
            </a:pPr>
            <a:endParaRPr lang="zh-CN" sz="2400" dirty="0"/>
          </a:p>
          <a:p>
            <a:pPr marL="0" indent="0" algn="ctr">
              <a:buNone/>
            </a:pPr>
            <a:endParaRPr lang="zh-CN" sz="2400" dirty="0"/>
          </a:p>
          <a:p>
            <a:pPr marL="0" indent="0" algn="ctr">
              <a:buNone/>
            </a:pPr>
            <a:r>
              <a:rPr lang="zh-CN" sz="2400" dirty="0"/>
              <a:t>表12-11 牛市垂直套利盈利表（以看涨期权为例）</a:t>
            </a:r>
            <a:endParaRPr lang="zh-CN" sz="2400" dirty="0"/>
          </a:p>
        </p:txBody>
      </p:sp>
      <p:graphicFrame>
        <p:nvGraphicFramePr>
          <p:cNvPr id="5" name="表格 4"/>
          <p:cNvGraphicFramePr/>
          <p:nvPr>
            <p:custDataLst>
              <p:tags r:id="rId1"/>
            </p:custDataLst>
          </p:nvPr>
        </p:nvGraphicFramePr>
        <p:xfrm>
          <a:off x="1701165" y="4437380"/>
          <a:ext cx="8530590" cy="1783080"/>
        </p:xfrm>
        <a:graphic>
          <a:graphicData uri="http://schemas.openxmlformats.org/drawingml/2006/table">
            <a:tbl>
              <a:tblPr firstRow="1" bandRow="1">
                <a:tableStyleId>{7DF18680-E054-41AD-8BC1-D1AEF772440D}</a:tableStyleId>
              </a:tblPr>
              <a:tblGrid>
                <a:gridCol w="2132330"/>
                <a:gridCol w="2132330"/>
                <a:gridCol w="2132330"/>
                <a:gridCol w="2132330"/>
              </a:tblGrid>
              <a:tr h="640080">
                <a:tc>
                  <a:txBody>
                    <a:bodyPr/>
                    <a:p>
                      <a:pPr>
                        <a:buNone/>
                      </a:pPr>
                      <a:r>
                        <a:rPr lang="zh-CN" altLang="en-US"/>
                        <a:t>股价范围</a:t>
                      </a:r>
                      <a:endParaRPr lang="zh-CN" altLang="en-US"/>
                    </a:p>
                  </a:txBody>
                  <a:tcPr/>
                </a:tc>
                <a:tc>
                  <a:txBody>
                    <a:bodyPr/>
                    <a:p>
                      <a:pPr>
                        <a:buNone/>
                      </a:pPr>
                      <a:r>
                        <a:rPr lang="zh-CN" altLang="en-US"/>
                        <a:t>看涨期权多头头寸的收益</a:t>
                      </a:r>
                      <a:endParaRPr lang="zh-CN" altLang="en-US"/>
                    </a:p>
                  </a:txBody>
                  <a:tcPr/>
                </a:tc>
                <a:tc>
                  <a:txBody>
                    <a:bodyPr/>
                    <a:p>
                      <a:pPr>
                        <a:buNone/>
                      </a:pPr>
                      <a:r>
                        <a:rPr lang="zh-CN" altLang="en-US"/>
                        <a:t>看涨期权空头头寸的收益</a:t>
                      </a:r>
                      <a:endParaRPr lang="zh-CN" altLang="en-US"/>
                    </a:p>
                  </a:txBody>
                  <a:tcPr/>
                </a:tc>
                <a:tc>
                  <a:txBody>
                    <a:bodyPr/>
                    <a:p>
                      <a:pPr>
                        <a:buNone/>
                      </a:pPr>
                      <a:r>
                        <a:rPr lang="zh-CN" altLang="en-US"/>
                        <a:t>总收益</a:t>
                      </a:r>
                      <a:endParaRPr lang="zh-CN" altLang="en-US"/>
                    </a:p>
                  </a:txBody>
                  <a:tcPr/>
                </a:tc>
              </a:tr>
              <a:tr h="381000">
                <a:tc>
                  <a:txBody>
                    <a:bodyPr/>
                    <a:p>
                      <a:pPr>
                        <a:buNone/>
                      </a:pPr>
                      <a:endParaRPr lang="zh-CN" altLang="en-US"/>
                    </a:p>
                  </a:txBody>
                  <a:tcPr/>
                </a:tc>
                <a:tc>
                  <a:txBody>
                    <a:bodyPr/>
                    <a:p>
                      <a:pPr algn="ctr">
                        <a:buNone/>
                      </a:pPr>
                      <a:r>
                        <a:rPr lang="en-US" altLang="zh-CN"/>
                        <a:t>0</a:t>
                      </a:r>
                      <a:endParaRPr lang="en-US" altLang="zh-CN"/>
                    </a:p>
                  </a:txBody>
                  <a:tcPr/>
                </a:tc>
                <a:tc>
                  <a:txBody>
                    <a:bodyPr/>
                    <a:p>
                      <a:pPr algn="ctr">
                        <a:buNone/>
                      </a:pPr>
                      <a:r>
                        <a:rPr lang="en-US" altLang="zh-CN"/>
                        <a:t>0</a:t>
                      </a:r>
                      <a:endParaRPr lang="en-US" altLang="zh-CN"/>
                    </a:p>
                  </a:txBody>
                  <a:tcPr/>
                </a:tc>
                <a:tc>
                  <a:txBody>
                    <a:bodyPr/>
                    <a:p>
                      <a:pPr algn="ctr">
                        <a:buNone/>
                      </a:pPr>
                      <a:r>
                        <a:rPr lang="en-US" altLang="zh-CN"/>
                        <a:t>0</a:t>
                      </a:r>
                      <a:endParaRPr lang="en-US" altLang="zh-CN"/>
                    </a:p>
                  </a:txBody>
                  <a:tcPr/>
                </a:tc>
              </a:tr>
              <a:tr h="381000">
                <a:tc>
                  <a:txBody>
                    <a:bodyPr/>
                    <a:p>
                      <a:pPr>
                        <a:buNone/>
                      </a:pPr>
                      <a:endParaRPr lang="zh-CN" altLang="en-US"/>
                    </a:p>
                  </a:txBody>
                  <a:tcPr/>
                </a:tc>
                <a:tc>
                  <a:txBody>
                    <a:bodyPr/>
                    <a:p>
                      <a:pPr>
                        <a:buNone/>
                      </a:pPr>
                      <a:endParaRPr lang="zh-CN" altLang="en-US"/>
                    </a:p>
                  </a:txBody>
                  <a:tcPr/>
                </a:tc>
                <a:tc>
                  <a:txBody>
                    <a:bodyPr/>
                    <a:p>
                      <a:pPr algn="ctr">
                        <a:buNone/>
                      </a:pPr>
                      <a:r>
                        <a:rPr lang="en-US" altLang="zh-CN"/>
                        <a:t>0</a:t>
                      </a:r>
                      <a:endParaRPr lang="en-US" altLang="zh-CN"/>
                    </a:p>
                  </a:txBody>
                  <a:tcPr/>
                </a:tc>
                <a:tc>
                  <a:txBody>
                    <a:bodyPr/>
                    <a:p>
                      <a:pPr>
                        <a:buNone/>
                      </a:pPr>
                      <a:endParaRPr lang="zh-CN" altLang="en-US"/>
                    </a:p>
                  </a:txBody>
                  <a:tcPr/>
                </a:tc>
              </a:tr>
              <a:tr h="38100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12"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endParaRPr lang="zh-CN" sz="2800" b="1" cap="small" dirty="0">
              <a:latin typeface="微软雅黑" panose="020B0503020204020204" pitchFamily="34" charset="-122"/>
              <a:ea typeface="微软雅黑" panose="020B0503020204020204" pitchFamily="34" charset="-122"/>
              <a:cs typeface="+mn-cs"/>
            </a:endParaRPr>
          </a:p>
        </p:txBody>
      </p:sp>
      <p:graphicFrame>
        <p:nvGraphicFramePr>
          <p:cNvPr id="13" name="对象 12"/>
          <p:cNvGraphicFramePr/>
          <p:nvPr/>
        </p:nvGraphicFramePr>
        <p:xfrm>
          <a:off x="6381115" y="1570355"/>
          <a:ext cx="459740" cy="418465"/>
        </p:xfrm>
        <a:graphic>
          <a:graphicData uri="http://schemas.openxmlformats.org/presentationml/2006/ole">
            <mc:AlternateContent xmlns:mc="http://schemas.openxmlformats.org/markup-compatibility/2006">
              <mc:Choice xmlns:v="urn:schemas-microsoft-com:vml" Requires="v">
                <p:oleObj spid="_x0000_s14" name="" r:id="rId2" imgW="203200" imgH="228600" progId="Equation.DSMT4">
                  <p:embed/>
                </p:oleObj>
              </mc:Choice>
              <mc:Fallback>
                <p:oleObj name="" r:id="rId2" imgW="203200" imgH="228600" progId="Equation.DSMT4">
                  <p:embed/>
                  <p:pic>
                    <p:nvPicPr>
                      <p:cNvPr id="0" name="图片 13"/>
                      <p:cNvPicPr/>
                      <p:nvPr/>
                    </p:nvPicPr>
                    <p:blipFill>
                      <a:blip r:embed="rId3"/>
                      <a:stretch>
                        <a:fillRect/>
                      </a:stretch>
                    </p:blipFill>
                    <p:spPr>
                      <a:xfrm>
                        <a:off x="6381115" y="1570355"/>
                        <a:ext cx="459740" cy="418465"/>
                      </a:xfrm>
                      <a:prstGeom prst="rect">
                        <a:avLst/>
                      </a:prstGeom>
                    </p:spPr>
                  </p:pic>
                </p:oleObj>
              </mc:Fallback>
            </mc:AlternateContent>
          </a:graphicData>
        </a:graphic>
      </p:graphicFrame>
      <p:graphicFrame>
        <p:nvGraphicFramePr>
          <p:cNvPr id="15" name="对象 14"/>
          <p:cNvGraphicFramePr/>
          <p:nvPr/>
        </p:nvGraphicFramePr>
        <p:xfrm>
          <a:off x="3284855" y="1557020"/>
          <a:ext cx="426720" cy="415925"/>
        </p:xfrm>
        <a:graphic>
          <a:graphicData uri="http://schemas.openxmlformats.org/presentationml/2006/ole">
            <mc:AlternateContent xmlns:mc="http://schemas.openxmlformats.org/markup-compatibility/2006">
              <mc:Choice xmlns:v="urn:schemas-microsoft-com:vml" Requires="v">
                <p:oleObj spid="_x0000_s16" name="" r:id="rId4" imgW="190500" imgH="228600" progId="Equation.DSMT4">
                  <p:embed/>
                </p:oleObj>
              </mc:Choice>
              <mc:Fallback>
                <p:oleObj name="" r:id="rId4" imgW="190500" imgH="228600" progId="Equation.DSMT4">
                  <p:embed/>
                  <p:pic>
                    <p:nvPicPr>
                      <p:cNvPr id="0" name="图片 15"/>
                      <p:cNvPicPr/>
                      <p:nvPr/>
                    </p:nvPicPr>
                    <p:blipFill>
                      <a:blip r:embed="rId5"/>
                      <a:stretch>
                        <a:fillRect/>
                      </a:stretch>
                    </p:blipFill>
                    <p:spPr>
                      <a:xfrm>
                        <a:off x="3284855" y="1557020"/>
                        <a:ext cx="426720" cy="415925"/>
                      </a:xfrm>
                      <a:prstGeom prst="rect">
                        <a:avLst/>
                      </a:prstGeom>
                    </p:spPr>
                  </p:pic>
                </p:oleObj>
              </mc:Fallback>
            </mc:AlternateContent>
          </a:graphicData>
        </a:graphic>
      </p:graphicFrame>
      <p:graphicFrame>
        <p:nvGraphicFramePr>
          <p:cNvPr id="17" name="对象 16"/>
          <p:cNvGraphicFramePr/>
          <p:nvPr/>
        </p:nvGraphicFramePr>
        <p:xfrm>
          <a:off x="1484630" y="1988820"/>
          <a:ext cx="781685" cy="367665"/>
        </p:xfrm>
        <a:graphic>
          <a:graphicData uri="http://schemas.openxmlformats.org/presentationml/2006/ole">
            <mc:AlternateContent xmlns:mc="http://schemas.openxmlformats.org/markup-compatibility/2006">
              <mc:Choice xmlns:v="urn:schemas-microsoft-com:vml" Requires="v">
                <p:oleObj spid="_x0000_s18" name="" r:id="rId6" imgW="482600" imgH="228600" progId="Equation.DSMT4">
                  <p:embed/>
                </p:oleObj>
              </mc:Choice>
              <mc:Fallback>
                <p:oleObj name="" r:id="rId6" imgW="482600" imgH="228600" progId="Equation.DSMT4">
                  <p:embed/>
                  <p:pic>
                    <p:nvPicPr>
                      <p:cNvPr id="0" name="图片 17"/>
                      <p:cNvPicPr/>
                      <p:nvPr/>
                    </p:nvPicPr>
                    <p:blipFill>
                      <a:blip r:embed="rId7"/>
                      <a:stretch>
                        <a:fillRect/>
                      </a:stretch>
                    </p:blipFill>
                    <p:spPr>
                      <a:xfrm>
                        <a:off x="1484630" y="1988820"/>
                        <a:ext cx="781685" cy="367665"/>
                      </a:xfrm>
                      <a:prstGeom prst="rect">
                        <a:avLst/>
                      </a:prstGeom>
                    </p:spPr>
                  </p:pic>
                </p:oleObj>
              </mc:Fallback>
            </mc:AlternateContent>
          </a:graphicData>
        </a:graphic>
      </p:graphicFrame>
      <p:graphicFrame>
        <p:nvGraphicFramePr>
          <p:cNvPr id="19" name="对象 18"/>
          <p:cNvGraphicFramePr/>
          <p:nvPr/>
        </p:nvGraphicFramePr>
        <p:xfrm>
          <a:off x="2708910" y="1972945"/>
          <a:ext cx="307340" cy="353695"/>
        </p:xfrm>
        <a:graphic>
          <a:graphicData uri="http://schemas.openxmlformats.org/presentationml/2006/ole">
            <mc:AlternateContent xmlns:mc="http://schemas.openxmlformats.org/markup-compatibility/2006">
              <mc:Choice xmlns:v="urn:schemas-microsoft-com:vml" Requires="v">
                <p:oleObj spid="_x0000_s20" name="" r:id="rId8" imgW="139700" imgH="177165" progId="Equation.DSMT4">
                  <p:embed/>
                </p:oleObj>
              </mc:Choice>
              <mc:Fallback>
                <p:oleObj name="" r:id="rId8" imgW="139700" imgH="177165" progId="Equation.DSMT4">
                  <p:embed/>
                  <p:pic>
                    <p:nvPicPr>
                      <p:cNvPr id="0" name="图片 19"/>
                      <p:cNvPicPr/>
                      <p:nvPr/>
                    </p:nvPicPr>
                    <p:blipFill>
                      <a:blip r:embed="rId9"/>
                      <a:stretch>
                        <a:fillRect/>
                      </a:stretch>
                    </p:blipFill>
                    <p:spPr>
                      <a:xfrm>
                        <a:off x="2708910" y="1972945"/>
                        <a:ext cx="307340" cy="353695"/>
                      </a:xfrm>
                      <a:prstGeom prst="rect">
                        <a:avLst/>
                      </a:prstGeom>
                    </p:spPr>
                  </p:pic>
                </p:oleObj>
              </mc:Fallback>
            </mc:AlternateContent>
          </a:graphicData>
        </a:graphic>
      </p:graphicFrame>
      <p:graphicFrame>
        <p:nvGraphicFramePr>
          <p:cNvPr id="21" name="对象 20"/>
          <p:cNvGraphicFramePr/>
          <p:nvPr/>
        </p:nvGraphicFramePr>
        <p:xfrm>
          <a:off x="8829675" y="1988820"/>
          <a:ext cx="445770" cy="414020"/>
        </p:xfrm>
        <a:graphic>
          <a:graphicData uri="http://schemas.openxmlformats.org/presentationml/2006/ole">
            <mc:AlternateContent xmlns:mc="http://schemas.openxmlformats.org/markup-compatibility/2006">
              <mc:Choice xmlns:v="urn:schemas-microsoft-com:vml" Requires="v">
                <p:oleObj spid="_x0000_s22" name="" r:id="rId10" imgW="190500" imgH="228600" progId="Equation.DSMT4">
                  <p:embed/>
                </p:oleObj>
              </mc:Choice>
              <mc:Fallback>
                <p:oleObj name="" r:id="rId10" imgW="190500" imgH="228600" progId="Equation.DSMT4">
                  <p:embed/>
                  <p:pic>
                    <p:nvPicPr>
                      <p:cNvPr id="0" name="图片 21"/>
                      <p:cNvPicPr/>
                      <p:nvPr/>
                    </p:nvPicPr>
                    <p:blipFill>
                      <a:blip r:embed="rId11"/>
                      <a:stretch>
                        <a:fillRect/>
                      </a:stretch>
                    </p:blipFill>
                    <p:spPr>
                      <a:xfrm>
                        <a:off x="8829675" y="1988820"/>
                        <a:ext cx="445770" cy="414020"/>
                      </a:xfrm>
                      <a:prstGeom prst="rect">
                        <a:avLst/>
                      </a:prstGeom>
                    </p:spPr>
                  </p:pic>
                </p:oleObj>
              </mc:Fallback>
            </mc:AlternateContent>
          </a:graphicData>
        </a:graphic>
      </p:graphicFrame>
      <p:graphicFrame>
        <p:nvGraphicFramePr>
          <p:cNvPr id="23" name="对象 22"/>
          <p:cNvGraphicFramePr/>
          <p:nvPr/>
        </p:nvGraphicFramePr>
        <p:xfrm>
          <a:off x="2132965" y="5085080"/>
          <a:ext cx="666750" cy="364490"/>
        </p:xfrm>
        <a:graphic>
          <a:graphicData uri="http://schemas.openxmlformats.org/presentationml/2006/ole">
            <mc:AlternateContent xmlns:mc="http://schemas.openxmlformats.org/markup-compatibility/2006">
              <mc:Choice xmlns:v="urn:schemas-microsoft-com:vml" Requires="v">
                <p:oleObj spid="_x0000_s24" name="" r:id="rId12" imgW="495300" imgH="228600" progId="Equation.DSMT4">
                  <p:embed/>
                </p:oleObj>
              </mc:Choice>
              <mc:Fallback>
                <p:oleObj name="" r:id="rId12" imgW="495300" imgH="228600" progId="Equation.DSMT4">
                  <p:embed/>
                  <p:pic>
                    <p:nvPicPr>
                      <p:cNvPr id="0" name="图片 23"/>
                      <p:cNvPicPr/>
                      <p:nvPr/>
                    </p:nvPicPr>
                    <p:blipFill>
                      <a:blip r:embed="rId13"/>
                      <a:stretch>
                        <a:fillRect/>
                      </a:stretch>
                    </p:blipFill>
                    <p:spPr>
                      <a:xfrm>
                        <a:off x="2132965" y="5085080"/>
                        <a:ext cx="666750" cy="364490"/>
                      </a:xfrm>
                      <a:prstGeom prst="rect">
                        <a:avLst/>
                      </a:prstGeom>
                    </p:spPr>
                  </p:pic>
                </p:oleObj>
              </mc:Fallback>
            </mc:AlternateContent>
          </a:graphicData>
        </a:graphic>
      </p:graphicFrame>
      <p:graphicFrame>
        <p:nvGraphicFramePr>
          <p:cNvPr id="25" name="对象 24"/>
          <p:cNvGraphicFramePr/>
          <p:nvPr/>
        </p:nvGraphicFramePr>
        <p:xfrm>
          <a:off x="2132965" y="5500370"/>
          <a:ext cx="1010920" cy="340995"/>
        </p:xfrm>
        <a:graphic>
          <a:graphicData uri="http://schemas.openxmlformats.org/presentationml/2006/ole">
            <mc:AlternateContent xmlns:mc="http://schemas.openxmlformats.org/markup-compatibility/2006">
              <mc:Choice xmlns:v="urn:schemas-microsoft-com:vml" Requires="v">
                <p:oleObj spid="_x0000_s26" name="" r:id="rId14" imgW="825500" imgH="228600" progId="Equation.DSMT4">
                  <p:embed/>
                </p:oleObj>
              </mc:Choice>
              <mc:Fallback>
                <p:oleObj name="" r:id="rId14" imgW="825500" imgH="228600" progId="Equation.DSMT4">
                  <p:embed/>
                  <p:pic>
                    <p:nvPicPr>
                      <p:cNvPr id="0" name="图片 25"/>
                      <p:cNvPicPr/>
                      <p:nvPr/>
                    </p:nvPicPr>
                    <p:blipFill>
                      <a:blip r:embed="rId15"/>
                      <a:stretch>
                        <a:fillRect/>
                      </a:stretch>
                    </p:blipFill>
                    <p:spPr>
                      <a:xfrm>
                        <a:off x="2132965" y="5500370"/>
                        <a:ext cx="1010920" cy="340995"/>
                      </a:xfrm>
                      <a:prstGeom prst="rect">
                        <a:avLst/>
                      </a:prstGeom>
                    </p:spPr>
                  </p:pic>
                </p:oleObj>
              </mc:Fallback>
            </mc:AlternateContent>
          </a:graphicData>
        </a:graphic>
      </p:graphicFrame>
      <p:graphicFrame>
        <p:nvGraphicFramePr>
          <p:cNvPr id="27" name="对象 26"/>
          <p:cNvGraphicFramePr/>
          <p:nvPr/>
        </p:nvGraphicFramePr>
        <p:xfrm>
          <a:off x="2132965" y="5877560"/>
          <a:ext cx="757555" cy="364490"/>
        </p:xfrm>
        <a:graphic>
          <a:graphicData uri="http://schemas.openxmlformats.org/presentationml/2006/ole">
            <mc:AlternateContent xmlns:mc="http://schemas.openxmlformats.org/markup-compatibility/2006">
              <mc:Choice xmlns:v="urn:schemas-microsoft-com:vml" Requires="v">
                <p:oleObj spid="_x0000_s28" name="" r:id="rId16" imgW="508000" imgH="228600" progId="Equation.DSMT4">
                  <p:embed/>
                </p:oleObj>
              </mc:Choice>
              <mc:Fallback>
                <p:oleObj name="" r:id="rId16" imgW="508000" imgH="228600" progId="Equation.DSMT4">
                  <p:embed/>
                  <p:pic>
                    <p:nvPicPr>
                      <p:cNvPr id="0" name="图片 27"/>
                      <p:cNvPicPr/>
                      <p:nvPr/>
                    </p:nvPicPr>
                    <p:blipFill>
                      <a:blip r:embed="rId17"/>
                      <a:stretch>
                        <a:fillRect/>
                      </a:stretch>
                    </p:blipFill>
                    <p:spPr>
                      <a:xfrm>
                        <a:off x="2132965" y="5877560"/>
                        <a:ext cx="757555" cy="364490"/>
                      </a:xfrm>
                      <a:prstGeom prst="rect">
                        <a:avLst/>
                      </a:prstGeom>
                    </p:spPr>
                  </p:pic>
                </p:oleObj>
              </mc:Fallback>
            </mc:AlternateContent>
          </a:graphicData>
        </a:graphic>
      </p:graphicFrame>
      <p:graphicFrame>
        <p:nvGraphicFramePr>
          <p:cNvPr id="30" name="对象 29"/>
          <p:cNvGraphicFramePr/>
          <p:nvPr/>
        </p:nvGraphicFramePr>
        <p:xfrm>
          <a:off x="4437380" y="5500370"/>
          <a:ext cx="708660" cy="376555"/>
        </p:xfrm>
        <a:graphic>
          <a:graphicData uri="http://schemas.openxmlformats.org/presentationml/2006/ole">
            <mc:AlternateContent xmlns:mc="http://schemas.openxmlformats.org/markup-compatibility/2006">
              <mc:Choice xmlns:v="urn:schemas-microsoft-com:vml" Requires="v">
                <p:oleObj spid="_x0000_s31" name="" r:id="rId18" imgW="482600" imgH="228600" progId="Equation.DSMT4">
                  <p:embed/>
                </p:oleObj>
              </mc:Choice>
              <mc:Fallback>
                <p:oleObj name="" r:id="rId18" imgW="482600" imgH="228600" progId="Equation.DSMT4">
                  <p:embed/>
                  <p:pic>
                    <p:nvPicPr>
                      <p:cNvPr id="0" name="图片 30"/>
                      <p:cNvPicPr/>
                      <p:nvPr/>
                    </p:nvPicPr>
                    <p:blipFill>
                      <a:blip r:embed="rId19"/>
                      <a:stretch>
                        <a:fillRect/>
                      </a:stretch>
                    </p:blipFill>
                    <p:spPr>
                      <a:xfrm>
                        <a:off x="4437380" y="5500370"/>
                        <a:ext cx="708660" cy="376555"/>
                      </a:xfrm>
                      <a:prstGeom prst="rect">
                        <a:avLst/>
                      </a:prstGeom>
                    </p:spPr>
                  </p:pic>
                </p:oleObj>
              </mc:Fallback>
            </mc:AlternateContent>
          </a:graphicData>
        </a:graphic>
      </p:graphicFrame>
      <p:graphicFrame>
        <p:nvGraphicFramePr>
          <p:cNvPr id="32" name="对象 31"/>
          <p:cNvGraphicFramePr/>
          <p:nvPr/>
        </p:nvGraphicFramePr>
        <p:xfrm>
          <a:off x="4437380" y="5877560"/>
          <a:ext cx="708660" cy="376555"/>
        </p:xfrm>
        <a:graphic>
          <a:graphicData uri="http://schemas.openxmlformats.org/presentationml/2006/ole">
            <mc:AlternateContent xmlns:mc="http://schemas.openxmlformats.org/markup-compatibility/2006">
              <mc:Choice xmlns:v="urn:schemas-microsoft-com:vml" Requires="v">
                <p:oleObj spid="_x0000_s33" name="" r:id="rId20" imgW="482600" imgH="228600" progId="Equation.DSMT4">
                  <p:embed/>
                </p:oleObj>
              </mc:Choice>
              <mc:Fallback>
                <p:oleObj name="" r:id="rId20" imgW="482600" imgH="228600" progId="Equation.DSMT4">
                  <p:embed/>
                  <p:pic>
                    <p:nvPicPr>
                      <p:cNvPr id="0" name="图片 30"/>
                      <p:cNvPicPr/>
                      <p:nvPr/>
                    </p:nvPicPr>
                    <p:blipFill>
                      <a:blip r:embed="rId21"/>
                      <a:stretch>
                        <a:fillRect/>
                      </a:stretch>
                    </p:blipFill>
                    <p:spPr>
                      <a:xfrm>
                        <a:off x="4437380" y="5877560"/>
                        <a:ext cx="708660" cy="376555"/>
                      </a:xfrm>
                      <a:prstGeom prst="rect">
                        <a:avLst/>
                      </a:prstGeom>
                    </p:spPr>
                  </p:pic>
                </p:oleObj>
              </mc:Fallback>
            </mc:AlternateContent>
          </a:graphicData>
        </a:graphic>
      </p:graphicFrame>
      <p:graphicFrame>
        <p:nvGraphicFramePr>
          <p:cNvPr id="34" name="对象 33"/>
          <p:cNvGraphicFramePr/>
          <p:nvPr/>
        </p:nvGraphicFramePr>
        <p:xfrm>
          <a:off x="6453505" y="5880100"/>
          <a:ext cx="781685" cy="374015"/>
        </p:xfrm>
        <a:graphic>
          <a:graphicData uri="http://schemas.openxmlformats.org/presentationml/2006/ole">
            <mc:AlternateContent xmlns:mc="http://schemas.openxmlformats.org/markup-compatibility/2006">
              <mc:Choice xmlns:v="urn:schemas-microsoft-com:vml" Requires="v">
                <p:oleObj spid="_x0000_s35" name="" r:id="rId22" imgW="495300" imgH="228600" progId="Equation.DSMT4">
                  <p:embed/>
                </p:oleObj>
              </mc:Choice>
              <mc:Fallback>
                <p:oleObj name="" r:id="rId22" imgW="495300" imgH="228600" progId="Equation.DSMT4">
                  <p:embed/>
                  <p:pic>
                    <p:nvPicPr>
                      <p:cNvPr id="0" name="图片 34"/>
                      <p:cNvPicPr/>
                      <p:nvPr/>
                    </p:nvPicPr>
                    <p:blipFill>
                      <a:blip r:embed="rId23"/>
                      <a:stretch>
                        <a:fillRect/>
                      </a:stretch>
                    </p:blipFill>
                    <p:spPr>
                      <a:xfrm>
                        <a:off x="6453505" y="5880100"/>
                        <a:ext cx="781685" cy="374015"/>
                      </a:xfrm>
                      <a:prstGeom prst="rect">
                        <a:avLst/>
                      </a:prstGeom>
                    </p:spPr>
                  </p:pic>
                </p:oleObj>
              </mc:Fallback>
            </mc:AlternateContent>
          </a:graphicData>
        </a:graphic>
      </p:graphicFrame>
      <p:graphicFrame>
        <p:nvGraphicFramePr>
          <p:cNvPr id="36" name="对象 35"/>
          <p:cNvGraphicFramePr/>
          <p:nvPr/>
        </p:nvGraphicFramePr>
        <p:xfrm>
          <a:off x="8757920" y="5841365"/>
          <a:ext cx="676910" cy="354965"/>
        </p:xfrm>
        <a:graphic>
          <a:graphicData uri="http://schemas.openxmlformats.org/presentationml/2006/ole">
            <mc:AlternateContent xmlns:mc="http://schemas.openxmlformats.org/markup-compatibility/2006">
              <mc:Choice xmlns:v="urn:schemas-microsoft-com:vml" Requires="v">
                <p:oleObj spid="_x0000_s37" name="" r:id="rId24" imgW="495300" imgH="228600" progId="Equation.DSMT4">
                  <p:embed/>
                </p:oleObj>
              </mc:Choice>
              <mc:Fallback>
                <p:oleObj name="" r:id="rId24" imgW="495300" imgH="228600" progId="Equation.DSMT4">
                  <p:embed/>
                  <p:pic>
                    <p:nvPicPr>
                      <p:cNvPr id="0" name="图片 36"/>
                      <p:cNvPicPr/>
                      <p:nvPr/>
                    </p:nvPicPr>
                    <p:blipFill>
                      <a:blip r:embed="rId25"/>
                      <a:stretch>
                        <a:fillRect/>
                      </a:stretch>
                    </p:blipFill>
                    <p:spPr>
                      <a:xfrm>
                        <a:off x="8757920" y="5841365"/>
                        <a:ext cx="676910" cy="354965"/>
                      </a:xfrm>
                      <a:prstGeom prst="rect">
                        <a:avLst/>
                      </a:prstGeom>
                    </p:spPr>
                  </p:pic>
                </p:oleObj>
              </mc:Fallback>
            </mc:AlternateContent>
          </a:graphicData>
        </a:graphic>
      </p:graphicFrame>
      <p:graphicFrame>
        <p:nvGraphicFramePr>
          <p:cNvPr id="38" name="对象 37"/>
          <p:cNvGraphicFramePr/>
          <p:nvPr/>
        </p:nvGraphicFramePr>
        <p:xfrm>
          <a:off x="8745855" y="5499735"/>
          <a:ext cx="701040" cy="297815"/>
        </p:xfrm>
        <a:graphic>
          <a:graphicData uri="http://schemas.openxmlformats.org/presentationml/2006/ole">
            <mc:AlternateContent xmlns:mc="http://schemas.openxmlformats.org/markup-compatibility/2006">
              <mc:Choice xmlns:v="urn:schemas-microsoft-com:vml" Requires="v">
                <p:oleObj spid="_x0000_s39" name="" r:id="rId26" imgW="482600" imgH="228600" progId="Equation.DSMT4">
                  <p:embed/>
                </p:oleObj>
              </mc:Choice>
              <mc:Fallback>
                <p:oleObj name="" r:id="rId26" imgW="482600" imgH="228600" progId="Equation.DSMT4">
                  <p:embed/>
                  <p:pic>
                    <p:nvPicPr>
                      <p:cNvPr id="0" name="图片 38"/>
                      <p:cNvPicPr/>
                      <p:nvPr/>
                    </p:nvPicPr>
                    <p:blipFill>
                      <a:blip r:embed="rId27"/>
                      <a:stretch>
                        <a:fillRect/>
                      </a:stretch>
                    </p:blipFill>
                    <p:spPr>
                      <a:xfrm>
                        <a:off x="8745855" y="5499735"/>
                        <a:ext cx="701040" cy="29781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764540"/>
            <a:ext cx="1144905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8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3500" b="1" dirty="0" smtClean="0">
                <a:sym typeface="+mn-ea"/>
              </a:rPr>
              <a:t>（一）买入看涨期权的概念</a:t>
            </a:r>
            <a:endParaRPr lang="zh-CN" altLang="en-US" sz="3500" dirty="0" smtClean="0"/>
          </a:p>
          <a:p>
            <a:pPr marL="457200" indent="-457200" latinLnBrk="0">
              <a:lnSpc>
                <a:spcPct val="140000"/>
              </a:lnSpc>
              <a:spcBef>
                <a:spcPts val="0"/>
              </a:spcBef>
              <a:buFont typeface="Arial" panose="020B0604020202020204" pitchFamily="34" charset="0"/>
              <a:buChar char="•"/>
            </a:pPr>
            <a:r>
              <a:rPr lang="zh-CN" altLang="en-US" sz="2750" dirty="0" smtClean="0"/>
              <a:t>看涨期权是投资人一般常用的投资工具，它是一种购买的权利，当投资者看多市场，预计标的物价格即将上涨，便可通过支付权利金</a:t>
            </a:r>
            <a:r>
              <a:rPr lang="zh-CN" altLang="en-US" sz="2750" dirty="0" smtClean="0">
                <a:latin typeface="Times New Roman" panose="02020603050405020304" pitchFamily="18" charset="0"/>
                <a:cs typeface="Times New Roman" panose="02020603050405020304" pitchFamily="18" charset="0"/>
              </a:rPr>
              <a:t>C获取在到期日之前以执行价X</a:t>
            </a:r>
            <a:r>
              <a:rPr lang="zh-CN" altLang="en-US" sz="2750" dirty="0" smtClean="0"/>
              <a:t>买入或不买入相关标的物的权利。</a:t>
            </a:r>
            <a:endParaRPr lang="zh-CN" altLang="en-US" sz="2750" dirty="0" smtClean="0"/>
          </a:p>
          <a:p>
            <a:pPr marL="457200" indent="-457200" latinLnBrk="0">
              <a:lnSpc>
                <a:spcPct val="140000"/>
              </a:lnSpc>
              <a:spcBef>
                <a:spcPts val="0"/>
              </a:spcBef>
              <a:buFont typeface="Arial" panose="020B0604020202020204" pitchFamily="34" charset="0"/>
              <a:buChar char="•"/>
            </a:pPr>
            <a:endParaRPr lang="zh-CN" altLang="en-US" sz="2750" dirty="0" smtClean="0"/>
          </a:p>
          <a:p>
            <a:pPr marL="457200" indent="-457200" latinLnBrk="0">
              <a:lnSpc>
                <a:spcPct val="140000"/>
              </a:lnSpc>
              <a:spcBef>
                <a:spcPts val="0"/>
              </a:spcBef>
              <a:buFont typeface="Arial" panose="020B0604020202020204" pitchFamily="34" charset="0"/>
              <a:buChar char="•"/>
            </a:pPr>
            <a:r>
              <a:rPr sz="2750" dirty="0">
                <a:sym typeface="+mn-ea"/>
              </a:rPr>
              <a:t>因为看涨期权具有一定的杠杆，因此相比购买股票，投资者买入看涨期权将可能获得更多收益。此外，投资者在选择看涨期权的时候，应该确保给留下足够时间进行合适的投资，购买期限最好大于6个月，期限长表示投资者从中获利的可能性越大。</a:t>
            </a:r>
            <a:endParaRPr sz="2750" dirty="0"/>
          </a:p>
          <a:p>
            <a:endParaRPr lang="zh-CN" altLang="en-US" sz="5100" dirty="0" smtClean="0"/>
          </a:p>
          <a:p>
            <a:endParaRPr lang="zh-CN" altLang="en-US" sz="5100" dirty="0" smtClean="0"/>
          </a:p>
          <a:p>
            <a:pPr>
              <a:lnSpc>
                <a:spcPct val="170000"/>
              </a:lnSpc>
            </a:pPr>
            <a:endParaRPr lang="zh-CN" altLang="en-US" sz="3100" dirty="0"/>
          </a:p>
        </p:txBody>
      </p:sp>
      <p:sp>
        <p:nvSpPr>
          <p:cNvPr id="6" name="矩形 5"/>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6885" y="764540"/>
            <a:ext cx="10944860" cy="208661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内容占位符 3"/>
          <p:cNvSpPr>
            <a:spLocks noGrp="1"/>
          </p:cNvSpPr>
          <p:nvPr>
            <p:ph sz="quarter" idx="1"/>
          </p:nvPr>
        </p:nvSpPr>
        <p:spPr>
          <a:xfrm>
            <a:off x="189230" y="764540"/>
            <a:ext cx="11333480" cy="5335905"/>
          </a:xfrm>
        </p:spPr>
        <p:txBody>
          <a:bodyPr>
            <a:normAutofit lnSpcReduction="20000"/>
          </a:bodyPr>
          <a:p>
            <a:pPr latinLnBrk="0">
              <a:lnSpc>
                <a:spcPts val="3180"/>
              </a:lnSpc>
              <a:spcBef>
                <a:spcPts val="0"/>
              </a:spcBef>
            </a:pPr>
            <a:r>
              <a:rPr sz="2400" dirty="0">
                <a:latin typeface="Times New Roman" panose="02020603050405020304" pitchFamily="18" charset="0"/>
                <a:cs typeface="Times New Roman" panose="02020603050405020304" pitchFamily="18" charset="0"/>
              </a:rPr>
              <a:t>【</a:t>
            </a:r>
            <a:r>
              <a:rPr sz="2400" b="1" dirty="0">
                <a:latin typeface="Times New Roman" panose="02020603050405020304" pitchFamily="18" charset="0"/>
                <a:cs typeface="Times New Roman" panose="02020603050405020304" pitchFamily="18" charset="0"/>
              </a:rPr>
              <a:t>例12-8</a:t>
            </a:r>
            <a:r>
              <a:rPr sz="2400" dirty="0">
                <a:latin typeface="Times New Roman" panose="02020603050405020304" pitchFamily="18" charset="0"/>
                <a:cs typeface="Times New Roman" panose="02020603050405020304" pitchFamily="18" charset="0"/>
              </a:rPr>
              <a:t>】2021年10月25日ABC公司股票以8.57元的价格交易。当日，某投资者以0.82元的价格买入1张2022年1月到期、行权价格为8元的认购期权；以0.08元价格卖出1张2022年1月到期，行权价为9元的认购期权，期权的合约单位均为10000。试分析该期权的净期权费、最大损失、最大收益、盈亏平衡点，以及股票价格涨至9.26元/股和跌至7.26元/股的净收益和净损失。</a:t>
            </a:r>
            <a:endParaRPr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解答：</a:t>
            </a:r>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2022年1月23日（到期日）A公司的股价涨到9.26元／股，组合净收益为2000元。</a:t>
            </a:r>
            <a:endParaRPr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2022年1月23日（到期日）A公司的股价跌到7.26元／股，组合净损失为8000元。</a:t>
            </a:r>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endParaRPr lang="zh-CN" sz="2800" b="1" cap="small" dirty="0">
              <a:latin typeface="微软雅黑" panose="020B0503020204020204" pitchFamily="34" charset="-122"/>
              <a:ea typeface="微软雅黑" panose="020B0503020204020204" pitchFamily="34" charset="-122"/>
              <a:cs typeface="+mn-cs"/>
            </a:endParaRPr>
          </a:p>
        </p:txBody>
      </p:sp>
      <p:graphicFrame>
        <p:nvGraphicFramePr>
          <p:cNvPr id="2" name="表格 1"/>
          <p:cNvGraphicFramePr/>
          <p:nvPr>
            <p:custDataLst>
              <p:tags r:id="rId1"/>
            </p:custDataLst>
          </p:nvPr>
        </p:nvGraphicFramePr>
        <p:xfrm>
          <a:off x="1315085" y="3546475"/>
          <a:ext cx="9556115" cy="825500"/>
        </p:xfrm>
        <a:graphic>
          <a:graphicData uri="http://schemas.openxmlformats.org/drawingml/2006/table">
            <a:tbl>
              <a:tblPr firstRow="1" bandRow="1">
                <a:tableStyleId>{7DF18680-E054-41AD-8BC1-D1AEF772440D}</a:tableStyleId>
              </a:tblPr>
              <a:tblGrid>
                <a:gridCol w="3052445"/>
                <a:gridCol w="1461135"/>
                <a:gridCol w="3021330"/>
                <a:gridCol w="2021205"/>
              </a:tblGrid>
              <a:tr h="459740">
                <a:tc>
                  <a:txBody>
                    <a:bodyPr/>
                    <a:p>
                      <a:pPr>
                        <a:buNone/>
                      </a:pPr>
                      <a:r>
                        <a:rPr sz="1800" dirty="0"/>
                        <a:t>净期权费</a:t>
                      </a:r>
                      <a:endParaRPr lang="zh-CN" altLang="en-US" sz="1800" dirty="0"/>
                    </a:p>
                  </a:txBody>
                  <a:tcPr/>
                </a:tc>
                <a:tc>
                  <a:txBody>
                    <a:bodyPr/>
                    <a:p>
                      <a:pPr>
                        <a:buNone/>
                      </a:pPr>
                      <a:r>
                        <a:rPr sz="1800" dirty="0"/>
                        <a:t>最大风险</a:t>
                      </a:r>
                      <a:endParaRPr lang="zh-CN" altLang="en-US" sz="1800" dirty="0"/>
                    </a:p>
                  </a:txBody>
                  <a:tcPr/>
                </a:tc>
                <a:tc>
                  <a:txBody>
                    <a:bodyPr/>
                    <a:p>
                      <a:pPr>
                        <a:buNone/>
                      </a:pPr>
                      <a:r>
                        <a:rPr sz="1800" dirty="0"/>
                        <a:t>最大收益</a:t>
                      </a:r>
                      <a:endParaRPr lang="zh-CN" altLang="en-US" sz="1800" dirty="0"/>
                    </a:p>
                  </a:txBody>
                  <a:tcPr/>
                </a:tc>
                <a:tc>
                  <a:txBody>
                    <a:bodyPr/>
                    <a:p>
                      <a:pPr>
                        <a:buNone/>
                      </a:pPr>
                      <a:r>
                        <a:rPr sz="1800" dirty="0"/>
                        <a:t>盈亏平衡点</a:t>
                      </a:r>
                      <a:endParaRPr lang="zh-CN" altLang="en-US" sz="1800" dirty="0"/>
                    </a:p>
                  </a:txBody>
                  <a:tcPr/>
                </a:tc>
              </a:tr>
              <a:tr h="327025">
                <a:tc>
                  <a:txBody>
                    <a:bodyPr/>
                    <a:p>
                      <a:pPr>
                        <a:buNone/>
                      </a:pPr>
                      <a:r>
                        <a:rPr sz="1800" dirty="0">
                          <a:latin typeface="Times New Roman" panose="02020603050405020304" pitchFamily="18" charset="0"/>
                          <a:cs typeface="Times New Roman" panose="02020603050405020304" pitchFamily="18" charset="0"/>
                          <a:sym typeface="+mn-ea"/>
                        </a:rPr>
                        <a:t>（0.82-0.08）×10000</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8000</a:t>
                      </a:r>
                      <a:endParaRPr lang="zh-CN" altLang="en-US" sz="1800" dirty="0"/>
                    </a:p>
                  </a:txBody>
                  <a:tcPr/>
                </a:tc>
                <a:tc>
                  <a:txBody>
                    <a:bodyPr/>
                    <a:p>
                      <a:pPr>
                        <a:buNone/>
                      </a:pPr>
                      <a:r>
                        <a:rPr lang="en-US" altLang="zh-CN" sz="1800" dirty="0"/>
                        <a:t>8000</a:t>
                      </a:r>
                      <a:endParaRPr lang="en-US" altLang="zh-CN" sz="1800" dirty="0"/>
                    </a:p>
                  </a:txBody>
                  <a:tcPr/>
                </a:tc>
                <a:tc>
                  <a:txBody>
                    <a:bodyPr/>
                    <a:p>
                      <a:pPr>
                        <a:buNone/>
                      </a:pPr>
                      <a:r>
                        <a:rPr sz="1800" dirty="0">
                          <a:latin typeface="Times New Roman" panose="02020603050405020304" pitchFamily="18" charset="0"/>
                          <a:cs typeface="Times New Roman" panose="02020603050405020304" pitchFamily="18" charset="0"/>
                          <a:sym typeface="+mn-ea"/>
                        </a:rPr>
                        <a:t>（1</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0.8</a:t>
                      </a:r>
                      <a:r>
                        <a:rPr lang="zh-CN"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×10000</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2000</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p>
                      <a:pPr>
                        <a:buNone/>
                      </a:pPr>
                      <a:r>
                        <a:rPr sz="1800" dirty="0">
                          <a:latin typeface="Times New Roman" panose="02020603050405020304" pitchFamily="18" charset="0"/>
                          <a:cs typeface="Times New Roman" panose="02020603050405020304" pitchFamily="18" charset="0"/>
                          <a:sym typeface="+mn-ea"/>
                        </a:rPr>
                        <a:t>8+0.8</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8.8</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269365" y="1772285"/>
          <a:ext cx="9896475" cy="3392170"/>
        </p:xfrm>
        <a:graphic>
          <a:graphicData uri="http://schemas.openxmlformats.org/drawingml/2006/table">
            <a:tbl>
              <a:tblPr firstRow="1" bandRow="1">
                <a:tableStyleId>{7DF18680-E054-41AD-8BC1-D1AEF772440D}</a:tableStyleId>
              </a:tblPr>
              <a:tblGrid>
                <a:gridCol w="1830070"/>
                <a:gridCol w="8066405"/>
              </a:tblGrid>
              <a:tr h="1028065">
                <a:tc>
                  <a:txBody>
                    <a:bodyPr/>
                    <a:p>
                      <a:pPr>
                        <a:buNone/>
                      </a:pPr>
                      <a:r>
                        <a:rPr lang="zh-CN" altLang="en-US" sz="2200"/>
                        <a:t>适用情形</a:t>
                      </a:r>
                      <a:endParaRPr lang="zh-CN" altLang="en-US" sz="2200"/>
                    </a:p>
                  </a:txBody>
                  <a:tcPr/>
                </a:tc>
                <a:tc>
                  <a:txBody>
                    <a:bodyPr/>
                    <a:p>
                      <a:pPr>
                        <a:buNone/>
                      </a:pPr>
                      <a:r>
                        <a:rPr lang="zh-CN" altLang="en-US" sz="2200"/>
                        <a:t>交易者预测资产价格温和看涨，即买方希望从后市波动中受益，但又缺乏明显信心，就可以买进看涨期权。</a:t>
                      </a:r>
                      <a:endParaRPr lang="zh-CN" altLang="en-US" sz="2200"/>
                    </a:p>
                  </a:txBody>
                  <a:tcPr/>
                </a:tc>
              </a:tr>
              <a:tr h="591820">
                <a:tc>
                  <a:txBody>
                    <a:bodyPr/>
                    <a:p>
                      <a:pPr>
                        <a:buNone/>
                      </a:pPr>
                      <a:r>
                        <a:rPr lang="zh-CN" altLang="en-US" sz="2200"/>
                        <a:t>构建成本</a:t>
                      </a:r>
                      <a:endParaRPr lang="zh-CN" altLang="en-US" sz="2200"/>
                    </a:p>
                  </a:txBody>
                  <a:tcPr/>
                </a:tc>
                <a:tc>
                  <a:txBody>
                    <a:bodyPr/>
                    <a:p>
                      <a:pPr>
                        <a:buNone/>
                      </a:pPr>
                      <a:r>
                        <a:rPr lang="zh-CN" altLang="en-US" sz="2200"/>
                        <a:t>看涨期权权利金</a:t>
                      </a:r>
                      <a:endParaRPr lang="zh-CN" altLang="en-US" sz="2200"/>
                    </a:p>
                  </a:txBody>
                  <a:tcPr/>
                </a:tc>
              </a:tr>
              <a:tr h="589915">
                <a:tc>
                  <a:txBody>
                    <a:bodyPr/>
                    <a:p>
                      <a:pPr>
                        <a:buNone/>
                      </a:pPr>
                      <a:r>
                        <a:rPr lang="zh-CN" altLang="en-US" sz="2200"/>
                        <a:t>最大损失</a:t>
                      </a:r>
                      <a:endParaRPr lang="zh-CN" altLang="en-US" sz="2200"/>
                    </a:p>
                  </a:txBody>
                  <a:tcPr/>
                </a:tc>
                <a:tc>
                  <a:txBody>
                    <a:bodyPr/>
                    <a:p>
                      <a:pPr>
                        <a:buNone/>
                      </a:pPr>
                      <a:r>
                        <a:rPr lang="zh-CN" altLang="en-US" sz="2200"/>
                        <a:t>买入看涨期权与出售看涨期权的净期权费</a:t>
                      </a:r>
                      <a:endParaRPr lang="zh-CN" altLang="en-US" sz="2200"/>
                    </a:p>
                  </a:txBody>
                  <a:tcPr/>
                </a:tc>
              </a:tr>
              <a:tr h="591820">
                <a:tc>
                  <a:txBody>
                    <a:bodyPr/>
                    <a:p>
                      <a:pPr>
                        <a:buNone/>
                      </a:pPr>
                      <a:r>
                        <a:rPr lang="zh-CN" altLang="en-US" sz="2200"/>
                        <a:t>最大利润</a:t>
                      </a:r>
                      <a:endParaRPr lang="zh-CN" altLang="en-US" sz="2200"/>
                    </a:p>
                  </a:txBody>
                  <a:tcPr/>
                </a:tc>
                <a:tc>
                  <a:txBody>
                    <a:bodyPr/>
                    <a:p>
                      <a:pPr>
                        <a:buNone/>
                      </a:pPr>
                      <a:r>
                        <a:rPr lang="zh-CN" altLang="en-US" sz="2200"/>
                        <a:t>高低两种行权价的差额-净期权费（最大利润大于净权利金）</a:t>
                      </a:r>
                      <a:endParaRPr lang="zh-CN" altLang="en-US" sz="2200"/>
                    </a:p>
                  </a:txBody>
                  <a:tcPr/>
                </a:tc>
              </a:tr>
              <a:tr h="590550">
                <a:tc>
                  <a:txBody>
                    <a:bodyPr/>
                    <a:p>
                      <a:pPr>
                        <a:buNone/>
                      </a:pPr>
                      <a:r>
                        <a:rPr lang="zh-CN" altLang="en-US" sz="2200"/>
                        <a:t>盈亏平衡点</a:t>
                      </a:r>
                      <a:endParaRPr lang="zh-CN" altLang="en-US" sz="2200"/>
                    </a:p>
                  </a:txBody>
                  <a:tcPr/>
                </a:tc>
                <a:tc>
                  <a:txBody>
                    <a:bodyPr/>
                    <a:p>
                      <a:pPr>
                        <a:buNone/>
                      </a:pPr>
                      <a:r>
                        <a:rPr lang="zh-CN" altLang="en-US" sz="2200"/>
                        <a:t>较低行权价+净期权费</a:t>
                      </a:r>
                      <a:endParaRPr lang="zh-CN" altLang="en-US" sz="2200"/>
                    </a:p>
                  </a:txBody>
                  <a:tcPr/>
                </a:tc>
              </a:tr>
            </a:tbl>
          </a:graphicData>
        </a:graphic>
      </p:graphicFrame>
      <p:sp>
        <p:nvSpPr>
          <p:cNvPr id="6" name="文本框 5"/>
          <p:cNvSpPr txBox="1"/>
          <p:nvPr/>
        </p:nvSpPr>
        <p:spPr>
          <a:xfrm>
            <a:off x="2421255" y="1196340"/>
            <a:ext cx="7578090" cy="368300"/>
          </a:xfrm>
          <a:prstGeom prst="rect">
            <a:avLst/>
          </a:prstGeom>
          <a:noFill/>
        </p:spPr>
        <p:txBody>
          <a:bodyPr wrap="square" rtlCol="0">
            <a:spAutoFit/>
          </a:bodyPr>
          <a:p>
            <a:r>
              <a:rPr b="1" dirty="0">
                <a:sym typeface="+mn-ea"/>
              </a:rPr>
              <a:t>表12-12 牛市看涨期权垂直套利综合分析表</a:t>
            </a:r>
            <a:endParaRPr lang="zh-CN" altLang="en-US"/>
          </a:p>
        </p:txBody>
      </p:sp>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endParaRPr lang="zh-CN"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
          </p:nvPr>
        </p:nvSpPr>
        <p:spPr>
          <a:xfrm>
            <a:off x="189230" y="764540"/>
            <a:ext cx="11307445" cy="5220970"/>
          </a:xfrm>
        </p:spPr>
        <p:txBody>
          <a:bodyPr>
            <a:normAutofit fontScale="80000"/>
          </a:bodyPr>
          <a:p>
            <a:r>
              <a:rPr sz="2400" dirty="0">
                <a:latin typeface="Times New Roman" panose="02020603050405020304" pitchFamily="18" charset="0"/>
                <a:cs typeface="Times New Roman" panose="02020603050405020304" pitchFamily="18" charset="0"/>
              </a:rPr>
              <a:t>表12-13 牛市看跌期权垂直套利综合分析表</a:t>
            </a:r>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r>
              <a:rPr sz="2780" b="1" dirty="0">
                <a:latin typeface="Times New Roman" panose="02020603050405020304" pitchFamily="18" charset="0"/>
                <a:cs typeface="Times New Roman" panose="02020603050405020304" pitchFamily="18" charset="0"/>
                <a:sym typeface="+mn-ea"/>
              </a:rPr>
              <a:t>（三）牛市垂直套利的交易技巧</a:t>
            </a:r>
            <a:endParaRPr sz="2780" b="1"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latinLnBrk="0">
              <a:lnSpc>
                <a:spcPct val="130000"/>
              </a:lnSpc>
              <a:spcBef>
                <a:spcPts val="0"/>
              </a:spcBef>
            </a:pP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在长期</a:t>
            </a: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&gt;6</a:t>
            </a:r>
            <a:r>
              <a:rPr lang="zh-CN" altLang="en-US" sz="2400" dirty="0">
                <a:latin typeface="Times New Roman" panose="02020603050405020304" pitchFamily="18" charset="0"/>
                <a:cs typeface="Times New Roman" panose="02020603050405020304" pitchFamily="18" charset="0"/>
              </a:rPr>
              <a:t>个月</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基础上使用</a:t>
            </a: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选择流动性较好的标的股票</a:t>
            </a:r>
            <a:r>
              <a:rPr 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确保股票价格具有上涨的变动趋势，并确定一个支撑价位</a:t>
            </a:r>
            <a:r>
              <a:rPr lang="zh-CN" sz="2400" dirty="0">
                <a:latin typeface="Times New Roman" panose="02020603050405020304" pitchFamily="18" charset="0"/>
                <a:cs typeface="Times New Roman" panose="02020603050405020304" pitchFamily="18" charset="0"/>
              </a:rPr>
              <a:t>；</a:t>
            </a: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选择具有充足流动性的期权，具有较低行权价的期权一般选择平值或者轻度虚值的，而具有较高行权价的一般选择深度虚值的期权。 </a:t>
            </a:r>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899160" y="1196975"/>
          <a:ext cx="10909935" cy="2164080"/>
        </p:xfrm>
        <a:graphic>
          <a:graphicData uri="http://schemas.openxmlformats.org/drawingml/2006/table">
            <a:tbl>
              <a:tblPr firstRow="1" bandRow="1">
                <a:tableStyleId>{7DF18680-E054-41AD-8BC1-D1AEF772440D}</a:tableStyleId>
              </a:tblPr>
              <a:tblGrid>
                <a:gridCol w="2054860"/>
                <a:gridCol w="8855075"/>
              </a:tblGrid>
              <a:tr h="640080">
                <a:tc>
                  <a:txBody>
                    <a:bodyPr/>
                    <a:p>
                      <a:pPr>
                        <a:buNone/>
                      </a:pPr>
                      <a:r>
                        <a:rPr lang="zh-CN" altLang="en-US"/>
                        <a:t>适用情形</a:t>
                      </a:r>
                      <a:endParaRPr lang="zh-CN" altLang="en-US"/>
                    </a:p>
                  </a:txBody>
                  <a:tcPr/>
                </a:tc>
                <a:tc>
                  <a:txBody>
                    <a:bodyPr/>
                    <a:p>
                      <a:pPr>
                        <a:buNone/>
                      </a:pPr>
                      <a:r>
                        <a:rPr lang="zh-CN" altLang="en-US"/>
                        <a:t>交易者预测资产价格看跌。卖方希望从熊市中受益，卖出看涨期权的同时又买进看涨期权以降低风险。</a:t>
                      </a:r>
                      <a:endParaRPr lang="zh-CN" altLang="en-US"/>
                    </a:p>
                  </a:txBody>
                  <a:tcPr/>
                </a:tc>
              </a:tr>
              <a:tr h="381000">
                <a:tc>
                  <a:txBody>
                    <a:bodyPr/>
                    <a:p>
                      <a:pPr>
                        <a:buNone/>
                      </a:pPr>
                      <a:r>
                        <a:rPr lang="zh-CN" altLang="en-US"/>
                        <a:t>构建成本</a:t>
                      </a:r>
                      <a:endParaRPr lang="zh-CN" altLang="en-US"/>
                    </a:p>
                  </a:txBody>
                  <a:tcPr/>
                </a:tc>
                <a:tc>
                  <a:txBody>
                    <a:bodyPr/>
                    <a:p>
                      <a:pPr>
                        <a:buNone/>
                      </a:pPr>
                      <a:r>
                        <a:rPr lang="zh-CN" altLang="en-US"/>
                        <a:t>看涨期权权利金</a:t>
                      </a:r>
                      <a:endParaRPr lang="zh-CN" altLang="en-US"/>
                    </a:p>
                  </a:txBody>
                  <a:tcPr/>
                </a:tc>
              </a:tr>
              <a:tr h="381000">
                <a:tc>
                  <a:txBody>
                    <a:bodyPr/>
                    <a:p>
                      <a:pPr>
                        <a:buNone/>
                      </a:pPr>
                      <a:r>
                        <a:rPr lang="zh-CN" altLang="en-US"/>
                        <a:t>最大损失</a:t>
                      </a:r>
                      <a:endParaRPr lang="zh-CN" altLang="en-US"/>
                    </a:p>
                  </a:txBody>
                  <a:tcPr/>
                </a:tc>
                <a:tc>
                  <a:txBody>
                    <a:bodyPr/>
                    <a:p>
                      <a:pPr>
                        <a:buNone/>
                      </a:pPr>
                      <a:r>
                        <a:rPr lang="zh-CN" altLang="en-US"/>
                        <a:t>高低两种行权价的差额-最大收益（最大损失大于净权利金）</a:t>
                      </a:r>
                      <a:endParaRPr lang="zh-CN" altLang="en-US"/>
                    </a:p>
                  </a:txBody>
                  <a:tcPr/>
                </a:tc>
              </a:tr>
              <a:tr h="381000">
                <a:tc>
                  <a:txBody>
                    <a:bodyPr/>
                    <a:p>
                      <a:pPr>
                        <a:buNone/>
                      </a:pPr>
                      <a:r>
                        <a:rPr lang="zh-CN" altLang="en-US"/>
                        <a:t>最大利润</a:t>
                      </a:r>
                      <a:endParaRPr lang="zh-CN" altLang="en-US"/>
                    </a:p>
                  </a:txBody>
                  <a:tcPr/>
                </a:tc>
                <a:tc>
                  <a:txBody>
                    <a:bodyPr/>
                    <a:p>
                      <a:pPr>
                        <a:buNone/>
                      </a:pPr>
                      <a:r>
                        <a:rPr lang="zh-CN" altLang="en-US"/>
                        <a:t>净权利金</a:t>
                      </a:r>
                      <a:endParaRPr lang="zh-CN" altLang="en-US"/>
                    </a:p>
                  </a:txBody>
                  <a:tcPr/>
                </a:tc>
              </a:tr>
              <a:tr h="381000">
                <a:tc>
                  <a:txBody>
                    <a:bodyPr/>
                    <a:p>
                      <a:pPr>
                        <a:buNone/>
                      </a:pPr>
                      <a:r>
                        <a:rPr lang="zh-CN" altLang="en-US"/>
                        <a:t>盈亏平衡点</a:t>
                      </a:r>
                      <a:endParaRPr lang="zh-CN" altLang="en-US"/>
                    </a:p>
                  </a:txBody>
                  <a:tcPr/>
                </a:tc>
                <a:tc>
                  <a:txBody>
                    <a:bodyPr/>
                    <a:p>
                      <a:pPr>
                        <a:buNone/>
                      </a:pPr>
                      <a:r>
                        <a:rPr lang="zh-CN" altLang="en-US"/>
                        <a:t>低行权价+最大收益；高行权价-最大风险</a:t>
                      </a:r>
                      <a:endParaRPr lang="zh-CN" altLang="en-US"/>
                    </a:p>
                  </a:txBody>
                  <a:tcPr/>
                </a:tc>
              </a:tr>
            </a:tbl>
          </a:graphicData>
        </a:graphic>
      </p:graphicFrame>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endParaRPr lang="zh-CN"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
          </p:nvPr>
        </p:nvSpPr>
        <p:spPr>
          <a:xfrm>
            <a:off x="775335" y="764540"/>
            <a:ext cx="10721340" cy="5220970"/>
          </a:xfrm>
        </p:spPr>
        <p:txBody>
          <a:bodyPr>
            <a:normAutofit lnSpcReduction="10000"/>
          </a:bodyPr>
          <a:p>
            <a:pPr marL="0" indent="0">
              <a:buNone/>
            </a:pPr>
            <a:r>
              <a:rPr lang="zh-CN" sz="2400" b="1" dirty="0">
                <a:latin typeface="Times New Roman" panose="02020603050405020304" pitchFamily="18" charset="0"/>
                <a:cs typeface="Times New Roman" panose="02020603050405020304" pitchFamily="18" charset="0"/>
              </a:rPr>
              <a:t>（四）牛市垂直套利期权的优缺点</a:t>
            </a:r>
            <a:endParaRPr sz="2400" b="1"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endParaRPr lang="zh-CN" sz="2800" b="1" cap="small" dirty="0">
              <a:latin typeface="微软雅黑" panose="020B0503020204020204" pitchFamily="34" charset="-122"/>
              <a:ea typeface="微软雅黑" panose="020B0503020204020204" pitchFamily="34" charset="-122"/>
              <a:cs typeface="+mn-cs"/>
            </a:endParaRPr>
          </a:p>
        </p:txBody>
      </p:sp>
      <p:grpSp>
        <p:nvGrpSpPr>
          <p:cNvPr id="47" name="组合 46"/>
          <p:cNvGrpSpPr/>
          <p:nvPr/>
        </p:nvGrpSpPr>
        <p:grpSpPr>
          <a:xfrm>
            <a:off x="1220470" y="1311910"/>
            <a:ext cx="9373870" cy="4939030"/>
            <a:chOff x="1927" y="2407"/>
            <a:chExt cx="14762" cy="7778"/>
          </a:xfrm>
        </p:grpSpPr>
        <p:grpSp>
          <p:nvGrpSpPr>
            <p:cNvPr id="31" name="组合 30"/>
            <p:cNvGrpSpPr/>
            <p:nvPr/>
          </p:nvGrpSpPr>
          <p:grpSpPr>
            <a:xfrm>
              <a:off x="1998" y="2407"/>
              <a:ext cx="14691" cy="3591"/>
              <a:chOff x="2288" y="2374"/>
              <a:chExt cx="14691" cy="3591"/>
            </a:xfrm>
          </p:grpSpPr>
          <p:sp>
            <p:nvSpPr>
              <p:cNvPr id="30" name="矩形 29"/>
              <p:cNvSpPr/>
              <p:nvPr/>
            </p:nvSpPr>
            <p:spPr>
              <a:xfrm>
                <a:off x="6641" y="2374"/>
                <a:ext cx="10338" cy="3591"/>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 name="组合 27"/>
              <p:cNvGrpSpPr/>
              <p:nvPr/>
            </p:nvGrpSpPr>
            <p:grpSpPr>
              <a:xfrm rot="0">
                <a:off x="2288" y="2548"/>
                <a:ext cx="13951" cy="3245"/>
                <a:chOff x="3914" y="4846"/>
                <a:chExt cx="13951" cy="3245"/>
              </a:xfrm>
            </p:grpSpPr>
            <p:sp>
              <p:nvSpPr>
                <p:cNvPr id="7" name="圆角矩形 6"/>
                <p:cNvSpPr/>
                <p:nvPr/>
              </p:nvSpPr>
              <p:spPr>
                <a:xfrm>
                  <a:off x="8933" y="7280"/>
                  <a:ext cx="357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亏损有最高上限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7" name="组合 26"/>
                <p:cNvGrpSpPr/>
                <p:nvPr/>
              </p:nvGrpSpPr>
              <p:grpSpPr>
                <a:xfrm>
                  <a:off x="3914" y="4846"/>
                  <a:ext cx="13951" cy="2758"/>
                  <a:chOff x="3914" y="4846"/>
                  <a:chExt cx="13951" cy="2758"/>
                </a:xfrm>
              </p:grpSpPr>
              <p:grpSp>
                <p:nvGrpSpPr>
                  <p:cNvPr id="17" name="组合 16"/>
                  <p:cNvGrpSpPr/>
                  <p:nvPr/>
                </p:nvGrpSpPr>
                <p:grpSpPr>
                  <a:xfrm>
                    <a:off x="3914" y="4846"/>
                    <a:ext cx="13951" cy="2758"/>
                    <a:chOff x="2855" y="3245"/>
                    <a:chExt cx="13951"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874" y="3245"/>
                      <a:ext cx="8932" cy="10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中期到长期的牛市交易策略能降低风险、成本和损益平衡点</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888" y="4432"/>
                      <a:ext cx="8918" cy="1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该头寸在越远离到期日时提供的向下风险保护措施就越好</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32" name="组合 31"/>
            <p:cNvGrpSpPr/>
            <p:nvPr/>
          </p:nvGrpSpPr>
          <p:grpSpPr>
            <a:xfrm>
              <a:off x="1927" y="6489"/>
              <a:ext cx="14756" cy="3696"/>
              <a:chOff x="2262" y="2794"/>
              <a:chExt cx="14756" cy="3696"/>
            </a:xfrm>
          </p:grpSpPr>
          <p:sp>
            <p:nvSpPr>
              <p:cNvPr id="46" name="矩形 45"/>
              <p:cNvSpPr/>
              <p:nvPr/>
            </p:nvSpPr>
            <p:spPr>
              <a:xfrm>
                <a:off x="6686" y="2794"/>
                <a:ext cx="10332" cy="3696"/>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262" y="3374"/>
                <a:ext cx="14280" cy="2465"/>
                <a:chOff x="3888" y="5672"/>
                <a:chExt cx="14280" cy="2465"/>
              </a:xfrm>
            </p:grpSpPr>
            <p:grpSp>
              <p:nvGrpSpPr>
                <p:cNvPr id="41" name="组合 40"/>
                <p:cNvGrpSpPr/>
                <p:nvPr/>
              </p:nvGrpSpPr>
              <p:grpSpPr>
                <a:xfrm>
                  <a:off x="3888" y="5672"/>
                  <a:ext cx="14280" cy="2465"/>
                  <a:chOff x="2829" y="4071"/>
                  <a:chExt cx="14280" cy="2465"/>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919" y="4071"/>
                    <a:ext cx="919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若股票价格大幅上涨，</a:t>
                    </a:r>
                    <a:r>
                      <a:rPr lang="zh-CN" dirty="0">
                        <a:solidFill>
                          <a:schemeClr val="tx1"/>
                        </a:solidFill>
                        <a:latin typeface="Times New Roman" panose="02020603050405020304" pitchFamily="18" charset="0"/>
                        <a:cs typeface="Times New Roman" panose="02020603050405020304" pitchFamily="18" charset="0"/>
                        <a:sym typeface="+mn-ea"/>
                      </a:rPr>
                      <a:t>其</a:t>
                    </a:r>
                    <a:r>
                      <a:rPr dirty="0">
                        <a:solidFill>
                          <a:schemeClr val="tx1"/>
                        </a:solidFill>
                        <a:latin typeface="Times New Roman" panose="02020603050405020304" pitchFamily="18" charset="0"/>
                        <a:cs typeface="Times New Roman" panose="02020603050405020304" pitchFamily="18" charset="0"/>
                        <a:sym typeface="+mn-ea"/>
                      </a:rPr>
                      <a:t>收益有上限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919" y="5079"/>
                    <a:ext cx="9177"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获得收益的约束条件较为严格</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2" name="圆角矩形 1"/>
          <p:cNvSpPr/>
          <p:nvPr/>
        </p:nvSpPr>
        <p:spPr>
          <a:xfrm>
            <a:off x="4389120" y="5589270"/>
            <a:ext cx="5864860" cy="5232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越远离到期日，获得的最大收益速度就越慢</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a:t>
            </a:r>
            <a:r>
              <a:rPr lang="zh-CN" sz="2800" b="1" cap="small" dirty="0">
                <a:latin typeface="微软雅黑" panose="020B0503020204020204" pitchFamily="34" charset="-122"/>
                <a:ea typeface="微软雅黑" panose="020B0503020204020204" pitchFamily="34" charset="-122"/>
                <a:cs typeface="+mn-cs"/>
              </a:rPr>
              <a:t>熊市垂直套利</a:t>
            </a:r>
            <a:endParaRPr lang="zh-CN" sz="2800" b="1" cap="small" dirty="0">
              <a:latin typeface="微软雅黑" panose="020B0503020204020204" pitchFamily="34" charset="-122"/>
              <a:ea typeface="微软雅黑" panose="020B0503020204020204" pitchFamily="34" charset="-122"/>
              <a:cs typeface="+mn-cs"/>
            </a:endParaRPr>
          </a:p>
        </p:txBody>
      </p:sp>
      <p:sp>
        <p:nvSpPr>
          <p:cNvPr id="4" name="内容占位符 3"/>
          <p:cNvSpPr>
            <a:spLocks noGrp="1"/>
          </p:cNvSpPr>
          <p:nvPr>
            <p:ph sz="quarter" idx="1"/>
          </p:nvPr>
        </p:nvSpPr>
        <p:spPr>
          <a:xfrm>
            <a:off x="189230" y="764540"/>
            <a:ext cx="11307445" cy="5220970"/>
          </a:xfrm>
        </p:spPr>
        <p:txBody>
          <a:bodyPr>
            <a:normAutofit/>
          </a:bodyPr>
          <a:p>
            <a:r>
              <a:rPr sz="2400" b="1" dirty="0">
                <a:latin typeface="Times New Roman" panose="02020603050405020304" pitchFamily="18" charset="0"/>
                <a:cs typeface="Times New Roman" panose="02020603050405020304" pitchFamily="18" charset="0"/>
              </a:rPr>
              <a:t>（一）熊市垂直套利期权的概念</a:t>
            </a:r>
            <a:endParaRPr sz="2400" b="1"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熊市垂直套利是通过买入一个具有某一确定行使价格的股票看涨（看跌）期权和卖出一个同一股票的，但具有较低行使价格的股票看涨（看跌）期权组合而成，这里两个期权的期限相同。</a:t>
            </a:r>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r>
              <a:rPr sz="2400" b="1" dirty="0">
                <a:latin typeface="Times New Roman" panose="02020603050405020304" pitchFamily="18" charset="0"/>
                <a:cs typeface="Times New Roman" panose="02020603050405020304" pitchFamily="18" charset="0"/>
              </a:rPr>
              <a:t>（二）熊市垂直套利期权的损益说明</a:t>
            </a:r>
            <a:endParaRPr sz="2400" b="1"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1612265" y="4115435"/>
          <a:ext cx="8529320" cy="1783080"/>
        </p:xfrm>
        <a:graphic>
          <a:graphicData uri="http://schemas.openxmlformats.org/drawingml/2006/table">
            <a:tbl>
              <a:tblPr firstRow="1" bandRow="1">
                <a:tableStyleId>{7DF18680-E054-41AD-8BC1-D1AEF772440D}</a:tableStyleId>
              </a:tblPr>
              <a:tblGrid>
                <a:gridCol w="1900555"/>
                <a:gridCol w="2364105"/>
                <a:gridCol w="2132330"/>
                <a:gridCol w="2132330"/>
              </a:tblGrid>
              <a:tr h="640080">
                <a:tc>
                  <a:txBody>
                    <a:bodyPr/>
                    <a:p>
                      <a:pPr algn="ctr">
                        <a:buNone/>
                      </a:pPr>
                      <a:r>
                        <a:rPr lang="zh-CN" altLang="en-US"/>
                        <a:t>股价范围</a:t>
                      </a:r>
                      <a:endParaRPr lang="zh-CN" altLang="en-US"/>
                    </a:p>
                  </a:txBody>
                  <a:tcPr/>
                </a:tc>
                <a:tc>
                  <a:txBody>
                    <a:bodyPr/>
                    <a:p>
                      <a:pPr algn="ctr">
                        <a:buNone/>
                      </a:pPr>
                      <a:r>
                        <a:rPr lang="zh-CN" altLang="en-US"/>
                        <a:t>看跌期权多头头寸的收益</a:t>
                      </a:r>
                      <a:endParaRPr lang="zh-CN" altLang="en-US"/>
                    </a:p>
                  </a:txBody>
                  <a:tcPr/>
                </a:tc>
                <a:tc>
                  <a:txBody>
                    <a:bodyPr/>
                    <a:p>
                      <a:pPr algn="ctr">
                        <a:buNone/>
                      </a:pPr>
                      <a:r>
                        <a:rPr lang="zh-CN" altLang="en-US"/>
                        <a:t>看跌期权空头头寸的收益</a:t>
                      </a:r>
                      <a:endParaRPr lang="zh-CN" altLang="en-US"/>
                    </a:p>
                  </a:txBody>
                  <a:tcPr/>
                </a:tc>
                <a:tc>
                  <a:txBody>
                    <a:bodyPr/>
                    <a:p>
                      <a:pPr algn="ctr">
                        <a:buNone/>
                      </a:pPr>
                      <a:r>
                        <a:rPr lang="zh-CN" altLang="en-US"/>
                        <a:t>总收益</a:t>
                      </a:r>
                      <a:endParaRPr lang="zh-CN" altLang="en-US"/>
                    </a:p>
                  </a:txBody>
                  <a:tcPr/>
                </a:tc>
              </a:tr>
              <a:tr h="38100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81000">
                <a:tc>
                  <a:txBody>
                    <a:bodyPr/>
                    <a:p>
                      <a:pPr>
                        <a:buNone/>
                      </a:pPr>
                      <a:endParaRPr lang="zh-CN" altLang="en-US"/>
                    </a:p>
                  </a:txBody>
                  <a:tcPr/>
                </a:tc>
                <a:tc>
                  <a:txBody>
                    <a:bodyPr/>
                    <a:p>
                      <a:pPr>
                        <a:buNone/>
                      </a:pPr>
                      <a:endParaRPr lang="zh-CN" altLang="en-US"/>
                    </a:p>
                  </a:txBody>
                  <a:tcPr/>
                </a:tc>
                <a:tc>
                  <a:txBody>
                    <a:bodyPr/>
                    <a:p>
                      <a:pPr algn="ctr">
                        <a:buNone/>
                      </a:pPr>
                      <a:r>
                        <a:rPr lang="en-US" altLang="zh-CN">
                          <a:latin typeface="Times New Roman" panose="02020603050405020304" pitchFamily="18" charset="0"/>
                          <a:cs typeface="Times New Roman" panose="02020603050405020304" pitchFamily="18" charset="0"/>
                        </a:rPr>
                        <a:t>0</a:t>
                      </a:r>
                      <a:endParaRPr lang="en-US" altLang="zh-CN">
                        <a:latin typeface="Times New Roman" panose="02020603050405020304" pitchFamily="18" charset="0"/>
                        <a:cs typeface="Times New Roman" panose="02020603050405020304" pitchFamily="18" charset="0"/>
                      </a:endParaRPr>
                    </a:p>
                  </a:txBody>
                  <a:tcPr/>
                </a:tc>
                <a:tc>
                  <a:txBody>
                    <a:bodyPr/>
                    <a:p>
                      <a:pPr>
                        <a:buNone/>
                      </a:pPr>
                      <a:endParaRPr lang="zh-CN" altLang="en-US"/>
                    </a:p>
                  </a:txBody>
                  <a:tcPr/>
                </a:tc>
              </a:tr>
              <a:tr h="381000">
                <a:tc>
                  <a:txBody>
                    <a:bodyPr/>
                    <a:p>
                      <a:pPr>
                        <a:buNone/>
                      </a:pPr>
                      <a:endParaRPr lang="zh-CN" altLang="en-US"/>
                    </a:p>
                  </a:txBody>
                  <a:tcPr/>
                </a:tc>
                <a:tc>
                  <a:txBody>
                    <a:bodyPr/>
                    <a:p>
                      <a:pPr algn="ctr">
                        <a:buClrTx/>
                        <a:buSzTx/>
                        <a:buFontTx/>
                        <a:buNone/>
                      </a:pPr>
                      <a:r>
                        <a:rPr lang="en-US" altLang="zh-CN">
                          <a:latin typeface="Times New Roman" panose="02020603050405020304" pitchFamily="18" charset="0"/>
                          <a:cs typeface="Times New Roman" panose="02020603050405020304" pitchFamily="18" charset="0"/>
                        </a:rPr>
                        <a:t>0</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0</a:t>
                      </a:r>
                      <a:endParaRPr lang="en-US" altLang="zh-CN">
                        <a:latin typeface="Times New Roman" panose="02020603050405020304" pitchFamily="18" charset="0"/>
                        <a:cs typeface="Times New Roman" panose="02020603050405020304" pitchFamily="18" charset="0"/>
                      </a:endParaRPr>
                    </a:p>
                  </a:txBody>
                  <a:tcPr/>
                </a:tc>
                <a:tc>
                  <a:txBody>
                    <a:bodyPr/>
                    <a:p>
                      <a:pPr algn="ctr">
                        <a:buClrTx/>
                        <a:buSzTx/>
                        <a:buFontTx/>
                        <a:buNone/>
                      </a:pPr>
                      <a:r>
                        <a:rPr lang="en-US" altLang="zh-CN">
                          <a:latin typeface="Times New Roman" panose="02020603050405020304" pitchFamily="18" charset="0"/>
                          <a:cs typeface="Times New Roman" panose="02020603050405020304" pitchFamily="18" charset="0"/>
                        </a:rPr>
                        <a:t>0</a:t>
                      </a:r>
                      <a:endParaRPr lang="en-US" altLang="zh-CN">
                        <a:latin typeface="Times New Roman" panose="02020603050405020304" pitchFamily="18" charset="0"/>
                        <a:cs typeface="Times New Roman" panose="02020603050405020304" pitchFamily="18" charset="0"/>
                      </a:endParaRPr>
                    </a:p>
                  </a:txBody>
                  <a:tcPr/>
                </a:tc>
              </a:tr>
            </a:tbl>
          </a:graphicData>
        </a:graphic>
      </p:graphicFrame>
      <p:sp>
        <p:nvSpPr>
          <p:cNvPr id="5" name="文本框 4"/>
          <p:cNvSpPr txBox="1"/>
          <p:nvPr/>
        </p:nvSpPr>
        <p:spPr>
          <a:xfrm>
            <a:off x="2924810" y="3573145"/>
            <a:ext cx="6954520" cy="398780"/>
          </a:xfrm>
          <a:prstGeom prst="rect">
            <a:avLst/>
          </a:prstGeom>
          <a:noFill/>
        </p:spPr>
        <p:txBody>
          <a:bodyPr wrap="square" rtlCol="0">
            <a:spAutoFit/>
          </a:bodyPr>
          <a:p>
            <a:r>
              <a:rPr lang="zh-CN" altLang="en-US" sz="2000"/>
              <a:t>表</a:t>
            </a:r>
            <a:r>
              <a:rPr lang="en-US" altLang="zh-CN" sz="2000"/>
              <a:t>12-14 </a:t>
            </a:r>
            <a:r>
              <a:rPr lang="zh-CN" altLang="en-US" sz="2000"/>
              <a:t>熊</a:t>
            </a:r>
            <a:r>
              <a:rPr lang="zh-CN" altLang="en-US" sz="2000"/>
              <a:t>市垂直套利盈利表（以看跌期权为例）</a:t>
            </a:r>
            <a:endParaRPr lang="zh-CN" altLang="en-US" sz="2000"/>
          </a:p>
        </p:txBody>
      </p:sp>
      <p:grpSp>
        <p:nvGrpSpPr>
          <p:cNvPr id="22" name="组合 21"/>
          <p:cNvGrpSpPr/>
          <p:nvPr/>
        </p:nvGrpSpPr>
        <p:grpSpPr>
          <a:xfrm>
            <a:off x="2060575" y="4709160"/>
            <a:ext cx="7546340" cy="1189355"/>
            <a:chOff x="1545" y="8235"/>
            <a:chExt cx="11884" cy="1873"/>
          </a:xfrm>
        </p:grpSpPr>
        <p:graphicFrame>
          <p:nvGraphicFramePr>
            <p:cNvPr id="6" name="对象 5"/>
            <p:cNvGraphicFramePr/>
            <p:nvPr/>
          </p:nvGraphicFramePr>
          <p:xfrm>
            <a:off x="1658" y="8235"/>
            <a:ext cx="1273" cy="727"/>
          </p:xfrm>
          <a:graphic>
            <a:graphicData uri="http://schemas.openxmlformats.org/presentationml/2006/ole">
              <mc:AlternateContent xmlns:mc="http://schemas.openxmlformats.org/markup-compatibility/2006">
                <mc:Choice xmlns:v="urn:schemas-microsoft-com:vml" Requires="v">
                  <p:oleObj spid="_x0000_s7" name="" r:id="rId2" imgW="495300" imgH="228600" progId="Equation.DSMT4">
                    <p:embed/>
                  </p:oleObj>
                </mc:Choice>
                <mc:Fallback>
                  <p:oleObj name="" r:id="rId2" imgW="495300" imgH="228600" progId="Equation.DSMT4">
                    <p:embed/>
                    <p:pic>
                      <p:nvPicPr>
                        <p:cNvPr id="0" name="图片 6"/>
                        <p:cNvPicPr/>
                        <p:nvPr/>
                      </p:nvPicPr>
                      <p:blipFill>
                        <a:blip r:embed="rId3"/>
                        <a:stretch>
                          <a:fillRect/>
                        </a:stretch>
                      </p:blipFill>
                      <p:spPr>
                        <a:xfrm>
                          <a:off x="1658" y="8235"/>
                          <a:ext cx="1273" cy="727"/>
                        </a:xfrm>
                        <a:prstGeom prst="rect">
                          <a:avLst/>
                        </a:prstGeom>
                      </p:spPr>
                    </p:pic>
                  </p:oleObj>
                </mc:Fallback>
              </mc:AlternateContent>
            </a:graphicData>
          </a:graphic>
        </p:graphicFrame>
        <p:graphicFrame>
          <p:nvGraphicFramePr>
            <p:cNvPr id="8" name="对象 7"/>
            <p:cNvGraphicFramePr/>
            <p:nvPr/>
          </p:nvGraphicFramePr>
          <p:xfrm>
            <a:off x="1545" y="8915"/>
            <a:ext cx="1748" cy="630"/>
          </p:xfrm>
          <a:graphic>
            <a:graphicData uri="http://schemas.openxmlformats.org/presentationml/2006/ole">
              <mc:AlternateContent xmlns:mc="http://schemas.openxmlformats.org/markup-compatibility/2006">
                <mc:Choice xmlns:v="urn:schemas-microsoft-com:vml" Requires="v">
                  <p:oleObj spid="_x0000_s9" name="" r:id="rId4" imgW="825500" imgH="228600" progId="Equation.DSMT4">
                    <p:embed/>
                  </p:oleObj>
                </mc:Choice>
                <mc:Fallback>
                  <p:oleObj name="" r:id="rId4" imgW="825500" imgH="228600" progId="Equation.DSMT4">
                    <p:embed/>
                    <p:pic>
                      <p:nvPicPr>
                        <p:cNvPr id="0" name="图片 8"/>
                        <p:cNvPicPr/>
                        <p:nvPr/>
                      </p:nvPicPr>
                      <p:blipFill>
                        <a:blip r:embed="rId5"/>
                        <a:stretch>
                          <a:fillRect/>
                        </a:stretch>
                      </p:blipFill>
                      <p:spPr>
                        <a:xfrm>
                          <a:off x="1545" y="8915"/>
                          <a:ext cx="1748" cy="630"/>
                        </a:xfrm>
                        <a:prstGeom prst="rect">
                          <a:avLst/>
                        </a:prstGeom>
                      </p:spPr>
                    </p:pic>
                  </p:oleObj>
                </mc:Fallback>
              </mc:AlternateContent>
            </a:graphicData>
          </a:graphic>
        </p:graphicFrame>
        <p:graphicFrame>
          <p:nvGraphicFramePr>
            <p:cNvPr id="10" name="对象 9"/>
            <p:cNvGraphicFramePr/>
            <p:nvPr/>
          </p:nvGraphicFramePr>
          <p:xfrm>
            <a:off x="1830" y="9596"/>
            <a:ext cx="1178" cy="513"/>
          </p:xfrm>
          <a:graphic>
            <a:graphicData uri="http://schemas.openxmlformats.org/presentationml/2006/ole">
              <mc:AlternateContent xmlns:mc="http://schemas.openxmlformats.org/markup-compatibility/2006">
                <mc:Choice xmlns:v="urn:schemas-microsoft-com:vml" Requires="v">
                  <p:oleObj spid="_x0000_s11" name="" r:id="rId6" imgW="508000" imgH="228600" progId="Equation.DSMT4">
                    <p:embed/>
                  </p:oleObj>
                </mc:Choice>
                <mc:Fallback>
                  <p:oleObj name="" r:id="rId6" imgW="508000" imgH="228600" progId="Equation.DSMT4">
                    <p:embed/>
                    <p:pic>
                      <p:nvPicPr>
                        <p:cNvPr id="0" name="图片 10"/>
                        <p:cNvPicPr/>
                        <p:nvPr/>
                      </p:nvPicPr>
                      <p:blipFill>
                        <a:blip r:embed="rId7"/>
                        <a:stretch>
                          <a:fillRect/>
                        </a:stretch>
                      </p:blipFill>
                      <p:spPr>
                        <a:xfrm>
                          <a:off x="1830" y="9596"/>
                          <a:ext cx="1178" cy="513"/>
                        </a:xfrm>
                        <a:prstGeom prst="rect">
                          <a:avLst/>
                        </a:prstGeom>
                      </p:spPr>
                    </p:pic>
                  </p:oleObj>
                </mc:Fallback>
              </mc:AlternateContent>
            </a:graphicData>
          </a:graphic>
        </p:graphicFrame>
        <p:graphicFrame>
          <p:nvGraphicFramePr>
            <p:cNvPr id="12" name="对象 11"/>
            <p:cNvGraphicFramePr/>
            <p:nvPr/>
          </p:nvGraphicFramePr>
          <p:xfrm>
            <a:off x="5287" y="8319"/>
            <a:ext cx="1174" cy="560"/>
          </p:xfrm>
          <a:graphic>
            <a:graphicData uri="http://schemas.openxmlformats.org/presentationml/2006/ole">
              <mc:AlternateContent xmlns:mc="http://schemas.openxmlformats.org/markup-compatibility/2006">
                <mc:Choice xmlns:v="urn:schemas-microsoft-com:vml" Requires="v">
                  <p:oleObj spid="_x0000_s13" name="" r:id="rId8" imgW="495300" imgH="228600" progId="Equation.DSMT4">
                    <p:embed/>
                  </p:oleObj>
                </mc:Choice>
                <mc:Fallback>
                  <p:oleObj name="" r:id="rId8" imgW="495300" imgH="228600" progId="Equation.DSMT4">
                    <p:embed/>
                    <p:pic>
                      <p:nvPicPr>
                        <p:cNvPr id="0" name="图片 12"/>
                        <p:cNvPicPr/>
                        <p:nvPr/>
                      </p:nvPicPr>
                      <p:blipFill>
                        <a:blip r:embed="rId9"/>
                        <a:stretch>
                          <a:fillRect/>
                        </a:stretch>
                      </p:blipFill>
                      <p:spPr>
                        <a:xfrm>
                          <a:off x="5287" y="8319"/>
                          <a:ext cx="1174" cy="560"/>
                        </a:xfrm>
                        <a:prstGeom prst="rect">
                          <a:avLst/>
                        </a:prstGeom>
                      </p:spPr>
                    </p:pic>
                  </p:oleObj>
                </mc:Fallback>
              </mc:AlternateContent>
            </a:graphicData>
          </a:graphic>
        </p:graphicFrame>
        <p:graphicFrame>
          <p:nvGraphicFramePr>
            <p:cNvPr id="14" name="对象 13"/>
            <p:cNvGraphicFramePr/>
            <p:nvPr/>
          </p:nvGraphicFramePr>
          <p:xfrm>
            <a:off x="5344" y="8971"/>
            <a:ext cx="1061" cy="518"/>
          </p:xfrm>
          <a:graphic>
            <a:graphicData uri="http://schemas.openxmlformats.org/presentationml/2006/ole">
              <mc:AlternateContent xmlns:mc="http://schemas.openxmlformats.org/markup-compatibility/2006">
                <mc:Choice xmlns:v="urn:schemas-microsoft-com:vml" Requires="v">
                  <p:oleObj spid="_x0000_s15" name="" r:id="rId10" imgW="495300" imgH="228600" progId="Equation.DSMT4">
                    <p:embed/>
                  </p:oleObj>
                </mc:Choice>
                <mc:Fallback>
                  <p:oleObj name="" r:id="rId10" imgW="495300" imgH="228600" progId="Equation.DSMT4">
                    <p:embed/>
                    <p:pic>
                      <p:nvPicPr>
                        <p:cNvPr id="0" name="图片 14"/>
                        <p:cNvPicPr/>
                        <p:nvPr/>
                      </p:nvPicPr>
                      <p:blipFill>
                        <a:blip r:embed="rId11"/>
                        <a:stretch>
                          <a:fillRect/>
                        </a:stretch>
                      </p:blipFill>
                      <p:spPr>
                        <a:xfrm>
                          <a:off x="5344" y="8971"/>
                          <a:ext cx="1061" cy="518"/>
                        </a:xfrm>
                        <a:prstGeom prst="rect">
                          <a:avLst/>
                        </a:prstGeom>
                      </p:spPr>
                    </p:pic>
                  </p:oleObj>
                </mc:Fallback>
              </mc:AlternateContent>
            </a:graphicData>
          </a:graphic>
        </p:graphicFrame>
        <p:graphicFrame>
          <p:nvGraphicFramePr>
            <p:cNvPr id="16" name="对象 15"/>
            <p:cNvGraphicFramePr/>
            <p:nvPr/>
          </p:nvGraphicFramePr>
          <p:xfrm>
            <a:off x="8802" y="8442"/>
            <a:ext cx="1088" cy="473"/>
          </p:xfrm>
          <a:graphic>
            <a:graphicData uri="http://schemas.openxmlformats.org/presentationml/2006/ole">
              <mc:AlternateContent xmlns:mc="http://schemas.openxmlformats.org/markup-compatibility/2006">
                <mc:Choice xmlns:v="urn:schemas-microsoft-com:vml" Requires="v">
                  <p:oleObj spid="_x0000_s17" name="" r:id="rId12" imgW="482600" imgH="228600" progId="Equation.DSMT4">
                    <p:embed/>
                  </p:oleObj>
                </mc:Choice>
                <mc:Fallback>
                  <p:oleObj name="" r:id="rId12" imgW="482600" imgH="228600" progId="Equation.DSMT4">
                    <p:embed/>
                    <p:pic>
                      <p:nvPicPr>
                        <p:cNvPr id="0" name="图片 16"/>
                        <p:cNvPicPr/>
                        <p:nvPr/>
                      </p:nvPicPr>
                      <p:blipFill>
                        <a:blip r:embed="rId13"/>
                        <a:stretch>
                          <a:fillRect/>
                        </a:stretch>
                      </p:blipFill>
                      <p:spPr>
                        <a:xfrm>
                          <a:off x="8802" y="8442"/>
                          <a:ext cx="1088" cy="473"/>
                        </a:xfrm>
                        <a:prstGeom prst="rect">
                          <a:avLst/>
                        </a:prstGeom>
                      </p:spPr>
                    </p:pic>
                  </p:oleObj>
                </mc:Fallback>
              </mc:AlternateContent>
            </a:graphicData>
          </a:graphic>
        </p:graphicFrame>
        <p:graphicFrame>
          <p:nvGraphicFramePr>
            <p:cNvPr id="18" name="对象 17"/>
            <p:cNvGraphicFramePr/>
            <p:nvPr/>
          </p:nvGraphicFramePr>
          <p:xfrm>
            <a:off x="12204" y="8385"/>
            <a:ext cx="1072" cy="530"/>
          </p:xfrm>
          <a:graphic>
            <a:graphicData uri="http://schemas.openxmlformats.org/presentationml/2006/ole">
              <mc:AlternateContent xmlns:mc="http://schemas.openxmlformats.org/markup-compatibility/2006">
                <mc:Choice xmlns:v="urn:schemas-microsoft-com:vml" Requires="v">
                  <p:oleObj spid="_x0000_s19" name="" r:id="rId14" imgW="495300" imgH="228600" progId="Equation.DSMT4">
                    <p:embed/>
                  </p:oleObj>
                </mc:Choice>
                <mc:Fallback>
                  <p:oleObj name="" r:id="rId14" imgW="495300" imgH="228600" progId="Equation.DSMT4">
                    <p:embed/>
                    <p:pic>
                      <p:nvPicPr>
                        <p:cNvPr id="0" name="图片 18"/>
                        <p:cNvPicPr/>
                        <p:nvPr/>
                      </p:nvPicPr>
                      <p:blipFill>
                        <a:blip r:embed="rId15"/>
                        <a:stretch>
                          <a:fillRect/>
                        </a:stretch>
                      </p:blipFill>
                      <p:spPr>
                        <a:xfrm>
                          <a:off x="12204" y="8385"/>
                          <a:ext cx="1072" cy="530"/>
                        </a:xfrm>
                        <a:prstGeom prst="rect">
                          <a:avLst/>
                        </a:prstGeom>
                      </p:spPr>
                    </p:pic>
                  </p:oleObj>
                </mc:Fallback>
              </mc:AlternateContent>
            </a:graphicData>
          </a:graphic>
        </p:graphicFrame>
        <p:graphicFrame>
          <p:nvGraphicFramePr>
            <p:cNvPr id="20" name="对象 19"/>
            <p:cNvGraphicFramePr/>
            <p:nvPr/>
          </p:nvGraphicFramePr>
          <p:xfrm>
            <a:off x="11977" y="8934"/>
            <a:ext cx="1453" cy="662"/>
          </p:xfrm>
          <a:graphic>
            <a:graphicData uri="http://schemas.openxmlformats.org/presentationml/2006/ole">
              <mc:AlternateContent xmlns:mc="http://schemas.openxmlformats.org/markup-compatibility/2006">
                <mc:Choice xmlns:v="urn:schemas-microsoft-com:vml" Requires="v">
                  <p:oleObj spid="_x0000_s21" name="" r:id="rId16" imgW="495300" imgH="228600" progId="Equation.DSMT4">
                    <p:embed/>
                  </p:oleObj>
                </mc:Choice>
                <mc:Fallback>
                  <p:oleObj name="" r:id="rId16" imgW="495300" imgH="228600" progId="Equation.DSMT4">
                    <p:embed/>
                    <p:pic>
                      <p:nvPicPr>
                        <p:cNvPr id="0" name="图片 20"/>
                        <p:cNvPicPr/>
                        <p:nvPr/>
                      </p:nvPicPr>
                      <p:blipFill>
                        <a:blip r:embed="rId17"/>
                        <a:stretch>
                          <a:fillRect/>
                        </a:stretch>
                      </p:blipFill>
                      <p:spPr>
                        <a:xfrm>
                          <a:off x="11977" y="8934"/>
                          <a:ext cx="1453" cy="662"/>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a:t>
            </a:r>
            <a:r>
              <a:rPr lang="zh-CN" sz="2800" b="1" cap="small" dirty="0">
                <a:latin typeface="微软雅黑" panose="020B0503020204020204" pitchFamily="34" charset="-122"/>
                <a:ea typeface="微软雅黑" panose="020B0503020204020204" pitchFamily="34" charset="-122"/>
                <a:cs typeface="+mn-cs"/>
              </a:rPr>
              <a:t>熊市垂直套利</a:t>
            </a:r>
            <a:endParaRPr lang="zh-CN" sz="2800" b="1" cap="small" dirty="0">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405130" y="621030"/>
            <a:ext cx="6294755" cy="4094480"/>
          </a:xfrm>
          <a:prstGeom prst="rect">
            <a:avLst/>
          </a:prstGeom>
        </p:spPr>
      </p:pic>
      <p:sp>
        <p:nvSpPr>
          <p:cNvPr id="6" name="文本框 5"/>
          <p:cNvSpPr txBox="1"/>
          <p:nvPr/>
        </p:nvSpPr>
        <p:spPr>
          <a:xfrm>
            <a:off x="549275" y="4798060"/>
            <a:ext cx="5743575" cy="1476375"/>
          </a:xfrm>
          <a:prstGeom prst="rect">
            <a:avLst/>
          </a:prstGeom>
          <a:solidFill>
            <a:schemeClr val="bg1">
              <a:lumMod val="85000"/>
            </a:schemeClr>
          </a:solidFill>
        </p:spPr>
        <p:txBody>
          <a:bodyPr wrap="square" rtlCol="0" anchor="t">
            <a:spAutoFit/>
          </a:bodyPr>
          <a:p>
            <a:r>
              <a:rPr lang="zh-CN" altLang="en-US"/>
              <a:t>#熊市看跌期权垂直套利</a:t>
            </a:r>
            <a:endParaRPr lang="zh-CN" altLang="en-US"/>
          </a:p>
          <a:p>
            <a:r>
              <a:rPr lang="zh-CN" altLang="en-US"/>
              <a:t>s=25</a:t>
            </a:r>
            <a:endParaRPr lang="zh-CN" altLang="en-US"/>
          </a:p>
          <a:p>
            <a:r>
              <a:rPr lang="zh-CN" altLang="en-US"/>
              <a:t>ka=20</a:t>
            </a:r>
            <a:endParaRPr lang="zh-CN" altLang="en-US"/>
          </a:p>
          <a:p>
            <a:r>
              <a:rPr lang="zh-CN" altLang="en-US"/>
              <a:t>kb=30</a:t>
            </a:r>
            <a:endParaRPr lang="zh-CN" altLang="en-US"/>
          </a:p>
          <a:p>
            <a:r>
              <a:rPr lang="zh-CN" altLang="en-US"/>
              <a:t>r=0.05</a:t>
            </a:r>
            <a:endParaRPr lang="zh-CN" altLang="en-US"/>
          </a:p>
        </p:txBody>
      </p:sp>
      <p:sp>
        <p:nvSpPr>
          <p:cNvPr id="7" name="文本框 6"/>
          <p:cNvSpPr txBox="1"/>
          <p:nvPr/>
        </p:nvSpPr>
        <p:spPr>
          <a:xfrm>
            <a:off x="7173595" y="692785"/>
            <a:ext cx="4424680" cy="5631180"/>
          </a:xfrm>
          <a:prstGeom prst="rect">
            <a:avLst/>
          </a:prstGeom>
          <a:solidFill>
            <a:schemeClr val="bg1">
              <a:lumMod val="85000"/>
            </a:schemeClr>
          </a:solidFill>
        </p:spPr>
        <p:txBody>
          <a:bodyPr wrap="square" rtlCol="0" anchor="t">
            <a:spAutoFit/>
          </a:bodyPr>
          <a:p>
            <a:r>
              <a:rPr lang="zh-CN" altLang="en-US">
                <a:sym typeface="+mn-ea"/>
              </a:rPr>
              <a:t>t=1</a:t>
            </a:r>
            <a:endParaRPr lang="zh-CN" altLang="en-US"/>
          </a:p>
          <a:p>
            <a:r>
              <a:rPr lang="zh-CN" altLang="en-US">
                <a:sym typeface="+mn-ea"/>
              </a:rPr>
              <a:t>v=0.1</a:t>
            </a:r>
            <a:endParaRPr lang="zh-CN" altLang="en-US"/>
          </a:p>
          <a:p>
            <a:r>
              <a:rPr lang="zh-CN" altLang="en-US"/>
              <a:t>st =np.linspace(1,50,500)</a:t>
            </a:r>
            <a:endParaRPr lang="zh-CN" altLang="en-US"/>
          </a:p>
          <a:p>
            <a:r>
              <a:rPr lang="zh-CN" altLang="en-US"/>
              <a:t>ca,pa=blsprice(s,ka,r,t,v)</a:t>
            </a:r>
            <a:endParaRPr lang="zh-CN" altLang="en-US"/>
          </a:p>
          <a:p>
            <a:r>
              <a:rPr lang="zh-CN" altLang="en-US"/>
              <a:t>cb,pb=blsprice(s,kb,r,t,v)</a:t>
            </a:r>
            <a:endParaRPr lang="zh-CN" altLang="en-US"/>
          </a:p>
          <a:p>
            <a:r>
              <a:rPr lang="zh-CN" altLang="en-US"/>
              <a:t>aa=np.zeros((2,len(st-ka)))</a:t>
            </a:r>
            <a:endParaRPr lang="zh-CN" altLang="en-US"/>
          </a:p>
          <a:p>
            <a:r>
              <a:rPr lang="zh-CN" altLang="en-US"/>
              <a:t>aa[0]=kb-st</a:t>
            </a:r>
            <a:endParaRPr lang="zh-CN" altLang="en-US"/>
          </a:p>
          <a:p>
            <a:r>
              <a:rPr lang="zh-CN" altLang="en-US"/>
              <a:t>bb=np.zeros((2,len(st-ka)))</a:t>
            </a:r>
            <a:endParaRPr lang="zh-CN" altLang="en-US"/>
          </a:p>
          <a:p>
            <a:r>
              <a:rPr lang="zh-CN" altLang="en-US"/>
              <a:t>bb[0]=ka-st</a:t>
            </a:r>
            <a:endParaRPr lang="zh-CN" altLang="en-US"/>
          </a:p>
          <a:p>
            <a:r>
              <a:rPr lang="zh-CN" altLang="en-US"/>
              <a:t>Profit_1=np.max(aa,0)-pb</a:t>
            </a:r>
            <a:endParaRPr lang="zh-CN" altLang="en-US"/>
          </a:p>
          <a:p>
            <a:r>
              <a:rPr lang="zh-CN" altLang="en-US"/>
              <a:t>Profit_2=pa-np.max(bb,0)</a:t>
            </a:r>
            <a:endParaRPr lang="zh-CN" altLang="en-US"/>
          </a:p>
          <a:p>
            <a:r>
              <a:rPr lang="zh-CN" altLang="en-US"/>
              <a:t>Profit=Profit_1+Profit_2</a:t>
            </a:r>
            <a:endParaRPr lang="zh-CN" altLang="en-US"/>
          </a:p>
          <a:p>
            <a:r>
              <a:rPr lang="zh-CN" altLang="en-US"/>
              <a:t>plt.figure()</a:t>
            </a:r>
            <a:endParaRPr lang="zh-CN" altLang="en-US"/>
          </a:p>
          <a:p>
            <a:r>
              <a:rPr lang="zh-CN" altLang="en-US"/>
              <a:t>plt.plot(st,Profit_1,'k--')</a:t>
            </a:r>
            <a:endParaRPr lang="zh-CN" altLang="en-US"/>
          </a:p>
          <a:p>
            <a:r>
              <a:rPr lang="zh-CN" altLang="en-US"/>
              <a:t>plt.plot(st,Profit_2,'k--')</a:t>
            </a:r>
            <a:endParaRPr lang="zh-CN" altLang="en-US"/>
          </a:p>
          <a:p>
            <a:r>
              <a:rPr lang="zh-CN" altLang="en-US"/>
              <a:t>plt.plot(st,Profit,'k')</a:t>
            </a:r>
            <a:endParaRPr lang="zh-CN" altLang="en-US"/>
          </a:p>
          <a:p>
            <a:r>
              <a:rPr lang="zh-CN" altLang="en-US"/>
              <a:t>plt.title('熊市看跌期权垂直套利（s=25）')</a:t>
            </a:r>
            <a:endParaRPr lang="zh-CN" altLang="en-US"/>
          </a:p>
          <a:p>
            <a:r>
              <a:rPr lang="zh-CN" altLang="en-US"/>
              <a:t>plt.xlabel('标的价格')</a:t>
            </a:r>
            <a:endParaRPr lang="zh-CN" altLang="en-US"/>
          </a:p>
          <a:p>
            <a:r>
              <a:rPr lang="zh-CN" altLang="en-US"/>
              <a:t>plt.ylabel('收益')</a:t>
            </a:r>
            <a:endParaRPr lang="zh-CN" altLang="en-US"/>
          </a:p>
          <a:p>
            <a:r>
              <a:rPr lang="zh-CN" altLang="en-US"/>
              <a:t>plt.show()</a:t>
            </a:r>
            <a:endParaRPr lang="zh-CN" altLang="en-US"/>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a:t>
            </a:r>
            <a:r>
              <a:rPr lang="zh-CN" sz="2800" b="1" cap="small" dirty="0">
                <a:latin typeface="微软雅黑" panose="020B0503020204020204" pitchFamily="34" charset="-122"/>
                <a:ea typeface="微软雅黑" panose="020B0503020204020204" pitchFamily="34" charset="-122"/>
                <a:cs typeface="+mn-cs"/>
              </a:rPr>
              <a:t>熊市垂直套利</a:t>
            </a:r>
            <a:endParaRPr lang="zh-CN" sz="2800" b="1" cap="small" dirty="0">
              <a:latin typeface="微软雅黑" panose="020B0503020204020204" pitchFamily="34" charset="-122"/>
              <a:ea typeface="微软雅黑" panose="020B0503020204020204" pitchFamily="34" charset="-122"/>
              <a:cs typeface="+mn-cs"/>
            </a:endParaRPr>
          </a:p>
        </p:txBody>
      </p:sp>
      <p:sp>
        <p:nvSpPr>
          <p:cNvPr id="4" name="内容占位符 3"/>
          <p:cNvSpPr>
            <a:spLocks noGrp="1"/>
          </p:cNvSpPr>
          <p:nvPr>
            <p:ph sz="quarter" idx="1"/>
          </p:nvPr>
        </p:nvSpPr>
        <p:spPr>
          <a:xfrm>
            <a:off x="189230" y="764540"/>
            <a:ext cx="11307445" cy="5220970"/>
          </a:xfrm>
        </p:spPr>
        <p:txBody>
          <a:bodyPr>
            <a:normAutofit/>
          </a:bodyPr>
          <a:p>
            <a:r>
              <a:rPr sz="2400" dirty="0">
                <a:latin typeface="Times New Roman" panose="02020603050405020304" pitchFamily="18" charset="0"/>
                <a:cs typeface="Times New Roman" panose="02020603050405020304" pitchFamily="18" charset="0"/>
              </a:rPr>
              <a:t>表12-15 熊市看涨期权垂直套利综合分析表</a:t>
            </a:r>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sym typeface="+mn-ea"/>
              </a:rPr>
              <a:t>表12-1</a:t>
            </a:r>
            <a:r>
              <a:rPr lang="en-US" sz="2400" dirty="0">
                <a:latin typeface="Times New Roman" panose="02020603050405020304" pitchFamily="18" charset="0"/>
                <a:cs typeface="Times New Roman" panose="02020603050405020304" pitchFamily="18" charset="0"/>
                <a:sym typeface="+mn-ea"/>
              </a:rPr>
              <a:t>6 </a:t>
            </a:r>
            <a:r>
              <a:rPr sz="2400" dirty="0">
                <a:latin typeface="Times New Roman" panose="02020603050405020304" pitchFamily="18" charset="0"/>
                <a:cs typeface="Times New Roman" panose="02020603050405020304" pitchFamily="18" charset="0"/>
                <a:sym typeface="+mn-ea"/>
              </a:rPr>
              <a:t>熊市看</a:t>
            </a:r>
            <a:r>
              <a:rPr lang="zh-CN" sz="2400" dirty="0">
                <a:latin typeface="Times New Roman" panose="02020603050405020304" pitchFamily="18" charset="0"/>
                <a:cs typeface="Times New Roman" panose="02020603050405020304" pitchFamily="18" charset="0"/>
                <a:sym typeface="+mn-ea"/>
              </a:rPr>
              <a:t>跌</a:t>
            </a:r>
            <a:r>
              <a:rPr sz="2400" dirty="0">
                <a:latin typeface="Times New Roman" panose="02020603050405020304" pitchFamily="18" charset="0"/>
                <a:cs typeface="Times New Roman" panose="02020603050405020304" pitchFamily="18" charset="0"/>
                <a:sym typeface="+mn-ea"/>
              </a:rPr>
              <a:t>期权垂直套利综合分析表</a:t>
            </a:r>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899160" y="1196975"/>
          <a:ext cx="10909935" cy="2164080"/>
        </p:xfrm>
        <a:graphic>
          <a:graphicData uri="http://schemas.openxmlformats.org/drawingml/2006/table">
            <a:tbl>
              <a:tblPr firstRow="1" bandRow="1">
                <a:tableStyleId>{7DF18680-E054-41AD-8BC1-D1AEF772440D}</a:tableStyleId>
              </a:tblPr>
              <a:tblGrid>
                <a:gridCol w="2054860"/>
                <a:gridCol w="8855075"/>
              </a:tblGrid>
              <a:tr h="640080">
                <a:tc>
                  <a:txBody>
                    <a:bodyPr/>
                    <a:p>
                      <a:pPr>
                        <a:buNone/>
                      </a:pPr>
                      <a:r>
                        <a:rPr lang="zh-CN" altLang="en-US"/>
                        <a:t>适用情形</a:t>
                      </a:r>
                      <a:endParaRPr lang="zh-CN" altLang="en-US"/>
                    </a:p>
                  </a:txBody>
                  <a:tcPr/>
                </a:tc>
                <a:tc>
                  <a:txBody>
                    <a:bodyPr/>
                    <a:p>
                      <a:pPr>
                        <a:buNone/>
                      </a:pPr>
                      <a:r>
                        <a:rPr lang="zh-CN" altLang="en-US"/>
                        <a:t>交易者预测行情看跌。卖方希望从熊市中获利，卖出看涨期权同时又买进看涨期权以降低风险。</a:t>
                      </a:r>
                      <a:endParaRPr lang="zh-CN" altLang="en-US"/>
                    </a:p>
                  </a:txBody>
                  <a:tcPr/>
                </a:tc>
              </a:tr>
              <a:tr h="381000">
                <a:tc>
                  <a:txBody>
                    <a:bodyPr/>
                    <a:p>
                      <a:pPr>
                        <a:buNone/>
                      </a:pPr>
                      <a:r>
                        <a:rPr lang="zh-CN" altLang="en-US"/>
                        <a:t>构建成本</a:t>
                      </a:r>
                      <a:endParaRPr lang="zh-CN" altLang="en-US"/>
                    </a:p>
                  </a:txBody>
                  <a:tcPr/>
                </a:tc>
                <a:tc>
                  <a:txBody>
                    <a:bodyPr/>
                    <a:p>
                      <a:pPr>
                        <a:buNone/>
                      </a:pPr>
                      <a:r>
                        <a:rPr lang="zh-CN" altLang="en-US"/>
                        <a:t>看涨期权权利金</a:t>
                      </a:r>
                      <a:endParaRPr lang="zh-CN" altLang="en-US"/>
                    </a:p>
                  </a:txBody>
                  <a:tcPr/>
                </a:tc>
              </a:tr>
              <a:tr h="381000">
                <a:tc>
                  <a:txBody>
                    <a:bodyPr/>
                    <a:p>
                      <a:pPr>
                        <a:buNone/>
                      </a:pPr>
                      <a:r>
                        <a:rPr lang="zh-CN" altLang="en-US"/>
                        <a:t>最大损失</a:t>
                      </a:r>
                      <a:endParaRPr lang="zh-CN" altLang="en-US"/>
                    </a:p>
                  </a:txBody>
                  <a:tcPr/>
                </a:tc>
                <a:tc>
                  <a:txBody>
                    <a:bodyPr/>
                    <a:p>
                      <a:pPr>
                        <a:buNone/>
                      </a:pPr>
                      <a:r>
                        <a:rPr lang="zh-CN" altLang="en-US"/>
                        <a:t>高低两个行权价的差额-净期权费（最大损失大于净权利金）</a:t>
                      </a:r>
                      <a:endParaRPr lang="zh-CN" altLang="en-US"/>
                    </a:p>
                  </a:txBody>
                  <a:tcPr/>
                </a:tc>
              </a:tr>
              <a:tr h="381000">
                <a:tc>
                  <a:txBody>
                    <a:bodyPr/>
                    <a:p>
                      <a:pPr>
                        <a:buNone/>
                      </a:pPr>
                      <a:r>
                        <a:rPr lang="zh-CN" altLang="en-US"/>
                        <a:t>最大利润</a:t>
                      </a:r>
                      <a:endParaRPr lang="zh-CN" altLang="en-US"/>
                    </a:p>
                  </a:txBody>
                  <a:tcPr/>
                </a:tc>
                <a:tc>
                  <a:txBody>
                    <a:bodyPr/>
                    <a:p>
                      <a:pPr>
                        <a:buNone/>
                      </a:pPr>
                      <a:r>
                        <a:rPr lang="zh-CN" altLang="en-US"/>
                        <a:t>净权利金</a:t>
                      </a:r>
                      <a:endParaRPr lang="zh-CN" altLang="en-US"/>
                    </a:p>
                  </a:txBody>
                  <a:tcPr/>
                </a:tc>
              </a:tr>
              <a:tr h="381000">
                <a:tc>
                  <a:txBody>
                    <a:bodyPr/>
                    <a:p>
                      <a:pPr>
                        <a:buNone/>
                      </a:pPr>
                      <a:r>
                        <a:rPr lang="zh-CN" altLang="en-US"/>
                        <a:t>盈亏平衡点</a:t>
                      </a:r>
                      <a:endParaRPr lang="zh-CN" altLang="en-US"/>
                    </a:p>
                  </a:txBody>
                  <a:tcPr/>
                </a:tc>
                <a:tc>
                  <a:txBody>
                    <a:bodyPr/>
                    <a:p>
                      <a:pPr>
                        <a:buNone/>
                      </a:pPr>
                      <a:r>
                        <a:rPr lang="zh-CN" altLang="en-US"/>
                        <a:t>较低行权价+净期权费</a:t>
                      </a:r>
                      <a:endParaRPr lang="zh-CN" altLang="en-US"/>
                    </a:p>
                  </a:txBody>
                  <a:tcPr/>
                </a:tc>
              </a:tr>
            </a:tbl>
          </a:graphicData>
        </a:graphic>
      </p:graphicFrame>
      <p:graphicFrame>
        <p:nvGraphicFramePr>
          <p:cNvPr id="5" name="表格 4"/>
          <p:cNvGraphicFramePr/>
          <p:nvPr>
            <p:custDataLst>
              <p:tags r:id="rId2"/>
            </p:custDataLst>
          </p:nvPr>
        </p:nvGraphicFramePr>
        <p:xfrm>
          <a:off x="836930" y="3933190"/>
          <a:ext cx="10909935" cy="2164080"/>
        </p:xfrm>
        <a:graphic>
          <a:graphicData uri="http://schemas.openxmlformats.org/drawingml/2006/table">
            <a:tbl>
              <a:tblPr firstRow="1" bandRow="1">
                <a:tableStyleId>{7DF18680-E054-41AD-8BC1-D1AEF772440D}</a:tableStyleId>
              </a:tblPr>
              <a:tblGrid>
                <a:gridCol w="2054860"/>
                <a:gridCol w="8855075"/>
              </a:tblGrid>
              <a:tr h="640080">
                <a:tc>
                  <a:txBody>
                    <a:bodyPr/>
                    <a:p>
                      <a:pPr>
                        <a:buNone/>
                      </a:pPr>
                      <a:r>
                        <a:rPr lang="zh-CN" altLang="en-US"/>
                        <a:t>适用情形</a:t>
                      </a:r>
                      <a:endParaRPr lang="zh-CN" altLang="en-US"/>
                    </a:p>
                  </a:txBody>
                  <a:tcPr/>
                </a:tc>
                <a:tc>
                  <a:txBody>
                    <a:bodyPr/>
                    <a:p>
                      <a:pPr>
                        <a:buNone/>
                      </a:pPr>
                      <a:r>
                        <a:rPr lang="zh-CN" altLang="en-US"/>
                        <a:t>交易者预测市场价格下跌到一定水平，买方希望从熊市中获利，通过卖出看跌期权以降低权利金成本。</a:t>
                      </a:r>
                      <a:endParaRPr lang="zh-CN" altLang="en-US"/>
                    </a:p>
                  </a:txBody>
                  <a:tcPr/>
                </a:tc>
              </a:tr>
              <a:tr h="381000">
                <a:tc>
                  <a:txBody>
                    <a:bodyPr/>
                    <a:p>
                      <a:pPr>
                        <a:buNone/>
                      </a:pPr>
                      <a:r>
                        <a:rPr lang="zh-CN" altLang="en-US"/>
                        <a:t>构建成本</a:t>
                      </a:r>
                      <a:endParaRPr lang="zh-CN" altLang="en-US"/>
                    </a:p>
                  </a:txBody>
                  <a:tcPr/>
                </a:tc>
                <a:tc>
                  <a:txBody>
                    <a:bodyPr/>
                    <a:p>
                      <a:pPr>
                        <a:buNone/>
                      </a:pPr>
                      <a:r>
                        <a:rPr lang="zh-CN" altLang="en-US"/>
                        <a:t>看跌期权权利金</a:t>
                      </a:r>
                      <a:endParaRPr lang="zh-CN" altLang="en-US"/>
                    </a:p>
                  </a:txBody>
                  <a:tcPr/>
                </a:tc>
              </a:tr>
              <a:tr h="381000">
                <a:tc>
                  <a:txBody>
                    <a:bodyPr/>
                    <a:p>
                      <a:pPr>
                        <a:buNone/>
                      </a:pPr>
                      <a:r>
                        <a:rPr lang="zh-CN" altLang="en-US"/>
                        <a:t>最大损失</a:t>
                      </a:r>
                      <a:endParaRPr lang="zh-CN" altLang="en-US"/>
                    </a:p>
                  </a:txBody>
                  <a:tcPr/>
                </a:tc>
                <a:tc>
                  <a:txBody>
                    <a:bodyPr/>
                    <a:p>
                      <a:pPr>
                        <a:buNone/>
                      </a:pPr>
                      <a:r>
                        <a:rPr lang="zh-CN" altLang="en-US"/>
                        <a:t>净权利金</a:t>
                      </a:r>
                      <a:endParaRPr lang="zh-CN" altLang="en-US"/>
                    </a:p>
                  </a:txBody>
                  <a:tcPr/>
                </a:tc>
              </a:tr>
              <a:tr h="381000">
                <a:tc>
                  <a:txBody>
                    <a:bodyPr/>
                    <a:p>
                      <a:pPr>
                        <a:buNone/>
                      </a:pPr>
                      <a:r>
                        <a:rPr lang="zh-CN" altLang="en-US"/>
                        <a:t>最大利润</a:t>
                      </a:r>
                      <a:endParaRPr lang="zh-CN" altLang="en-US"/>
                    </a:p>
                  </a:txBody>
                  <a:tcPr/>
                </a:tc>
                <a:tc>
                  <a:txBody>
                    <a:bodyPr/>
                    <a:p>
                      <a:pPr>
                        <a:buNone/>
                      </a:pPr>
                      <a:r>
                        <a:rPr lang="zh-CN" altLang="en-US"/>
                        <a:t>高低两个行权价的差额-净期权费（最大利润大于净权利金）</a:t>
                      </a:r>
                      <a:endParaRPr lang="zh-CN" altLang="en-US"/>
                    </a:p>
                  </a:txBody>
                  <a:tcPr/>
                </a:tc>
              </a:tr>
              <a:tr h="381000">
                <a:tc>
                  <a:txBody>
                    <a:bodyPr/>
                    <a:p>
                      <a:pPr>
                        <a:buNone/>
                      </a:pPr>
                      <a:r>
                        <a:rPr lang="zh-CN" altLang="en-US"/>
                        <a:t>盈亏平衡点</a:t>
                      </a:r>
                      <a:endParaRPr lang="zh-CN" altLang="en-US"/>
                    </a:p>
                  </a:txBody>
                  <a:tcPr/>
                </a:tc>
                <a:tc>
                  <a:txBody>
                    <a:bodyPr/>
                    <a:p>
                      <a:pPr>
                        <a:buNone/>
                      </a:pPr>
                      <a:r>
                        <a:rPr lang="zh-CN" altLang="en-US"/>
                        <a:t>较低行权价+净期权费</a:t>
                      </a:r>
                      <a:endParaRPr lang="zh-CN" altLang="en-US"/>
                    </a:p>
                  </a:txBody>
                  <a:tcPr/>
                </a:tc>
              </a:tr>
            </a:tbl>
          </a:graphicData>
        </a:graphic>
      </p:graphicFrame>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1960" y="908685"/>
            <a:ext cx="11287760" cy="2236470"/>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a:t>
            </a:r>
            <a:r>
              <a:rPr lang="zh-CN" sz="2800" b="1" cap="small" dirty="0">
                <a:latin typeface="微软雅黑" panose="020B0503020204020204" pitchFamily="34" charset="-122"/>
                <a:ea typeface="微软雅黑" panose="020B0503020204020204" pitchFamily="34" charset="-122"/>
                <a:cs typeface="+mn-cs"/>
              </a:rPr>
              <a:t>熊市垂直套利</a:t>
            </a:r>
            <a:endParaRPr lang="zh-CN" sz="2800" b="1" cap="small" dirty="0">
              <a:latin typeface="微软雅黑" panose="020B0503020204020204" pitchFamily="34" charset="-122"/>
              <a:ea typeface="微软雅黑" panose="020B0503020204020204" pitchFamily="34" charset="-122"/>
              <a:cs typeface="+mn-cs"/>
            </a:endParaRPr>
          </a:p>
        </p:txBody>
      </p:sp>
      <p:sp>
        <p:nvSpPr>
          <p:cNvPr id="4" name="内容占位符 3"/>
          <p:cNvSpPr>
            <a:spLocks noGrp="1"/>
          </p:cNvSpPr>
          <p:nvPr>
            <p:ph sz="quarter" idx="1"/>
          </p:nvPr>
        </p:nvSpPr>
        <p:spPr>
          <a:xfrm>
            <a:off x="189230" y="908685"/>
            <a:ext cx="11378565" cy="5742940"/>
          </a:xfrm>
        </p:spPr>
        <p:txBody>
          <a:bodyPr>
            <a:normAutofit/>
          </a:bodyPr>
          <a:p>
            <a:pPr latinLnBrk="0">
              <a:lnSpc>
                <a:spcPts val="3180"/>
              </a:lnSpc>
              <a:spcBef>
                <a:spcPts val="0"/>
              </a:spcBef>
            </a:pPr>
            <a:r>
              <a:rPr sz="2400" dirty="0">
                <a:latin typeface="Times New Roman" panose="02020603050405020304" pitchFamily="18" charset="0"/>
                <a:cs typeface="Times New Roman" panose="02020603050405020304" pitchFamily="18" charset="0"/>
              </a:rPr>
              <a:t>【例12-9】2021年5月25日ABC公司股票以26.10元/股的价格交易。当日，某投资者以1.80元/股的价格买入1张2022年6月到期、行权价格为25.00元/股的看涨期权；以0.30元/股价格卖出1张2022年6月到期，行权价为27.50元/股的看涨期权，以0.20元/股的价格卖出2022年6月到期，行权价为29.00元/股的看涨期权。试分析该期权的净期权费、最大损失、最大收益、盈亏平衡点。</a:t>
            </a:r>
            <a:endParaRPr sz="2400" dirty="0">
              <a:latin typeface="Times New Roman" panose="02020603050405020304" pitchFamily="18" charset="0"/>
              <a:cs typeface="Times New Roman" panose="02020603050405020304" pitchFamily="18" charset="0"/>
            </a:endParaRPr>
          </a:p>
          <a:p>
            <a:endParaRPr lang="zh-CN" sz="2400" b="1" dirty="0">
              <a:latin typeface="Times New Roman" panose="02020603050405020304" pitchFamily="18" charset="0"/>
              <a:cs typeface="Times New Roman" panose="02020603050405020304" pitchFamily="18" charset="0"/>
            </a:endParaRPr>
          </a:p>
          <a:p>
            <a:endParaRPr lang="zh-CN" sz="2400" b="1" dirty="0">
              <a:latin typeface="Times New Roman" panose="02020603050405020304" pitchFamily="18" charset="0"/>
              <a:cs typeface="Times New Roman" panose="02020603050405020304" pitchFamily="18" charset="0"/>
            </a:endParaRPr>
          </a:p>
          <a:p>
            <a:endParaRPr lang="zh-CN" sz="2400" b="1" dirty="0">
              <a:latin typeface="Times New Roman" panose="02020603050405020304" pitchFamily="18" charset="0"/>
              <a:cs typeface="Times New Roman" panose="02020603050405020304" pitchFamily="18" charset="0"/>
            </a:endParaRPr>
          </a:p>
          <a:p>
            <a:endParaRPr lang="zh-CN" sz="2400" b="1" dirty="0">
              <a:latin typeface="Times New Roman" panose="02020603050405020304" pitchFamily="18" charset="0"/>
              <a:cs typeface="Times New Roman" panose="02020603050405020304" pitchFamily="18" charset="0"/>
            </a:endParaRPr>
          </a:p>
          <a:p>
            <a:pPr marL="0" indent="0">
              <a:buNone/>
            </a:pPr>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635000" y="3716655"/>
          <a:ext cx="11031855" cy="1520825"/>
        </p:xfrm>
        <a:graphic>
          <a:graphicData uri="http://schemas.openxmlformats.org/drawingml/2006/table">
            <a:tbl>
              <a:tblPr firstRow="1" bandRow="1">
                <a:tableStyleId>{7DF18680-E054-41AD-8BC1-D1AEF772440D}</a:tableStyleId>
              </a:tblPr>
              <a:tblGrid>
                <a:gridCol w="1484630"/>
                <a:gridCol w="1363345"/>
                <a:gridCol w="1414145"/>
                <a:gridCol w="2353945"/>
                <a:gridCol w="2081530"/>
                <a:gridCol w="2334260"/>
              </a:tblGrid>
              <a:tr h="638810">
                <a:tc>
                  <a:txBody>
                    <a:bodyPr/>
                    <a:p>
                      <a:pPr>
                        <a:buNone/>
                      </a:pPr>
                      <a:r>
                        <a:rPr sz="2200" dirty="0">
                          <a:latin typeface="Times New Roman" panose="02020603050405020304" pitchFamily="18" charset="0"/>
                        </a:rPr>
                        <a:t>净期权费</a:t>
                      </a:r>
                      <a:endParaRPr lang="zh-CN" altLang="en-US" sz="2200" dirty="0">
                        <a:latin typeface="Times New Roman" panose="02020603050405020304" pitchFamily="18" charset="0"/>
                      </a:endParaRPr>
                    </a:p>
                  </a:txBody>
                  <a:tcPr/>
                </a:tc>
                <a:tc>
                  <a:txBody>
                    <a:bodyPr/>
                    <a:p>
                      <a:pPr>
                        <a:buNone/>
                      </a:pPr>
                      <a:r>
                        <a:rPr sz="2200" dirty="0">
                          <a:latin typeface="Times New Roman" panose="02020603050405020304" pitchFamily="18" charset="0"/>
                        </a:rPr>
                        <a:t>中间风险</a:t>
                      </a:r>
                      <a:endParaRPr lang="zh-CN" altLang="en-US" sz="2200" dirty="0">
                        <a:latin typeface="Times New Roman" panose="02020603050405020304" pitchFamily="18" charset="0"/>
                      </a:endParaRPr>
                    </a:p>
                  </a:txBody>
                  <a:tcPr/>
                </a:tc>
                <a:tc>
                  <a:txBody>
                    <a:bodyPr/>
                    <a:p>
                      <a:pPr>
                        <a:buNone/>
                      </a:pPr>
                      <a:r>
                        <a:rPr sz="2200" dirty="0">
                          <a:latin typeface="Times New Roman" panose="02020603050405020304" pitchFamily="18" charset="0"/>
                        </a:rPr>
                        <a:t>最大风险</a:t>
                      </a:r>
                      <a:endParaRPr lang="zh-CN" altLang="en-US" sz="2200" dirty="0">
                        <a:latin typeface="Times New Roman" panose="02020603050405020304" pitchFamily="18" charset="0"/>
                      </a:endParaRPr>
                    </a:p>
                  </a:txBody>
                  <a:tcPr/>
                </a:tc>
                <a:tc>
                  <a:txBody>
                    <a:bodyPr/>
                    <a:p>
                      <a:pPr>
                        <a:buNone/>
                      </a:pPr>
                      <a:r>
                        <a:rPr sz="2200" dirty="0">
                          <a:latin typeface="Times New Roman" panose="02020603050405020304" pitchFamily="18" charset="0"/>
                        </a:rPr>
                        <a:t>最大收益</a:t>
                      </a:r>
                      <a:endParaRPr lang="zh-CN" altLang="en-US" sz="2200" dirty="0">
                        <a:latin typeface="Times New Roman" panose="02020603050405020304" pitchFamily="18" charset="0"/>
                      </a:endParaRPr>
                    </a:p>
                  </a:txBody>
                  <a:tcPr/>
                </a:tc>
                <a:tc>
                  <a:txBody>
                    <a:bodyPr/>
                    <a:p>
                      <a:pPr>
                        <a:buNone/>
                      </a:pPr>
                      <a:r>
                        <a:rPr sz="2200" dirty="0">
                          <a:latin typeface="Times New Roman" panose="02020603050405020304" pitchFamily="18" charset="0"/>
                        </a:rPr>
                        <a:t>盈亏平衡点（向下）</a:t>
                      </a:r>
                      <a:endParaRPr lang="zh-CN" altLang="en-US" sz="2200" dirty="0">
                        <a:latin typeface="Times New Roman" panose="02020603050405020304" pitchFamily="18" charset="0"/>
                      </a:endParaRPr>
                    </a:p>
                  </a:txBody>
                  <a:tcPr/>
                </a:tc>
                <a:tc>
                  <a:txBody>
                    <a:bodyPr/>
                    <a:p>
                      <a:pPr>
                        <a:buNone/>
                      </a:pPr>
                      <a:r>
                        <a:rPr sz="2200" dirty="0">
                          <a:latin typeface="Times New Roman" panose="02020603050405020304" pitchFamily="18" charset="0"/>
                        </a:rPr>
                        <a:t>盈亏平衡点（向上）</a:t>
                      </a:r>
                      <a:endParaRPr lang="zh-CN" altLang="en-US" sz="2200" dirty="0">
                        <a:latin typeface="Times New Roman" panose="02020603050405020304" pitchFamily="18" charset="0"/>
                      </a:endParaRPr>
                    </a:p>
                  </a:txBody>
                  <a:tcPr/>
                </a:tc>
              </a:tr>
              <a:tr h="882015">
                <a:tc>
                  <a:txBody>
                    <a:bodyPr/>
                    <a:p>
                      <a:pPr>
                        <a:buNone/>
                      </a:pPr>
                      <a:r>
                        <a:rPr sz="2200" dirty="0">
                          <a:latin typeface="Times New Roman" panose="02020603050405020304" pitchFamily="18" charset="0"/>
                          <a:cs typeface="Times New Roman" panose="02020603050405020304" pitchFamily="18" charset="0"/>
                        </a:rPr>
                        <a:t>1.80-0.30-0.20=1.30</a:t>
                      </a:r>
                      <a:endParaRPr lang="zh-CN" altLang="en-US" sz="2200" dirty="0">
                        <a:latin typeface="Times New Roman" panose="02020603050405020304" pitchFamily="18" charset="0"/>
                        <a:cs typeface="Times New Roman" panose="02020603050405020304" pitchFamily="18" charset="0"/>
                      </a:endParaRPr>
                    </a:p>
                  </a:txBody>
                  <a:tcPr/>
                </a:tc>
                <a:tc>
                  <a:txBody>
                    <a:bodyPr/>
                    <a:p>
                      <a:pPr>
                        <a:buNone/>
                      </a:pPr>
                      <a:r>
                        <a:rPr sz="2200" dirty="0">
                          <a:latin typeface="Times New Roman" panose="02020603050405020304" pitchFamily="18" charset="0"/>
                          <a:cs typeface="Times New Roman" panose="02020603050405020304" pitchFamily="18" charset="0"/>
                        </a:rPr>
                        <a:t>1.30</a:t>
                      </a:r>
                      <a:endParaRPr lang="zh-CN" altLang="en-US" sz="2200" dirty="0">
                        <a:latin typeface="Times New Roman" panose="02020603050405020304" pitchFamily="18" charset="0"/>
                        <a:cs typeface="Times New Roman" panose="02020603050405020304" pitchFamily="18" charset="0"/>
                      </a:endParaRPr>
                    </a:p>
                  </a:txBody>
                  <a:tcPr/>
                </a:tc>
                <a:tc>
                  <a:txBody>
                    <a:bodyPr/>
                    <a:p>
                      <a:pPr>
                        <a:buNone/>
                      </a:pPr>
                      <a:r>
                        <a:rPr sz="2200" dirty="0">
                          <a:latin typeface="Times New Roman" panose="02020603050405020304" pitchFamily="18" charset="0"/>
                        </a:rPr>
                        <a:t>没有上限</a:t>
                      </a:r>
                      <a:endParaRPr sz="2200" dirty="0">
                        <a:latin typeface="Times New Roman" panose="02020603050405020304" pitchFamily="18" charset="0"/>
                      </a:endParaRPr>
                    </a:p>
                    <a:p>
                      <a:pPr>
                        <a:buNone/>
                      </a:pPr>
                      <a:endParaRPr lang="zh-CN" altLang="en-US" sz="2200" dirty="0">
                        <a:latin typeface="Times New Roman" panose="02020603050405020304" pitchFamily="18" charset="0"/>
                      </a:endParaRPr>
                    </a:p>
                  </a:txBody>
                  <a:tcPr/>
                </a:tc>
                <a:tc>
                  <a:txBody>
                    <a:bodyPr/>
                    <a:p>
                      <a:pPr>
                        <a:buNone/>
                      </a:pPr>
                      <a:r>
                        <a:rPr sz="2200" dirty="0">
                          <a:latin typeface="Times New Roman" panose="02020603050405020304" pitchFamily="18" charset="0"/>
                          <a:cs typeface="Times New Roman" panose="02020603050405020304" pitchFamily="18" charset="0"/>
                        </a:rPr>
                        <a:t>27.50-25.00-1.30=1.20</a:t>
                      </a:r>
                      <a:endParaRPr lang="zh-CN" altLang="en-US" sz="2200" dirty="0">
                        <a:latin typeface="Times New Roman" panose="02020603050405020304" pitchFamily="18" charset="0"/>
                        <a:cs typeface="Times New Roman" panose="02020603050405020304" pitchFamily="18" charset="0"/>
                      </a:endParaRPr>
                    </a:p>
                  </a:txBody>
                  <a:tcPr/>
                </a:tc>
                <a:tc>
                  <a:txBody>
                    <a:bodyPr/>
                    <a:p>
                      <a:pPr>
                        <a:buNone/>
                      </a:pPr>
                      <a:r>
                        <a:rPr sz="2200" dirty="0">
                          <a:latin typeface="Times New Roman" panose="02020603050405020304" pitchFamily="18" charset="0"/>
                          <a:cs typeface="Times New Roman" panose="02020603050405020304" pitchFamily="18" charset="0"/>
                        </a:rPr>
                        <a:t>25.00+1.30=26.30</a:t>
                      </a:r>
                      <a:endParaRPr lang="zh-CN" altLang="en-US" sz="2200" dirty="0">
                        <a:latin typeface="Times New Roman" panose="02020603050405020304" pitchFamily="18" charset="0"/>
                        <a:cs typeface="Times New Roman" panose="02020603050405020304" pitchFamily="18" charset="0"/>
                      </a:endParaRPr>
                    </a:p>
                  </a:txBody>
                  <a:tcPr/>
                </a:tc>
                <a:tc>
                  <a:txBody>
                    <a:bodyPr/>
                    <a:p>
                      <a:pPr>
                        <a:buNone/>
                      </a:pPr>
                      <a:r>
                        <a:rPr sz="2200" dirty="0">
                          <a:latin typeface="Times New Roman" panose="02020603050405020304" pitchFamily="18" charset="0"/>
                          <a:cs typeface="Times New Roman" panose="02020603050405020304" pitchFamily="18" charset="0"/>
                        </a:rPr>
                        <a:t>29.00+27.50-25.00-1.30=30.20</a:t>
                      </a:r>
                      <a:endParaRPr lang="zh-CN" altLang="en-US" sz="22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a:t>
            </a:r>
            <a:r>
              <a:rPr lang="zh-CN" sz="2800" b="1" cap="small" dirty="0">
                <a:latin typeface="微软雅黑" panose="020B0503020204020204" pitchFamily="34" charset="-122"/>
                <a:ea typeface="微软雅黑" panose="020B0503020204020204" pitchFamily="34" charset="-122"/>
                <a:cs typeface="+mn-cs"/>
              </a:rPr>
              <a:t>熊市垂直套利</a:t>
            </a:r>
            <a:endParaRPr lang="zh-CN" sz="2800" b="1" cap="small" dirty="0">
              <a:latin typeface="微软雅黑" panose="020B0503020204020204" pitchFamily="34" charset="-122"/>
              <a:ea typeface="微软雅黑" panose="020B0503020204020204" pitchFamily="34" charset="-122"/>
              <a:cs typeface="+mn-cs"/>
            </a:endParaRPr>
          </a:p>
        </p:txBody>
      </p:sp>
      <p:sp>
        <p:nvSpPr>
          <p:cNvPr id="4" name="内容占位符 3"/>
          <p:cNvSpPr>
            <a:spLocks noGrp="1"/>
          </p:cNvSpPr>
          <p:nvPr>
            <p:ph sz="quarter" idx="1"/>
          </p:nvPr>
        </p:nvSpPr>
        <p:spPr>
          <a:xfrm>
            <a:off x="621030" y="764540"/>
            <a:ext cx="10966450" cy="3961130"/>
          </a:xfrm>
        </p:spPr>
        <p:txBody>
          <a:bodyPr>
            <a:normAutofit fontScale="80000"/>
          </a:bodyPr>
          <a:p>
            <a:endParaRPr lang="zh-CN" sz="2400" b="1" dirty="0">
              <a:latin typeface="Times New Roman" panose="02020603050405020304" pitchFamily="18" charset="0"/>
              <a:cs typeface="Times New Roman" panose="02020603050405020304" pitchFamily="18" charset="0"/>
            </a:endParaRPr>
          </a:p>
          <a:p>
            <a:pPr marL="0" indent="0" latinLnBrk="0">
              <a:lnSpc>
                <a:spcPct val="150000"/>
              </a:lnSpc>
              <a:spcBef>
                <a:spcPts val="0"/>
              </a:spcBef>
              <a:buNone/>
            </a:pPr>
            <a:r>
              <a:rPr lang="zh-CN" sz="3000" b="1" dirty="0">
                <a:latin typeface="Times New Roman" panose="02020603050405020304" pitchFamily="18" charset="0"/>
                <a:cs typeface="Times New Roman" panose="02020603050405020304" pitchFamily="18" charset="0"/>
              </a:rPr>
              <a:t>（三）熊市垂直套利期权的交易技巧</a:t>
            </a:r>
            <a:endParaRPr lang="zh-CN" sz="3000" b="1" dirty="0">
              <a:latin typeface="Times New Roman" panose="02020603050405020304" pitchFamily="18" charset="0"/>
              <a:cs typeface="Times New Roman" panose="02020603050405020304" pitchFamily="18" charset="0"/>
            </a:endParaRPr>
          </a:p>
          <a:p>
            <a:pPr latinLnBrk="0">
              <a:lnSpc>
                <a:spcPct val="150000"/>
              </a:lnSpc>
              <a:spcBef>
                <a:spcPts val="0"/>
              </a:spcBef>
            </a:pPr>
            <a:endParaRPr lang="zh-CN" sz="3000" b="1" dirty="0">
              <a:latin typeface="Times New Roman" panose="02020603050405020304" pitchFamily="18" charset="0"/>
              <a:cs typeface="Times New Roman" panose="02020603050405020304" pitchFamily="18" charset="0"/>
            </a:endParaRPr>
          </a:p>
          <a:p>
            <a:pPr latinLnBrk="0">
              <a:lnSpc>
                <a:spcPct val="150000"/>
              </a:lnSpc>
              <a:spcBef>
                <a:spcPts val="0"/>
              </a:spcBef>
            </a:pPr>
            <a:r>
              <a:rPr lang="zh-CN" sz="3000" dirty="0">
                <a:latin typeface="Times New Roman" panose="02020603050405020304" pitchFamily="18" charset="0"/>
                <a:cs typeface="Times New Roman" panose="02020603050405020304" pitchFamily="18" charset="0"/>
              </a:rPr>
              <a:t>（</a:t>
            </a:r>
            <a:r>
              <a:rPr lang="en-US" altLang="zh-CN" sz="3000" dirty="0">
                <a:latin typeface="Times New Roman" panose="02020603050405020304" pitchFamily="18" charset="0"/>
                <a:cs typeface="Times New Roman" panose="02020603050405020304" pitchFamily="18" charset="0"/>
              </a:rPr>
              <a:t>1</a:t>
            </a:r>
            <a:r>
              <a:rPr lang="zh-CN" sz="3000" dirty="0">
                <a:latin typeface="Times New Roman" panose="02020603050405020304" pitchFamily="18" charset="0"/>
                <a:cs typeface="Times New Roman" panose="02020603050405020304" pitchFamily="18" charset="0"/>
              </a:rPr>
              <a:t>）最好选择到期日在一个月或更短时间到期的期权；</a:t>
            </a:r>
            <a:endParaRPr lang="zh-CN" sz="3000" dirty="0">
              <a:latin typeface="Times New Roman" panose="02020603050405020304" pitchFamily="18" charset="0"/>
              <a:cs typeface="Times New Roman" panose="02020603050405020304" pitchFamily="18" charset="0"/>
            </a:endParaRPr>
          </a:p>
          <a:p>
            <a:pPr latinLnBrk="0">
              <a:lnSpc>
                <a:spcPct val="150000"/>
              </a:lnSpc>
              <a:spcBef>
                <a:spcPts val="0"/>
              </a:spcBef>
            </a:pPr>
            <a:r>
              <a:rPr lang="zh-CN" sz="3000" dirty="0">
                <a:latin typeface="Times New Roman" panose="02020603050405020304" pitchFamily="18" charset="0"/>
                <a:cs typeface="Times New Roman" panose="02020603050405020304" pitchFamily="18" charset="0"/>
              </a:rPr>
              <a:t>（</a:t>
            </a:r>
            <a:r>
              <a:rPr lang="en-US" altLang="zh-CN" sz="3000" dirty="0">
                <a:latin typeface="Times New Roman" panose="02020603050405020304" pitchFamily="18" charset="0"/>
                <a:cs typeface="Times New Roman" panose="02020603050405020304" pitchFamily="18" charset="0"/>
              </a:rPr>
              <a:t>2</a:t>
            </a:r>
            <a:r>
              <a:rPr lang="zh-CN" sz="3000" dirty="0">
                <a:latin typeface="Times New Roman" panose="02020603050405020304" pitchFamily="18" charset="0"/>
                <a:cs typeface="Times New Roman" panose="02020603050405020304" pitchFamily="18" charset="0"/>
              </a:rPr>
              <a:t>）选择的股票和期权都必须具有充足的流动性；</a:t>
            </a:r>
            <a:endParaRPr lang="zh-CN" sz="3000" dirty="0">
              <a:latin typeface="Times New Roman" panose="02020603050405020304" pitchFamily="18" charset="0"/>
              <a:cs typeface="Times New Roman" panose="02020603050405020304" pitchFamily="18" charset="0"/>
            </a:endParaRPr>
          </a:p>
          <a:p>
            <a:pPr latinLnBrk="0">
              <a:lnSpc>
                <a:spcPct val="150000"/>
              </a:lnSpc>
              <a:spcBef>
                <a:spcPts val="0"/>
              </a:spcBef>
            </a:pPr>
            <a:r>
              <a:rPr lang="zh-CN" sz="3000" dirty="0">
                <a:latin typeface="Times New Roman" panose="02020603050405020304" pitchFamily="18" charset="0"/>
                <a:cs typeface="Times New Roman" panose="02020603050405020304" pitchFamily="18" charset="0"/>
              </a:rPr>
              <a:t>（</a:t>
            </a:r>
            <a:r>
              <a:rPr lang="en-US" altLang="zh-CN" sz="3000" dirty="0">
                <a:latin typeface="Times New Roman" panose="02020603050405020304" pitchFamily="18" charset="0"/>
                <a:cs typeface="Times New Roman" panose="02020603050405020304" pitchFamily="18" charset="0"/>
              </a:rPr>
              <a:t>3</a:t>
            </a:r>
            <a:r>
              <a:rPr lang="zh-CN" sz="3000" dirty="0">
                <a:latin typeface="Times New Roman" panose="02020603050405020304" pitchFamily="18" charset="0"/>
                <a:cs typeface="Times New Roman" panose="02020603050405020304" pitchFamily="18" charset="0"/>
              </a:rPr>
              <a:t>）股票价格能在一个范围内发生变化，且两个期权的行权价都要高于现在的股票价格。</a:t>
            </a:r>
            <a:endParaRPr lang="zh-CN" sz="30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a:t>
            </a:r>
            <a:r>
              <a:rPr lang="zh-CN" sz="2800" b="1" cap="small" dirty="0">
                <a:latin typeface="微软雅黑" panose="020B0503020204020204" pitchFamily="34" charset="-122"/>
                <a:ea typeface="微软雅黑" panose="020B0503020204020204" pitchFamily="34" charset="-122"/>
                <a:cs typeface="+mn-cs"/>
              </a:rPr>
              <a:t>熊市垂直套利</a:t>
            </a:r>
            <a:endParaRPr lang="zh-CN" sz="2800" b="1" cap="small" dirty="0">
              <a:latin typeface="微软雅黑" panose="020B0503020204020204" pitchFamily="34" charset="-122"/>
              <a:ea typeface="微软雅黑" panose="020B0503020204020204" pitchFamily="34" charset="-122"/>
              <a:cs typeface="+mn-cs"/>
            </a:endParaRPr>
          </a:p>
        </p:txBody>
      </p:sp>
      <p:sp>
        <p:nvSpPr>
          <p:cNvPr id="4" name="内容占位符 3"/>
          <p:cNvSpPr>
            <a:spLocks noGrp="1"/>
          </p:cNvSpPr>
          <p:nvPr>
            <p:ph sz="quarter" idx="1"/>
          </p:nvPr>
        </p:nvSpPr>
        <p:spPr>
          <a:xfrm>
            <a:off x="427990" y="764540"/>
            <a:ext cx="11301730" cy="5743575"/>
          </a:xfrm>
        </p:spPr>
        <p:txBody>
          <a:bodyPr>
            <a:normAutofit lnSpcReduction="10000"/>
          </a:bodyPr>
          <a:p>
            <a:pPr marL="0" indent="0">
              <a:buNone/>
            </a:pPr>
            <a:r>
              <a:rPr lang="zh-CN" sz="2400" b="1" dirty="0">
                <a:latin typeface="Times New Roman" panose="02020603050405020304" pitchFamily="18" charset="0"/>
                <a:cs typeface="Times New Roman" panose="02020603050405020304" pitchFamily="18" charset="0"/>
              </a:rPr>
              <a:t>（</a:t>
            </a:r>
            <a:r>
              <a:rPr lang="zh-CN" sz="2400" b="1" dirty="0">
                <a:latin typeface="Times New Roman" panose="02020603050405020304" pitchFamily="18" charset="0"/>
                <a:cs typeface="Times New Roman" panose="02020603050405020304" pitchFamily="18" charset="0"/>
              </a:rPr>
              <a:t>四）熊市垂直套利期权的优缺点</a:t>
            </a:r>
            <a:endParaRPr lang="zh-CN" sz="2400" b="1" dirty="0">
              <a:latin typeface="Times New Roman" panose="02020603050405020304" pitchFamily="18" charset="0"/>
              <a:cs typeface="Times New Roman" panose="02020603050405020304" pitchFamily="18" charset="0"/>
            </a:endParaRPr>
          </a:p>
          <a:p>
            <a:pPr indent="0" latinLnBrk="0">
              <a:lnSpc>
                <a:spcPct val="130000"/>
              </a:lnSpc>
              <a:spcBef>
                <a:spcPts val="0"/>
              </a:spcBef>
            </a:pPr>
            <a:endParaRPr lang="zh-CN"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pSp>
        <p:nvGrpSpPr>
          <p:cNvPr id="47" name="组合 46"/>
          <p:cNvGrpSpPr/>
          <p:nvPr/>
        </p:nvGrpSpPr>
        <p:grpSpPr>
          <a:xfrm>
            <a:off x="1411605" y="1340485"/>
            <a:ext cx="9373870" cy="4824095"/>
            <a:chOff x="1927" y="2407"/>
            <a:chExt cx="14762" cy="7597"/>
          </a:xfrm>
        </p:grpSpPr>
        <p:grpSp>
          <p:nvGrpSpPr>
            <p:cNvPr id="31" name="组合 30"/>
            <p:cNvGrpSpPr/>
            <p:nvPr/>
          </p:nvGrpSpPr>
          <p:grpSpPr>
            <a:xfrm>
              <a:off x="1998" y="2407"/>
              <a:ext cx="14691" cy="3591"/>
              <a:chOff x="2288" y="2374"/>
              <a:chExt cx="14691" cy="3591"/>
            </a:xfrm>
          </p:grpSpPr>
          <p:sp>
            <p:nvSpPr>
              <p:cNvPr id="30" name="矩形 29"/>
              <p:cNvSpPr/>
              <p:nvPr/>
            </p:nvSpPr>
            <p:spPr>
              <a:xfrm>
                <a:off x="6641" y="2374"/>
                <a:ext cx="10338" cy="3591"/>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 name="组合 27"/>
              <p:cNvGrpSpPr/>
              <p:nvPr/>
            </p:nvGrpSpPr>
            <p:grpSpPr>
              <a:xfrm rot="0">
                <a:off x="2288" y="2601"/>
                <a:ext cx="14266" cy="3182"/>
                <a:chOff x="3914" y="4899"/>
                <a:chExt cx="14266" cy="3182"/>
              </a:xfrm>
            </p:grpSpPr>
            <p:sp>
              <p:nvSpPr>
                <p:cNvPr id="7" name="圆角矩形 6"/>
                <p:cNvSpPr/>
                <p:nvPr/>
              </p:nvSpPr>
              <p:spPr>
                <a:xfrm>
                  <a:off x="8948" y="7270"/>
                  <a:ext cx="453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投资者的损失具有上限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7" name="组合 26"/>
                <p:cNvGrpSpPr/>
                <p:nvPr/>
              </p:nvGrpSpPr>
              <p:grpSpPr>
                <a:xfrm>
                  <a:off x="3914" y="4899"/>
                  <a:ext cx="14266" cy="2705"/>
                  <a:chOff x="3914" y="4899"/>
                  <a:chExt cx="14266" cy="2705"/>
                </a:xfrm>
              </p:grpSpPr>
              <p:grpSp>
                <p:nvGrpSpPr>
                  <p:cNvPr id="17" name="组合 16"/>
                  <p:cNvGrpSpPr/>
                  <p:nvPr/>
                </p:nvGrpSpPr>
                <p:grpSpPr>
                  <a:xfrm>
                    <a:off x="3914" y="4899"/>
                    <a:ext cx="14266" cy="2705"/>
                    <a:chOff x="2855" y="3298"/>
                    <a:chExt cx="14266" cy="2705"/>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889" y="3298"/>
                      <a:ext cx="9150" cy="7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dirty="0">
                          <a:solidFill>
                            <a:schemeClr val="tx1"/>
                          </a:solidFill>
                          <a:latin typeface="Times New Roman" panose="02020603050405020304" pitchFamily="18" charset="0"/>
                          <a:cs typeface="Times New Roman" panose="02020603050405020304" pitchFamily="18" charset="0"/>
                          <a:sym typeface="+mn-ea"/>
                        </a:rPr>
                        <a:t>能减少风险并使得成本和盈亏平衡点降低</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889" y="4359"/>
                      <a:ext cx="9232" cy="108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越远离到期日，该头寸所提供的向下风险保护措施就越好</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32" name="组合 31"/>
            <p:cNvGrpSpPr/>
            <p:nvPr/>
          </p:nvGrpSpPr>
          <p:grpSpPr>
            <a:xfrm>
              <a:off x="1927" y="7298"/>
              <a:ext cx="14756" cy="2706"/>
              <a:chOff x="2262" y="3603"/>
              <a:chExt cx="14756" cy="2706"/>
            </a:xfrm>
          </p:grpSpPr>
          <p:sp>
            <p:nvSpPr>
              <p:cNvPr id="46" name="矩形 45"/>
              <p:cNvSpPr/>
              <p:nvPr/>
            </p:nvSpPr>
            <p:spPr>
              <a:xfrm>
                <a:off x="6686" y="3603"/>
                <a:ext cx="10332" cy="2706"/>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262" y="3973"/>
                <a:ext cx="14444" cy="1866"/>
                <a:chOff x="3888" y="6271"/>
                <a:chExt cx="14444" cy="1866"/>
              </a:xfrm>
            </p:grpSpPr>
            <p:grpSp>
              <p:nvGrpSpPr>
                <p:cNvPr id="41" name="组合 40"/>
                <p:cNvGrpSpPr/>
                <p:nvPr/>
              </p:nvGrpSpPr>
              <p:grpSpPr>
                <a:xfrm>
                  <a:off x="3888" y="6271"/>
                  <a:ext cx="14444" cy="1866"/>
                  <a:chOff x="2829" y="4670"/>
                  <a:chExt cx="14444" cy="1866"/>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821" y="4676"/>
                    <a:ext cx="3023"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收益有上限</a:t>
                    </a:r>
                    <a:endParaRPr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11223" y="4670"/>
                    <a:ext cx="605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获得收益的约束条件较为严格</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3" name="圆角矩形 2"/>
          <p:cNvSpPr/>
          <p:nvPr/>
        </p:nvSpPr>
        <p:spPr>
          <a:xfrm>
            <a:off x="4571365" y="5372735"/>
            <a:ext cx="6027420" cy="5232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随着到期日的临近，投资者获得最大利润的速度越快</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latinLnBrk="0">
              <a:lnSpc>
                <a:spcPct val="130000"/>
              </a:lnSpc>
              <a:spcBef>
                <a:spcPts val="0"/>
              </a:spcBef>
            </a:pPr>
            <a:r>
              <a:rPr lang="zh-CN" altLang="en-US" sz="2200" dirty="0">
                <a:latin typeface="Times New Roman" panose="02020603050405020304" pitchFamily="18" charset="0"/>
                <a:cs typeface="Times New Roman" panose="02020603050405020304" pitchFamily="18" charset="0"/>
              </a:rPr>
              <a:t>买入看涨期权的到期损益图如图12-1所示。</a:t>
            </a: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marL="0" indent="0">
              <a:buNone/>
            </a:pPr>
            <a:endParaRPr lang="en-US" altLang="zh-CN" sz="1400" dirty="0" smtClean="0"/>
          </a:p>
          <a:p>
            <a:endParaRPr lang="zh-CN" altLang="en-US" sz="2400" dirty="0"/>
          </a:p>
        </p:txBody>
      </p:sp>
      <p:pic>
        <p:nvPicPr>
          <p:cNvPr id="4" name="图片 3"/>
          <p:cNvPicPr>
            <a:picLocks noChangeAspect="1"/>
          </p:cNvPicPr>
          <p:nvPr/>
        </p:nvPicPr>
        <p:blipFill>
          <a:blip r:embed="rId1"/>
          <a:stretch>
            <a:fillRect/>
          </a:stretch>
        </p:blipFill>
        <p:spPr>
          <a:xfrm>
            <a:off x="332740" y="1196340"/>
            <a:ext cx="6170295" cy="3323590"/>
          </a:xfrm>
          <a:prstGeom prst="rect">
            <a:avLst/>
          </a:prstGeom>
        </p:spPr>
      </p:pic>
      <p:sp>
        <p:nvSpPr>
          <p:cNvPr id="5" name="文本框 4"/>
          <p:cNvSpPr txBox="1"/>
          <p:nvPr/>
        </p:nvSpPr>
        <p:spPr>
          <a:xfrm>
            <a:off x="6453505" y="3510915"/>
            <a:ext cx="5126355" cy="645160"/>
          </a:xfrm>
          <a:prstGeom prst="rect">
            <a:avLst/>
          </a:prstGeom>
          <a:noFill/>
        </p:spPr>
        <p:txBody>
          <a:bodyPr wrap="square" rtlCol="0">
            <a:spAutoFit/>
          </a:bodyPr>
          <a:p>
            <a:r>
              <a:rPr lang="zh-CN" altLang="en-US" b="1">
                <a:latin typeface="Times New Roman" panose="02020603050405020304" pitchFamily="18" charset="0"/>
                <a:cs typeface="Times New Roman" panose="02020603050405020304" pitchFamily="18" charset="0"/>
              </a:rPr>
              <a:t>表</a:t>
            </a:r>
            <a:r>
              <a:rPr lang="en-US" altLang="zh-CN" b="1">
                <a:latin typeface="Times New Roman" panose="02020603050405020304" pitchFamily="18" charset="0"/>
                <a:cs typeface="Times New Roman" panose="02020603050405020304" pitchFamily="18" charset="0"/>
              </a:rPr>
              <a:t>12-1  看涨期权的行权价与标的价格的关系 </a:t>
            </a:r>
            <a:endParaRPr lang="en-US" altLang="zh-CN" b="1">
              <a:latin typeface="Times New Roman" panose="02020603050405020304" pitchFamily="18" charset="0"/>
              <a:cs typeface="Times New Roman" panose="02020603050405020304" pitchFamily="18" charset="0"/>
            </a:endParaRPr>
          </a:p>
          <a:p>
            <a:endParaRPr lang="en-US" altLang="zh-CN" b="1">
              <a:latin typeface="Times New Roman" panose="02020603050405020304" pitchFamily="18" charset="0"/>
              <a:cs typeface="Times New Roman" panose="02020603050405020304" pitchFamily="18" charset="0"/>
            </a:endParaRPr>
          </a:p>
        </p:txBody>
      </p:sp>
      <p:graphicFrame>
        <p:nvGraphicFramePr>
          <p:cNvPr id="6" name="表格 5"/>
          <p:cNvGraphicFramePr/>
          <p:nvPr>
            <p:custDataLst>
              <p:tags r:id="rId2"/>
            </p:custDataLst>
          </p:nvPr>
        </p:nvGraphicFramePr>
        <p:xfrm>
          <a:off x="5591810" y="4156075"/>
          <a:ext cx="6122670" cy="2030095"/>
        </p:xfrm>
        <a:graphic>
          <a:graphicData uri="http://schemas.openxmlformats.org/drawingml/2006/table">
            <a:tbl>
              <a:tblPr firstRow="1" bandRow="1">
                <a:tableStyleId>{7DF18680-E054-41AD-8BC1-D1AEF772440D}</a:tableStyleId>
              </a:tblPr>
              <a:tblGrid>
                <a:gridCol w="2040890"/>
                <a:gridCol w="2040890"/>
                <a:gridCol w="2040890"/>
              </a:tblGrid>
              <a:tr h="664210">
                <a:tc>
                  <a:txBody>
                    <a:bodyPr/>
                    <a:p>
                      <a:pPr algn="ctr">
                        <a:buNone/>
                      </a:pPr>
                      <a:r>
                        <a:rPr lang="zh-CN" altLang="en-US"/>
                        <a:t>ITM(in-the-money)</a:t>
                      </a:r>
                      <a:endParaRPr lang="zh-CN" altLang="en-US"/>
                    </a:p>
                  </a:txBody>
                  <a:tcPr/>
                </a:tc>
                <a:tc>
                  <a:txBody>
                    <a:bodyPr/>
                    <a:p>
                      <a:pPr algn="ctr">
                        <a:buNone/>
                      </a:pPr>
                      <a:r>
                        <a:rPr lang="zh-CN" altLang="en-US"/>
                        <a:t>实值期权</a:t>
                      </a:r>
                      <a:endParaRPr lang="zh-CN" altLang="en-US"/>
                    </a:p>
                  </a:txBody>
                  <a:tcPr/>
                </a:tc>
                <a:tc>
                  <a:txBody>
                    <a:bodyPr/>
                    <a:p>
                      <a:pPr algn="ctr">
                        <a:buNone/>
                      </a:pPr>
                      <a:r>
                        <a:rPr lang="zh-CN" altLang="en-US"/>
                        <a:t>行权价&lt;股票价格</a:t>
                      </a:r>
                      <a:endParaRPr lang="zh-CN" altLang="en-US"/>
                    </a:p>
                  </a:txBody>
                  <a:tcPr/>
                </a:tc>
              </a:tr>
              <a:tr h="683260">
                <a:tc>
                  <a:txBody>
                    <a:bodyPr/>
                    <a:p>
                      <a:pPr algn="ctr">
                        <a:buNone/>
                      </a:pPr>
                      <a:r>
                        <a:rPr lang="zh-CN" altLang="en-US"/>
                        <a:t>ATM(at-the-money)</a:t>
                      </a:r>
                      <a:endParaRPr lang="zh-CN" altLang="en-US"/>
                    </a:p>
                  </a:txBody>
                  <a:tcPr/>
                </a:tc>
                <a:tc>
                  <a:txBody>
                    <a:bodyPr/>
                    <a:p>
                      <a:pPr algn="ctr">
                        <a:buNone/>
                      </a:pPr>
                      <a:r>
                        <a:rPr lang="zh-CN" altLang="en-US"/>
                        <a:t>平值期权</a:t>
                      </a:r>
                      <a:endParaRPr lang="zh-CN" altLang="en-US"/>
                    </a:p>
                  </a:txBody>
                  <a:tcPr/>
                </a:tc>
                <a:tc>
                  <a:txBody>
                    <a:bodyPr/>
                    <a:p>
                      <a:pPr algn="ctr">
                        <a:buNone/>
                      </a:pPr>
                      <a:r>
                        <a:rPr lang="zh-CN" altLang="en-US"/>
                        <a:t>行权价=股票价格 </a:t>
                      </a:r>
                      <a:endParaRPr lang="zh-CN" altLang="en-US"/>
                    </a:p>
                  </a:txBody>
                  <a:tcPr/>
                </a:tc>
              </a:tr>
              <a:tr h="682625">
                <a:tc>
                  <a:txBody>
                    <a:bodyPr/>
                    <a:p>
                      <a:pPr algn="ctr">
                        <a:buNone/>
                      </a:pPr>
                      <a:r>
                        <a:rPr lang="zh-CN" altLang="en-US"/>
                        <a:t>OTM(out-of-the-money)</a:t>
                      </a:r>
                      <a:endParaRPr lang="zh-CN" altLang="en-US"/>
                    </a:p>
                  </a:txBody>
                  <a:tcPr/>
                </a:tc>
                <a:tc>
                  <a:txBody>
                    <a:bodyPr/>
                    <a:p>
                      <a:pPr algn="ctr">
                        <a:buNone/>
                      </a:pPr>
                      <a:r>
                        <a:rPr lang="zh-CN" altLang="en-US"/>
                        <a:t>虚值期权</a:t>
                      </a:r>
                      <a:endParaRPr lang="zh-CN" altLang="en-US"/>
                    </a:p>
                  </a:txBody>
                  <a:tcPr/>
                </a:tc>
                <a:tc>
                  <a:txBody>
                    <a:bodyPr/>
                    <a:p>
                      <a:pPr algn="ctr">
                        <a:buNone/>
                      </a:pPr>
                      <a:r>
                        <a:rPr lang="zh-CN" altLang="en-US"/>
                        <a:t>行权价&gt;股票价格</a:t>
                      </a:r>
                      <a:endParaRPr lang="zh-CN" altLang="en-US"/>
                    </a:p>
                  </a:txBody>
                  <a:tcPr/>
                </a:tc>
              </a:tr>
            </a:tbl>
          </a:graphicData>
        </a:graphic>
      </p:graphicFrame>
      <p:sp>
        <p:nvSpPr>
          <p:cNvPr id="9" name="矩形 8"/>
          <p:cNvSpPr/>
          <p:nvPr/>
        </p:nvSpPr>
        <p:spPr>
          <a:xfrm>
            <a:off x="476885" y="116840"/>
            <a:ext cx="3182620" cy="521970"/>
          </a:xfrm>
          <a:prstGeom prst="rect">
            <a:avLst/>
          </a:prstGeom>
        </p:spPr>
        <p:txBody>
          <a:bodyPr wrap="square">
            <a:spAutoFit/>
          </a:bodyPr>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第四节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zh-CN" sz="5400" b="1" dirty="0">
                <a:solidFill>
                  <a:schemeClr val="bg1"/>
                </a:solidFill>
                <a:latin typeface="微软雅黑" panose="020B0503020204020204" pitchFamily="34" charset="-122"/>
                <a:ea typeface="微软雅黑" panose="020B0503020204020204" pitchFamily="34" charset="-122"/>
              </a:rPr>
              <a:t>水平套利</a:t>
            </a:r>
            <a:r>
              <a:rPr kumimoji="0" lang="zh-CN" altLang="zh-CN" sz="5400" b="1" dirty="0">
                <a:solidFill>
                  <a:schemeClr val="bg1"/>
                </a:solidFill>
                <a:latin typeface="微软雅黑" panose="020B0503020204020204" pitchFamily="34" charset="-122"/>
                <a:ea typeface="微软雅黑" panose="020B0503020204020204" pitchFamily="34" charset="-122"/>
              </a:rPr>
              <a:t>策略</a:t>
            </a:r>
            <a:endParaRPr kumimoji="0" lang="zh-CN"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a:t>
            </a:r>
            <a:r>
              <a:rPr lang="zh-CN" altLang="en-US" sz="2800" b="1" cap="small" dirty="0">
                <a:latin typeface="微软雅黑" panose="020B0503020204020204" pitchFamily="34" charset="-122"/>
                <a:ea typeface="微软雅黑" panose="020B0503020204020204" pitchFamily="34" charset="-122"/>
                <a:cs typeface="+mn-cs"/>
              </a:rPr>
              <a:t>概念</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692785" y="836295"/>
            <a:ext cx="10649585" cy="1943735"/>
          </a:xfrm>
        </p:spPr>
        <p:txBody>
          <a:bodyPr/>
          <a:lstStyle/>
          <a:p>
            <a:pPr latinLnBrk="0">
              <a:lnSpc>
                <a:spcPct val="130000"/>
              </a:lnSpc>
              <a:spcBef>
                <a:spcPts val="0"/>
              </a:spcBef>
            </a:pPr>
            <a:r>
              <a:rPr sz="2400" dirty="0"/>
              <a:t>水平套利（日历套利或时间价差套利）是指交易者根据不同到期日期权合约的不同时间进行的套利。</a:t>
            </a:r>
            <a:endParaRPr sz="2400" dirty="0"/>
          </a:p>
        </p:txBody>
      </p:sp>
      <p:pic>
        <p:nvPicPr>
          <p:cNvPr id="4" name="图片 3"/>
          <p:cNvPicPr>
            <a:picLocks noChangeAspect="1"/>
          </p:cNvPicPr>
          <p:nvPr/>
        </p:nvPicPr>
        <p:blipFill>
          <a:blip r:embed="rId1"/>
          <a:stretch>
            <a:fillRect/>
          </a:stretch>
        </p:blipFill>
        <p:spPr>
          <a:xfrm>
            <a:off x="836930" y="2060575"/>
            <a:ext cx="5942330" cy="3556635"/>
          </a:xfrm>
          <a:prstGeom prst="rect">
            <a:avLst/>
          </a:prstGeom>
        </p:spPr>
      </p:pic>
      <p:sp>
        <p:nvSpPr>
          <p:cNvPr id="5" name="文本框 4"/>
          <p:cNvSpPr txBox="1"/>
          <p:nvPr/>
        </p:nvSpPr>
        <p:spPr>
          <a:xfrm>
            <a:off x="7245350" y="2996565"/>
            <a:ext cx="4341495" cy="970915"/>
          </a:xfrm>
          <a:prstGeom prst="rect">
            <a:avLst/>
          </a:prstGeom>
          <a:noFill/>
        </p:spPr>
        <p:txBody>
          <a:bodyPr wrap="square" rtlCol="0">
            <a:spAutoFit/>
          </a:bodyPr>
          <a:p>
            <a:pPr latinLnBrk="0">
              <a:lnSpc>
                <a:spcPct val="130000"/>
              </a:lnSpc>
            </a:pPr>
            <a:r>
              <a:rPr lang="zh-CN" altLang="en-US" sz="2200"/>
              <a:t>期权时间价值的衰减速度随到期日临近而逐渐加速。</a:t>
            </a:r>
            <a:endParaRPr lang="zh-CN" altLang="en-US" sz="2200"/>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a:t>
            </a:r>
            <a:r>
              <a:rPr lang="zh-CN" altLang="en-US" sz="2800" b="1" cap="small" dirty="0">
                <a:latin typeface="微软雅黑" panose="020B0503020204020204" pitchFamily="34" charset="-122"/>
                <a:ea typeface="微软雅黑" panose="020B0503020204020204" pitchFamily="34" charset="-122"/>
                <a:cs typeface="+mn-cs"/>
              </a:rPr>
              <a:t>概念</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676910" y="815340"/>
            <a:ext cx="10818495" cy="1747520"/>
          </a:xfrm>
          <a:solidFill>
            <a:schemeClr val="accent5">
              <a:lumMod val="40000"/>
              <a:lumOff val="60000"/>
            </a:schemeClr>
          </a:solidFill>
          <a:ln w="38100">
            <a:solidFill>
              <a:srgbClr val="000000">
                <a:alpha val="0"/>
              </a:srgbClr>
            </a:solidFill>
          </a:ln>
        </p:spPr>
        <p:txBody>
          <a:bodyPr/>
          <a:lstStyle/>
          <a:p>
            <a:pPr latinLnBrk="0">
              <a:lnSpc>
                <a:spcPts val="3140"/>
              </a:lnSpc>
              <a:spcBef>
                <a:spcPts val="0"/>
              </a:spcBef>
            </a:pPr>
            <a:r>
              <a:rPr sz="2400" b="1" dirty="0">
                <a:latin typeface="Times New Roman" panose="02020603050405020304" pitchFamily="18" charset="0"/>
                <a:cs typeface="Times New Roman" panose="02020603050405020304" pitchFamily="18" charset="0"/>
              </a:rPr>
              <a:t>【例12-10</a:t>
            </a:r>
            <a:r>
              <a:rPr sz="2400" dirty="0">
                <a:latin typeface="Times New Roman" panose="02020603050405020304" pitchFamily="18" charset="0"/>
                <a:cs typeface="Times New Roman" panose="02020603050405020304" pitchFamily="18" charset="0"/>
              </a:rPr>
              <a:t>】在2021年5月5日，ABC以65.00元/股的价格交易，其历史波动率为30%。同时，以12.50元/股的价格购买2022年1月到期、行权价为65.00元/股的看涨期权；以2.70元/股的价格购买2021年6月到期、行权价为65.00元/股的看涨期权。计算以下不同股票价格情况下的损益。</a:t>
            </a:r>
            <a:endParaRPr sz="2200" dirty="0">
              <a:latin typeface="Times New Roman" panose="02020603050405020304" pitchFamily="18" charset="0"/>
              <a:cs typeface="Times New Roman" panose="02020603050405020304" pitchFamily="18" charset="0"/>
            </a:endParaRPr>
          </a:p>
          <a:p>
            <a:endParaRPr lang="zh-CN" sz="2200" dirty="0">
              <a:latin typeface="Times New Roman" panose="02020603050405020304" pitchFamily="18" charset="0"/>
              <a:cs typeface="Times New Roman" panose="02020603050405020304" pitchFamily="18" charset="0"/>
            </a:endParaRPr>
          </a:p>
          <a:p>
            <a:r>
              <a:rPr lang="zh-CN" sz="2200" dirty="0"/>
              <a:t>分析</a:t>
            </a:r>
            <a:r>
              <a:rPr lang="zh-CN" sz="2200" dirty="0"/>
              <a:t>情况</a:t>
            </a:r>
            <a:endParaRPr lang="zh-CN" sz="2200" dirty="0"/>
          </a:p>
        </p:txBody>
      </p:sp>
      <p:graphicFrame>
        <p:nvGraphicFramePr>
          <p:cNvPr id="6" name="表格 5"/>
          <p:cNvGraphicFramePr/>
          <p:nvPr>
            <p:custDataLst>
              <p:tags r:id="rId1"/>
            </p:custDataLst>
          </p:nvPr>
        </p:nvGraphicFramePr>
        <p:xfrm>
          <a:off x="765175" y="3501390"/>
          <a:ext cx="10546080" cy="2308225"/>
        </p:xfrm>
        <a:graphic>
          <a:graphicData uri="http://schemas.openxmlformats.org/drawingml/2006/table">
            <a:tbl>
              <a:tblPr firstRow="1" bandRow="1">
                <a:tableStyleId>{7DF18680-E054-41AD-8BC1-D1AEF772440D}</a:tableStyleId>
              </a:tblPr>
              <a:tblGrid>
                <a:gridCol w="734060"/>
                <a:gridCol w="1149350"/>
                <a:gridCol w="1859915"/>
                <a:gridCol w="1860550"/>
                <a:gridCol w="920115"/>
                <a:gridCol w="1208405"/>
                <a:gridCol w="2813685"/>
              </a:tblGrid>
              <a:tr h="701040">
                <a:tc>
                  <a:txBody>
                    <a:bodyPr/>
                    <a:p>
                      <a:pPr algn="ctr">
                        <a:buNone/>
                      </a:pPr>
                      <a:r>
                        <a:rPr lang="zh-CN" altLang="en-US" sz="2000">
                          <a:latin typeface="Times New Roman" panose="02020603050405020304" pitchFamily="18" charset="0"/>
                        </a:rPr>
                        <a:t>情况</a:t>
                      </a:r>
                      <a:endParaRPr lang="zh-CN" altLang="en-US" sz="2000">
                        <a:latin typeface="Times New Roman" panose="02020603050405020304" pitchFamily="18" charset="0"/>
                      </a:endParaRPr>
                    </a:p>
                  </a:txBody>
                  <a:tcPr/>
                </a:tc>
                <a:tc>
                  <a:txBody>
                    <a:bodyPr/>
                    <a:p>
                      <a:pPr algn="ctr">
                        <a:buNone/>
                      </a:pPr>
                      <a:r>
                        <a:rPr lang="zh-CN" altLang="en-US" sz="2000">
                          <a:latin typeface="Times New Roman" panose="02020603050405020304" pitchFamily="18" charset="0"/>
                        </a:rPr>
                        <a:t>股票价格</a:t>
                      </a:r>
                      <a:endParaRPr lang="zh-CN" altLang="en-US" sz="2000">
                        <a:latin typeface="Times New Roman" panose="02020603050405020304" pitchFamily="18" charset="0"/>
                      </a:endParaRPr>
                    </a:p>
                  </a:txBody>
                  <a:tcPr/>
                </a:tc>
                <a:tc>
                  <a:txBody>
                    <a:bodyPr/>
                    <a:p>
                      <a:pPr algn="ctr">
                        <a:buNone/>
                      </a:pPr>
                      <a:r>
                        <a:rPr lang="zh-CN" altLang="en-US" sz="2000">
                          <a:latin typeface="Times New Roman" panose="02020603050405020304" pitchFamily="18" charset="0"/>
                        </a:rPr>
                        <a:t>买入看涨期权价值</a:t>
                      </a:r>
                      <a:endParaRPr lang="zh-CN" altLang="en-US" sz="2000">
                        <a:latin typeface="Times New Roman" panose="02020603050405020304" pitchFamily="18" charset="0"/>
                      </a:endParaRPr>
                    </a:p>
                  </a:txBody>
                  <a:tcPr/>
                </a:tc>
                <a:tc>
                  <a:txBody>
                    <a:bodyPr/>
                    <a:p>
                      <a:pPr algn="ctr">
                        <a:buNone/>
                      </a:pPr>
                      <a:r>
                        <a:rPr lang="zh-CN" altLang="en-US" sz="2000">
                          <a:latin typeface="Times New Roman" panose="02020603050405020304" pitchFamily="18" charset="0"/>
                        </a:rPr>
                        <a:t>到现在为止损失</a:t>
                      </a:r>
                      <a:endParaRPr lang="zh-CN" altLang="en-US" sz="2000">
                        <a:latin typeface="Times New Roman" panose="02020603050405020304" pitchFamily="18" charset="0"/>
                      </a:endParaRPr>
                    </a:p>
                  </a:txBody>
                  <a:tcPr/>
                </a:tc>
                <a:tc>
                  <a:txBody>
                    <a:bodyPr/>
                    <a:p>
                      <a:pPr algn="ctr">
                        <a:buNone/>
                      </a:pPr>
                      <a:r>
                        <a:rPr lang="zh-CN" altLang="en-US" sz="2000">
                          <a:latin typeface="Times New Roman" panose="02020603050405020304" pitchFamily="18" charset="0"/>
                        </a:rPr>
                        <a:t>获利</a:t>
                      </a:r>
                      <a:endParaRPr lang="zh-CN" altLang="en-US" sz="2000">
                        <a:latin typeface="Times New Roman" panose="02020603050405020304" pitchFamily="18" charset="0"/>
                      </a:endParaRPr>
                    </a:p>
                  </a:txBody>
                  <a:tcPr/>
                </a:tc>
                <a:tc>
                  <a:txBody>
                    <a:bodyPr/>
                    <a:p>
                      <a:pPr algn="ctr">
                        <a:buNone/>
                      </a:pPr>
                      <a:r>
                        <a:rPr lang="zh-CN" altLang="en-US" sz="2000">
                          <a:latin typeface="Times New Roman" panose="02020603050405020304" pitchFamily="18" charset="0"/>
                        </a:rPr>
                        <a:t>是否执行</a:t>
                      </a:r>
                      <a:endParaRPr lang="zh-CN" altLang="en-US" sz="2000">
                        <a:latin typeface="Times New Roman" panose="02020603050405020304" pitchFamily="18" charset="0"/>
                      </a:endParaRPr>
                    </a:p>
                  </a:txBody>
                  <a:tcPr/>
                </a:tc>
                <a:tc>
                  <a:txBody>
                    <a:bodyPr/>
                    <a:p>
                      <a:pPr algn="ctr">
                        <a:buNone/>
                      </a:pPr>
                      <a:r>
                        <a:rPr lang="zh-CN" altLang="en-US" sz="2000">
                          <a:latin typeface="Times New Roman" panose="02020603050405020304" pitchFamily="18" charset="0"/>
                        </a:rPr>
                        <a:t>总头寸</a:t>
                      </a:r>
                      <a:endParaRPr lang="zh-CN" altLang="en-US" sz="2000">
                        <a:latin typeface="Times New Roman" panose="02020603050405020304" pitchFamily="18" charset="0"/>
                      </a:endParaRPr>
                    </a:p>
                  </a:txBody>
                  <a:tcPr/>
                </a:tc>
              </a:tr>
              <a:tr h="539115">
                <a:tc>
                  <a:txBody>
                    <a:bodyPr/>
                    <a:p>
                      <a:pPr algn="ctr">
                        <a:buNone/>
                      </a:pPr>
                      <a:r>
                        <a:rPr lang="en-US" altLang="zh-CN" sz="2000">
                          <a:latin typeface="Times New Roman" panose="02020603050405020304" pitchFamily="18" charset="0"/>
                          <a:cs typeface="Times New Roman" panose="02020603050405020304" pitchFamily="18" charset="0"/>
                        </a:rPr>
                        <a:t>1</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60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8.40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4.10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2.70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zh-CN" altLang="en-US" sz="2000">
                          <a:latin typeface="Times New Roman" panose="02020603050405020304" pitchFamily="18" charset="0"/>
                        </a:rPr>
                        <a:t>没有</a:t>
                      </a:r>
                      <a:endParaRPr lang="zh-CN" altLang="en-US" sz="2000">
                        <a:latin typeface="Times New Roman" panose="02020603050405020304" pitchFamily="18" charset="0"/>
                      </a:endParaRPr>
                    </a:p>
                  </a:txBody>
                  <a:tcPr/>
                </a:tc>
                <a:tc>
                  <a:txBody>
                    <a:bodyPr/>
                    <a:p>
                      <a:pPr algn="ctr">
                        <a:buNone/>
                      </a:pPr>
                      <a:r>
                        <a:rPr sz="2000" dirty="0">
                          <a:latin typeface="Times New Roman" panose="02020603050405020304" pitchFamily="18" charset="0"/>
                          <a:cs typeface="Times New Roman" panose="02020603050405020304" pitchFamily="18" charset="0"/>
                        </a:rPr>
                        <a:t>12.50+2.70</a:t>
                      </a:r>
                      <a:r>
                        <a:rPr lang="en-US" sz="2000"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4.10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=11.10</a:t>
                      </a:r>
                      <a:endParaRPr lang="zh-CN" altLang="en-US" sz="2000" dirty="0">
                        <a:latin typeface="Times New Roman" panose="02020603050405020304" pitchFamily="18" charset="0"/>
                        <a:cs typeface="Times New Roman" panose="02020603050405020304" pitchFamily="18" charset="0"/>
                      </a:endParaRPr>
                    </a:p>
                  </a:txBody>
                  <a:tcPr/>
                </a:tc>
              </a:tr>
              <a:tr h="530860">
                <a:tc>
                  <a:txBody>
                    <a:bodyPr/>
                    <a:p>
                      <a:pPr algn="ctr">
                        <a:buNone/>
                      </a:pPr>
                      <a:r>
                        <a:rPr lang="en-US" altLang="zh-CN" sz="2000">
                          <a:latin typeface="Times New Roman" panose="02020603050405020304" pitchFamily="18" charset="0"/>
                          <a:cs typeface="Times New Roman" panose="02020603050405020304" pitchFamily="18" charset="0"/>
                        </a:rPr>
                        <a:t>2</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62.50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9.80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2.70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2.70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zh-CN" altLang="en-US" sz="2000">
                          <a:latin typeface="Times New Roman" panose="02020603050405020304" pitchFamily="18" charset="0"/>
                        </a:rPr>
                        <a:t>没有</a:t>
                      </a:r>
                      <a:endParaRPr lang="zh-CN" altLang="en-US" sz="2000">
                        <a:latin typeface="Times New Roman" panose="02020603050405020304" pitchFamily="18" charset="0"/>
                      </a:endParaRPr>
                    </a:p>
                  </a:txBody>
                  <a:tcPr/>
                </a:tc>
                <a:tc>
                  <a:txBody>
                    <a:bodyPr/>
                    <a:p>
                      <a:pPr algn="ctr">
                        <a:buNone/>
                      </a:pPr>
                      <a:r>
                        <a:rPr sz="2000" dirty="0">
                          <a:latin typeface="Times New Roman" panose="02020603050405020304" pitchFamily="18" charset="0"/>
                          <a:cs typeface="Times New Roman" panose="02020603050405020304" pitchFamily="18" charset="0"/>
                        </a:rPr>
                        <a:t>12.50+2.70-2.70=0.00</a:t>
                      </a:r>
                      <a:endParaRPr lang="zh-CN" altLang="en-US" sz="2000" dirty="0">
                        <a:latin typeface="Times New Roman" panose="02020603050405020304" pitchFamily="18" charset="0"/>
                        <a:cs typeface="Times New Roman" panose="02020603050405020304" pitchFamily="18" charset="0"/>
                      </a:endParaRPr>
                    </a:p>
                  </a:txBody>
                  <a:tcPr/>
                </a:tc>
              </a:tr>
              <a:tr h="537210">
                <a:tc>
                  <a:txBody>
                    <a:bodyPr/>
                    <a:p>
                      <a:pPr algn="ctr">
                        <a:buNone/>
                      </a:pPr>
                      <a:r>
                        <a:rPr lang="en-US" altLang="zh-CN" sz="2000">
                          <a:latin typeface="Times New Roman" panose="02020603050405020304" pitchFamily="18" charset="0"/>
                          <a:cs typeface="Times New Roman" panose="02020603050405020304" pitchFamily="18" charset="0"/>
                        </a:rPr>
                        <a:t>3</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65.00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11.40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1.10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en-US" altLang="zh-CN" sz="2000">
                          <a:latin typeface="Times New Roman" panose="02020603050405020304" pitchFamily="18" charset="0"/>
                          <a:cs typeface="Times New Roman" panose="02020603050405020304" pitchFamily="18" charset="0"/>
                        </a:rPr>
                        <a:t>2.70</a:t>
                      </a:r>
                      <a:endParaRPr lang="en-US" altLang="zh-CN" sz="2000">
                        <a:latin typeface="Times New Roman" panose="02020603050405020304" pitchFamily="18" charset="0"/>
                        <a:cs typeface="Times New Roman" panose="02020603050405020304" pitchFamily="18" charset="0"/>
                      </a:endParaRPr>
                    </a:p>
                  </a:txBody>
                  <a:tcPr/>
                </a:tc>
                <a:tc>
                  <a:txBody>
                    <a:bodyPr/>
                    <a:p>
                      <a:pPr algn="ctr">
                        <a:buNone/>
                      </a:pPr>
                      <a:r>
                        <a:rPr lang="zh-CN" altLang="en-US" sz="2000">
                          <a:latin typeface="Times New Roman" panose="02020603050405020304" pitchFamily="18" charset="0"/>
                        </a:rPr>
                        <a:t>没有</a:t>
                      </a:r>
                      <a:endParaRPr lang="zh-CN" altLang="en-US" sz="2000">
                        <a:latin typeface="Times New Roman" panose="02020603050405020304" pitchFamily="18" charset="0"/>
                      </a:endParaRPr>
                    </a:p>
                  </a:txBody>
                  <a:tcPr/>
                </a:tc>
                <a:tc>
                  <a:txBody>
                    <a:bodyPr/>
                    <a:p>
                      <a:pPr algn="ctr">
                        <a:buNone/>
                      </a:pPr>
                      <a:r>
                        <a:rPr sz="2000" dirty="0">
                          <a:latin typeface="Times New Roman" panose="02020603050405020304" pitchFamily="18" charset="0"/>
                          <a:cs typeface="Times New Roman" panose="02020603050405020304" pitchFamily="18" charset="0"/>
                        </a:rPr>
                        <a:t>12.50+2.70-1.10=14.10</a:t>
                      </a:r>
                      <a:endParaRPr lang="zh-CN" altLang="en-US" sz="20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a:t>
            </a:r>
            <a:r>
              <a:rPr lang="zh-CN" altLang="en-US" sz="2800" b="1" cap="small" dirty="0">
                <a:latin typeface="微软雅黑" panose="020B0503020204020204" pitchFamily="34" charset="-122"/>
                <a:ea typeface="微软雅黑" panose="020B0503020204020204" pitchFamily="34" charset="-122"/>
                <a:cs typeface="+mn-cs"/>
              </a:rPr>
              <a:t>概念</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476885" y="3356610"/>
            <a:ext cx="5825490" cy="2165350"/>
          </a:xfrm>
          <a:noFill/>
          <a:ln w="38100">
            <a:solidFill>
              <a:srgbClr val="000000">
                <a:alpha val="0"/>
              </a:srgbClr>
            </a:solidFill>
          </a:ln>
          <a:extLst>
            <a:ext uri="{909E8E84-426E-40DD-AFC4-6F175D3DCCD1}">
              <a14:hiddenFill xmlns:a14="http://schemas.microsoft.com/office/drawing/2010/main">
                <a:solidFill>
                  <a:schemeClr val="accent5">
                    <a:lumMod val="40000"/>
                    <a:lumOff val="60000"/>
                  </a:schemeClr>
                </a:solidFill>
              </a14:hiddenFill>
            </a:ext>
          </a:extLst>
        </p:spPr>
        <p:txBody>
          <a:bodyPr/>
          <a:lstStyle/>
          <a:p>
            <a:pPr marL="0" indent="0">
              <a:buNone/>
            </a:pPr>
            <a:r>
              <a:rPr sz="2200" b="1" dirty="0"/>
              <a:t>情况4步骤</a:t>
            </a:r>
            <a:r>
              <a:rPr sz="2200" dirty="0"/>
              <a:t>：</a:t>
            </a:r>
            <a:endParaRPr sz="2200" dirty="0"/>
          </a:p>
          <a:p>
            <a:pPr marL="0" indent="0">
              <a:buNone/>
            </a:pPr>
            <a:r>
              <a:rPr sz="2200" dirty="0"/>
              <a:t>售出买入的看涨期权；</a:t>
            </a:r>
            <a:endParaRPr sz="2200" dirty="0"/>
          </a:p>
          <a:p>
            <a:pPr marL="0" indent="0">
              <a:buNone/>
            </a:pPr>
            <a:r>
              <a:rPr sz="2200" dirty="0"/>
              <a:t>以当前市场价格购买股票并以是行权价售出；</a:t>
            </a:r>
            <a:endParaRPr sz="2200" dirty="0"/>
          </a:p>
          <a:p>
            <a:pPr marL="0" indent="0">
              <a:buNone/>
            </a:pPr>
            <a:r>
              <a:rPr sz="2200" dirty="0"/>
              <a:t>以65.00元/股执行期权；</a:t>
            </a:r>
            <a:endParaRPr sz="2200" dirty="0"/>
          </a:p>
          <a:p>
            <a:pPr marL="0" indent="0">
              <a:buNone/>
            </a:pPr>
            <a:r>
              <a:rPr sz="2200" dirty="0"/>
              <a:t>以70.00元/股的价格购买股票。</a:t>
            </a:r>
            <a:endParaRPr sz="2200" dirty="0"/>
          </a:p>
          <a:p>
            <a:pPr marL="0" indent="0">
              <a:buNone/>
            </a:pPr>
            <a:endParaRPr sz="2200" dirty="0"/>
          </a:p>
          <a:p>
            <a:endParaRPr sz="2200" dirty="0"/>
          </a:p>
        </p:txBody>
      </p:sp>
      <p:graphicFrame>
        <p:nvGraphicFramePr>
          <p:cNvPr id="6" name="表格 5"/>
          <p:cNvGraphicFramePr/>
          <p:nvPr>
            <p:custDataLst>
              <p:tags r:id="rId1"/>
            </p:custDataLst>
          </p:nvPr>
        </p:nvGraphicFramePr>
        <p:xfrm>
          <a:off x="548640" y="1124585"/>
          <a:ext cx="10881360" cy="1645920"/>
        </p:xfrm>
        <a:graphic>
          <a:graphicData uri="http://schemas.openxmlformats.org/drawingml/2006/table">
            <a:tbl>
              <a:tblPr firstRow="1" bandRow="1">
                <a:tableStyleId>{7DF18680-E054-41AD-8BC1-D1AEF772440D}</a:tableStyleId>
              </a:tblPr>
              <a:tblGrid>
                <a:gridCol w="1209040"/>
                <a:gridCol w="1209040"/>
                <a:gridCol w="1209040"/>
                <a:gridCol w="1209040"/>
                <a:gridCol w="1209040"/>
                <a:gridCol w="1209040"/>
                <a:gridCol w="1209040"/>
                <a:gridCol w="1209040"/>
                <a:gridCol w="1209040"/>
              </a:tblGrid>
              <a:tr h="914400">
                <a:tc>
                  <a:txBody>
                    <a:bodyPr/>
                    <a:p>
                      <a:pPr algn="ctr">
                        <a:buNone/>
                      </a:pPr>
                      <a:r>
                        <a:rPr lang="zh-CN" altLang="en-US">
                          <a:latin typeface="Times New Roman" panose="02020603050405020304" pitchFamily="18" charset="0"/>
                        </a:rPr>
                        <a:t>情况</a:t>
                      </a:r>
                      <a:endParaRPr lang="zh-CN" altLang="en-US">
                        <a:latin typeface="Times New Roman" panose="02020603050405020304" pitchFamily="18" charset="0"/>
                      </a:endParaRPr>
                    </a:p>
                  </a:txBody>
                  <a:tcPr/>
                </a:tc>
                <a:tc>
                  <a:txBody>
                    <a:bodyPr/>
                    <a:p>
                      <a:pPr algn="ctr">
                        <a:buNone/>
                      </a:pPr>
                      <a:r>
                        <a:rPr lang="zh-CN" altLang="en-US">
                          <a:latin typeface="Times New Roman" panose="02020603050405020304" pitchFamily="18" charset="0"/>
                        </a:rPr>
                        <a:t>股票价格</a:t>
                      </a:r>
                      <a:endParaRPr lang="zh-CN" altLang="en-US">
                        <a:latin typeface="Times New Roman" panose="02020603050405020304" pitchFamily="18" charset="0"/>
                      </a:endParaRPr>
                    </a:p>
                  </a:txBody>
                  <a:tcPr/>
                </a:tc>
                <a:tc>
                  <a:txBody>
                    <a:bodyPr/>
                    <a:p>
                      <a:pPr algn="ctr">
                        <a:buNone/>
                      </a:pPr>
                      <a:r>
                        <a:rPr sz="1800" dirty="0">
                          <a:latin typeface="Times New Roman" panose="02020603050405020304" pitchFamily="18" charset="0"/>
                        </a:rPr>
                        <a:t>买入看涨期权</a:t>
                      </a:r>
                      <a:r>
                        <a:rPr lang="zh-CN" sz="1800" dirty="0">
                          <a:latin typeface="Times New Roman" panose="02020603050405020304" pitchFamily="18" charset="0"/>
                        </a:rPr>
                        <a:t>价值</a:t>
                      </a:r>
                      <a:endParaRPr lang="zh-CN"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到现在为止获利</a:t>
                      </a:r>
                      <a:endParaRPr lang="zh-CN" altLang="en-US" sz="1800" dirty="0">
                        <a:latin typeface="Times New Roman" panose="02020603050405020304" pitchFamily="18" charset="0"/>
                      </a:endParaRPr>
                    </a:p>
                  </a:txBody>
                  <a:tcPr/>
                </a:tc>
                <a:tc>
                  <a:txBody>
                    <a:bodyPr/>
                    <a:p>
                      <a:pPr algn="ctr">
                        <a:buNone/>
                      </a:pPr>
                      <a:r>
                        <a:rPr lang="zh-CN" altLang="en-US">
                          <a:latin typeface="Times New Roman" panose="02020603050405020304" pitchFamily="18" charset="0"/>
                        </a:rPr>
                        <a:t>损失</a:t>
                      </a:r>
                      <a:endParaRPr lang="zh-CN" altLang="en-US">
                        <a:latin typeface="Times New Roman" panose="02020603050405020304" pitchFamily="18" charset="0"/>
                      </a:endParaRPr>
                    </a:p>
                  </a:txBody>
                  <a:tcPr/>
                </a:tc>
                <a:tc>
                  <a:txBody>
                    <a:bodyPr/>
                    <a:p>
                      <a:pPr algn="ctr">
                        <a:buNone/>
                      </a:pPr>
                      <a:r>
                        <a:rPr sz="1800" dirty="0">
                          <a:latin typeface="Times New Roman" panose="02020603050405020304" pitchFamily="18" charset="0"/>
                        </a:rPr>
                        <a:t>售出买入看涨期权获利</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获得卖空看涨期权的权利金</a:t>
                      </a:r>
                      <a:endParaRPr lang="zh-CN" altLang="en-US" sz="1800" dirty="0">
                        <a:latin typeface="Times New Roman" panose="02020603050405020304" pitchFamily="18" charset="0"/>
                      </a:endParaRPr>
                    </a:p>
                  </a:txBody>
                  <a:tcPr/>
                </a:tc>
                <a:tc>
                  <a:txBody>
                    <a:bodyPr/>
                    <a:p>
                      <a:pPr algn="ctr">
                        <a:buNone/>
                      </a:pPr>
                      <a:r>
                        <a:rPr lang="zh-CN" altLang="en-US">
                          <a:latin typeface="Times New Roman" panose="02020603050405020304" pitchFamily="18" charset="0"/>
                        </a:rPr>
                        <a:t>行权损失</a:t>
                      </a:r>
                      <a:endParaRPr lang="zh-CN" altLang="en-US">
                        <a:latin typeface="Times New Roman" panose="02020603050405020304" pitchFamily="18" charset="0"/>
                      </a:endParaRPr>
                    </a:p>
                  </a:txBody>
                  <a:tcPr/>
                </a:tc>
                <a:tc>
                  <a:txBody>
                    <a:bodyPr/>
                    <a:p>
                      <a:pPr algn="ctr">
                        <a:buNone/>
                      </a:pPr>
                      <a:r>
                        <a:rPr lang="zh-CN" altLang="en-US">
                          <a:latin typeface="Times New Roman" panose="02020603050405020304" pitchFamily="18" charset="0"/>
                        </a:rPr>
                        <a:t>总头寸</a:t>
                      </a:r>
                      <a:endParaRPr lang="zh-CN" altLang="en-US">
                        <a:latin typeface="Times New Roman" panose="02020603050405020304" pitchFamily="18" charset="0"/>
                      </a:endParaRPr>
                    </a:p>
                  </a:txBody>
                  <a:tcPr/>
                </a:tc>
              </a:tr>
              <a:tr h="365760">
                <a:tc>
                  <a:txBody>
                    <a:bodyPr/>
                    <a:p>
                      <a:pPr algn="ctr">
                        <a:buNone/>
                      </a:pPr>
                      <a:r>
                        <a:rPr lang="en-US" altLang="zh-CN">
                          <a:latin typeface="Times New Roman" panose="02020603050405020304" pitchFamily="18" charset="0"/>
                          <a:cs typeface="Times New Roman" panose="02020603050405020304" pitchFamily="18" charset="0"/>
                        </a:rPr>
                        <a:t>4</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70</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14.80</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2.30</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sz="1800" dirty="0">
                          <a:latin typeface="Times New Roman" panose="02020603050405020304" pitchFamily="18" charset="0"/>
                          <a:cs typeface="Times New Roman" panose="02020603050405020304" pitchFamily="18" charset="0"/>
                        </a:rPr>
                        <a:t>5.00</a:t>
                      </a:r>
                      <a:endParaRPr lang="zh-CN" altLang="en-US" sz="1800" dirty="0">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2.30</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2.70</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5.00</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0.00</a:t>
                      </a:r>
                      <a:endParaRPr lang="en-US" altLang="zh-CN">
                        <a:latin typeface="Times New Roman" panose="02020603050405020304" pitchFamily="18" charset="0"/>
                        <a:cs typeface="Times New Roman" panose="02020603050405020304" pitchFamily="18" charset="0"/>
                      </a:endParaRPr>
                    </a:p>
                  </a:txBody>
                  <a:tcPr/>
                </a:tc>
              </a:tr>
              <a:tr h="365760">
                <a:tc>
                  <a:txBody>
                    <a:bodyPr/>
                    <a:p>
                      <a:pPr algn="ctr">
                        <a:buNone/>
                      </a:pPr>
                      <a:r>
                        <a:rPr lang="en-US" altLang="zh-CN">
                          <a:latin typeface="Times New Roman" panose="02020603050405020304" pitchFamily="18" charset="0"/>
                          <a:cs typeface="Times New Roman" panose="02020603050405020304" pitchFamily="18" charset="0"/>
                        </a:rPr>
                        <a:t>5</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75</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18.35</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5.85</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10.00</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5.85</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2.70</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10.00</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1.45</a:t>
                      </a:r>
                      <a:endParaRPr lang="en-US" altLang="zh-CN">
                        <a:latin typeface="Times New Roman" panose="02020603050405020304" pitchFamily="18" charset="0"/>
                        <a:cs typeface="Times New Roman" panose="02020603050405020304" pitchFamily="18" charset="0"/>
                      </a:endParaRPr>
                    </a:p>
                  </a:txBody>
                  <a:tcPr/>
                </a:tc>
              </a:tr>
            </a:tbl>
          </a:graphicData>
        </a:graphic>
      </p:graphicFrame>
      <p:sp>
        <p:nvSpPr>
          <p:cNvPr id="7" name="内容占位符 2"/>
          <p:cNvSpPr>
            <a:spLocks noGrp="1"/>
          </p:cNvSpPr>
          <p:nvPr/>
        </p:nvSpPr>
        <p:spPr>
          <a:xfrm>
            <a:off x="6381750" y="3284855"/>
            <a:ext cx="5825490" cy="2165350"/>
          </a:xfrm>
          <a:prstGeom prst="rect">
            <a:avLst/>
          </a:prstGeom>
          <a:noFill/>
          <a:ln w="38100">
            <a:solidFill>
              <a:srgbClr val="000000">
                <a:alpha val="0"/>
              </a:srgbClr>
            </a:solidFill>
          </a:ln>
          <a:extLst>
            <a:ext uri="{909E8E84-426E-40DD-AFC4-6F175D3DCCD1}">
              <a14:hiddenFill xmlns:a14="http://schemas.microsoft.com/office/drawing/2010/main">
                <a:solidFill>
                  <a:schemeClr val="accent5">
                    <a:lumMod val="40000"/>
                    <a:lumOff val="60000"/>
                  </a:schemeClr>
                </a:solidFill>
              </a14:hiddenFill>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sz="2200" b="1" dirty="0">
                <a:sym typeface="+mn-ea"/>
              </a:rPr>
              <a:t>情况</a:t>
            </a:r>
            <a:r>
              <a:rPr lang="en-US" altLang="zh-CN" sz="2200" b="1" dirty="0">
                <a:sym typeface="+mn-ea"/>
              </a:rPr>
              <a:t>5</a:t>
            </a:r>
            <a:r>
              <a:rPr sz="2200" b="1" dirty="0">
                <a:sym typeface="+mn-ea"/>
              </a:rPr>
              <a:t>步骤</a:t>
            </a:r>
            <a:r>
              <a:rPr sz="2200" dirty="0">
                <a:sym typeface="+mn-ea"/>
              </a:rPr>
              <a:t>：</a:t>
            </a:r>
            <a:endParaRPr sz="2200" dirty="0">
              <a:sym typeface="+mn-ea"/>
            </a:endParaRPr>
          </a:p>
          <a:p>
            <a:pPr marL="0" indent="0">
              <a:buNone/>
            </a:pPr>
            <a:r>
              <a:rPr sz="2200" dirty="0">
                <a:sym typeface="+mn-ea"/>
              </a:rPr>
              <a:t>售出买入的看涨期权；</a:t>
            </a:r>
            <a:endParaRPr sz="2200" dirty="0">
              <a:sym typeface="+mn-ea"/>
            </a:endParaRPr>
          </a:p>
          <a:p>
            <a:pPr marL="0" indent="0">
              <a:buNone/>
            </a:pPr>
            <a:r>
              <a:rPr sz="2200" dirty="0">
                <a:sym typeface="+mn-ea"/>
              </a:rPr>
              <a:t>以当前市场价格购买股票并以是行权价售出；以65.00元/股执行期权；</a:t>
            </a:r>
            <a:endParaRPr sz="2200" dirty="0">
              <a:sym typeface="+mn-ea"/>
            </a:endParaRPr>
          </a:p>
          <a:p>
            <a:pPr marL="0" indent="0">
              <a:buNone/>
            </a:pPr>
            <a:r>
              <a:rPr sz="2200" dirty="0">
                <a:sym typeface="+mn-ea"/>
              </a:rPr>
              <a:t>以75.00元/股的价格购买股票；</a:t>
            </a:r>
            <a:endParaRPr sz="2200" dirty="0">
              <a:sym typeface="+mn-ea"/>
            </a:endParaRPr>
          </a:p>
          <a:p>
            <a:pPr marL="0" indent="0">
              <a:buNone/>
            </a:pPr>
            <a:r>
              <a:rPr sz="2200" dirty="0">
                <a:sym typeface="+mn-ea"/>
              </a:rPr>
              <a:t>以65.00元/股的价格卖出股票</a:t>
            </a:r>
            <a:r>
              <a:rPr lang="zh-CN" sz="2200" dirty="0">
                <a:sym typeface="+mn-ea"/>
              </a:rPr>
              <a:t>。</a:t>
            </a:r>
            <a:endParaRPr sz="2200" dirty="0"/>
          </a:p>
          <a:p>
            <a:pPr marL="0" indent="0">
              <a:buNone/>
            </a:pPr>
            <a:endParaRPr sz="2200" dirty="0"/>
          </a:p>
          <a:p>
            <a:endParaRPr sz="2200" dirty="0"/>
          </a:p>
        </p:txBody>
      </p:sp>
    </p:spTree>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a:t>
            </a:r>
            <a:r>
              <a:rPr lang="zh-CN" altLang="en-US" sz="2800" b="1" cap="small" dirty="0">
                <a:latin typeface="微软雅黑" panose="020B0503020204020204" pitchFamily="34" charset="-122"/>
                <a:ea typeface="微软雅黑" panose="020B0503020204020204" pitchFamily="34" charset="-122"/>
                <a:cs typeface="+mn-cs"/>
              </a:rPr>
              <a:t>概念</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631190" y="764540"/>
            <a:ext cx="11048365" cy="1565910"/>
          </a:xfrm>
          <a:noFill/>
          <a:ln w="38100">
            <a:solidFill>
              <a:srgbClr val="000000">
                <a:alpha val="0"/>
              </a:srgbClr>
            </a:solidFill>
          </a:ln>
          <a:extLst>
            <a:ext uri="{909E8E84-426E-40DD-AFC4-6F175D3DCCD1}">
              <a14:hiddenFill xmlns:a14="http://schemas.microsoft.com/office/drawing/2010/main">
                <a:solidFill>
                  <a:schemeClr val="accent5">
                    <a:lumMod val="40000"/>
                    <a:lumOff val="60000"/>
                  </a:schemeClr>
                </a:solidFill>
              </a14:hiddenFill>
            </a:ext>
          </a:extLst>
        </p:spPr>
        <p:txBody>
          <a:bodyPr/>
          <a:lstStyle/>
          <a:p>
            <a:pPr marL="0" indent="0" algn="ctr">
              <a:buNone/>
            </a:pPr>
            <a:r>
              <a:rPr lang="zh-CN" sz="2200" dirty="0"/>
              <a:t>表</a:t>
            </a:r>
            <a:r>
              <a:rPr lang="en-US" altLang="zh-CN" sz="2200" dirty="0"/>
              <a:t>12-17  水平套利综合分析表</a:t>
            </a:r>
            <a:endParaRPr lang="en-US" altLang="zh-CN" sz="2200" dirty="0"/>
          </a:p>
        </p:txBody>
      </p:sp>
      <p:graphicFrame>
        <p:nvGraphicFramePr>
          <p:cNvPr id="4" name="表格 3"/>
          <p:cNvGraphicFramePr/>
          <p:nvPr>
            <p:custDataLst>
              <p:tags r:id="rId1"/>
            </p:custDataLst>
          </p:nvPr>
        </p:nvGraphicFramePr>
        <p:xfrm>
          <a:off x="1196975" y="1341120"/>
          <a:ext cx="9916160" cy="4155440"/>
        </p:xfrm>
        <a:graphic>
          <a:graphicData uri="http://schemas.openxmlformats.org/drawingml/2006/table">
            <a:tbl>
              <a:tblPr firstRow="1" bandRow="1">
                <a:tableStyleId>{7DF18680-E054-41AD-8BC1-D1AEF772440D}</a:tableStyleId>
              </a:tblPr>
              <a:tblGrid>
                <a:gridCol w="2303145"/>
                <a:gridCol w="7613015"/>
              </a:tblGrid>
              <a:tr h="804545">
                <a:tc>
                  <a:txBody>
                    <a:bodyPr/>
                    <a:p>
                      <a:pPr>
                        <a:buNone/>
                      </a:pPr>
                      <a:r>
                        <a:rPr lang="zh-CN" altLang="en-US" sz="2200"/>
                        <a:t>策略</a:t>
                      </a:r>
                      <a:endParaRPr lang="zh-CN" altLang="en-US" sz="2200"/>
                    </a:p>
                  </a:txBody>
                  <a:tcPr/>
                </a:tc>
                <a:tc>
                  <a:txBody>
                    <a:bodyPr/>
                    <a:p>
                      <a:pPr>
                        <a:buNone/>
                      </a:pPr>
                      <a:r>
                        <a:rPr lang="zh-CN" altLang="en-US" sz="2200"/>
                        <a:t>购买一份到期日是长期的相同执行价格期权，同时售出一份短期看涨期权</a:t>
                      </a:r>
                      <a:endParaRPr lang="zh-CN" altLang="en-US" sz="2200"/>
                    </a:p>
                  </a:txBody>
                  <a:tcPr/>
                </a:tc>
              </a:tr>
              <a:tr h="837565">
                <a:tc>
                  <a:txBody>
                    <a:bodyPr/>
                    <a:p>
                      <a:pPr>
                        <a:buNone/>
                      </a:pPr>
                      <a:r>
                        <a:rPr lang="zh-CN" altLang="en-US" sz="2200"/>
                        <a:t>使用范围</a:t>
                      </a:r>
                      <a:endParaRPr lang="zh-CN" altLang="en-US" sz="2200"/>
                    </a:p>
                  </a:txBody>
                  <a:tcPr/>
                </a:tc>
                <a:tc>
                  <a:txBody>
                    <a:bodyPr/>
                    <a:p>
                      <a:pPr>
                        <a:buNone/>
                      </a:pPr>
                      <a:r>
                        <a:rPr lang="zh-CN" altLang="en-US" sz="2200"/>
                        <a:t>预计后期价格盘整</a:t>
                      </a:r>
                      <a:endParaRPr lang="zh-CN" altLang="en-US" sz="2200"/>
                    </a:p>
                  </a:txBody>
                  <a:tcPr/>
                </a:tc>
              </a:tr>
              <a:tr h="837565">
                <a:tc>
                  <a:txBody>
                    <a:bodyPr/>
                    <a:p>
                      <a:pPr>
                        <a:buNone/>
                      </a:pPr>
                      <a:r>
                        <a:rPr lang="zh-CN" altLang="en-US" sz="2200"/>
                        <a:t>风险</a:t>
                      </a:r>
                      <a:endParaRPr lang="zh-CN" altLang="en-US" sz="2200"/>
                    </a:p>
                  </a:txBody>
                  <a:tcPr/>
                </a:tc>
                <a:tc>
                  <a:txBody>
                    <a:bodyPr/>
                    <a:p>
                      <a:pPr>
                        <a:buNone/>
                      </a:pPr>
                      <a:r>
                        <a:rPr lang="zh-CN" altLang="en-US" sz="2200"/>
                        <a:t>有上限，风险随价格的不断上涨或下跌而变大，但不会超过最初的构建成本</a:t>
                      </a:r>
                      <a:endParaRPr lang="zh-CN" altLang="en-US" sz="2200"/>
                    </a:p>
                  </a:txBody>
                  <a:tcPr/>
                </a:tc>
              </a:tr>
              <a:tr h="838200">
                <a:tc>
                  <a:txBody>
                    <a:bodyPr/>
                    <a:p>
                      <a:pPr>
                        <a:buNone/>
                      </a:pPr>
                      <a:r>
                        <a:rPr lang="zh-CN" altLang="en-US" sz="2200"/>
                        <a:t>收益</a:t>
                      </a:r>
                      <a:endParaRPr lang="zh-CN" altLang="en-US" sz="2200"/>
                    </a:p>
                  </a:txBody>
                  <a:tcPr/>
                </a:tc>
                <a:tc>
                  <a:txBody>
                    <a:bodyPr/>
                    <a:p>
                      <a:pPr>
                        <a:buNone/>
                      </a:pPr>
                      <a:r>
                        <a:rPr lang="zh-CN" altLang="en-US" sz="2200"/>
                        <a:t>有上限，且在短期期权到期时，若价格位于行权价附近，则有收益出现</a:t>
                      </a:r>
                      <a:endParaRPr lang="zh-CN" altLang="en-US" sz="2200"/>
                    </a:p>
                  </a:txBody>
                  <a:tcPr/>
                </a:tc>
              </a:tr>
              <a:tr h="837565">
                <a:tc>
                  <a:txBody>
                    <a:bodyPr/>
                    <a:p>
                      <a:pPr>
                        <a:buNone/>
                      </a:pPr>
                      <a:r>
                        <a:rPr lang="zh-CN" altLang="en-US" sz="2200"/>
                        <a:t>损益平衡点</a:t>
                      </a:r>
                      <a:endParaRPr lang="zh-CN" altLang="en-US" sz="2200"/>
                    </a:p>
                  </a:txBody>
                  <a:tcPr/>
                </a:tc>
                <a:tc>
                  <a:txBody>
                    <a:bodyPr/>
                    <a:p>
                      <a:pPr>
                        <a:buNone/>
                      </a:pPr>
                      <a:r>
                        <a:rPr lang="zh-CN" altLang="en-US" sz="2200"/>
                        <a:t>无法定量，因为随着波动率、时间价值等因素的变化而变化</a:t>
                      </a:r>
                      <a:endParaRPr lang="zh-CN" altLang="en-US" sz="2200"/>
                    </a:p>
                  </a:txBody>
                  <a:tcPr/>
                </a:tc>
              </a:tr>
            </a:tbl>
          </a:graphicData>
        </a:graphic>
      </p:graphicFrame>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260350" y="0"/>
            <a:ext cx="11002645" cy="14401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二、水平套利的</a:t>
            </a:r>
            <a:r>
              <a:rPr lang="zh-CN" altLang="en-US" sz="2800" b="1" cap="small" dirty="0">
                <a:latin typeface="微软雅黑" panose="020B0503020204020204" pitchFamily="34" charset="-122"/>
                <a:ea typeface="微软雅黑" panose="020B0503020204020204" pitchFamily="34" charset="-122"/>
                <a:cs typeface="+mn-cs"/>
              </a:rPr>
              <a:t>优缺点</a:t>
            </a:r>
            <a:endParaRPr lang="zh-CN" altLang="en-US" sz="2800" b="1" cap="small" dirty="0">
              <a:latin typeface="微软雅黑" panose="020B0503020204020204" pitchFamily="34" charset="-122"/>
              <a:ea typeface="微软雅黑" panose="020B0503020204020204" pitchFamily="34" charset="-122"/>
              <a:cs typeface="+mn-cs"/>
            </a:endParaRPr>
          </a:p>
          <a:p>
            <a:pPr marL="342900" indent="-342900" algn="l">
              <a:spcBef>
                <a:spcPct val="2000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None/>
            </a:pPr>
            <a:endParaRPr sz="2200" dirty="0">
              <a:latin typeface="+mn-lt"/>
              <a:ea typeface="+mn-ea"/>
            </a:endParaRPr>
          </a:p>
        </p:txBody>
      </p:sp>
      <p:grpSp>
        <p:nvGrpSpPr>
          <p:cNvPr id="4" name="组合 3"/>
          <p:cNvGrpSpPr/>
          <p:nvPr/>
        </p:nvGrpSpPr>
        <p:grpSpPr>
          <a:xfrm>
            <a:off x="885190" y="740410"/>
            <a:ext cx="9382125" cy="5231765"/>
            <a:chOff x="1431" y="5509"/>
            <a:chExt cx="14775" cy="8239"/>
          </a:xfrm>
        </p:grpSpPr>
        <p:grpSp>
          <p:nvGrpSpPr>
            <p:cNvPr id="47" name="组合 46"/>
            <p:cNvGrpSpPr/>
            <p:nvPr/>
          </p:nvGrpSpPr>
          <p:grpSpPr>
            <a:xfrm>
              <a:off x="1431" y="5509"/>
              <a:ext cx="14775" cy="8239"/>
              <a:chOff x="1927" y="2290"/>
              <a:chExt cx="14775" cy="8239"/>
            </a:xfrm>
          </p:grpSpPr>
          <p:grpSp>
            <p:nvGrpSpPr>
              <p:cNvPr id="31" name="组合 30"/>
              <p:cNvGrpSpPr/>
              <p:nvPr/>
            </p:nvGrpSpPr>
            <p:grpSpPr>
              <a:xfrm>
                <a:off x="1998" y="2290"/>
                <a:ext cx="14637" cy="3470"/>
                <a:chOff x="2288" y="2257"/>
                <a:chExt cx="14637" cy="3470"/>
              </a:xfrm>
            </p:grpSpPr>
            <p:sp>
              <p:nvSpPr>
                <p:cNvPr id="30" name="矩形 29"/>
                <p:cNvSpPr/>
                <p:nvPr/>
              </p:nvSpPr>
              <p:spPr>
                <a:xfrm>
                  <a:off x="6587" y="2257"/>
                  <a:ext cx="10338"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 name="组合 27"/>
                <p:cNvGrpSpPr/>
                <p:nvPr/>
              </p:nvGrpSpPr>
              <p:grpSpPr>
                <a:xfrm rot="0">
                  <a:off x="2288" y="2548"/>
                  <a:ext cx="13838" cy="2844"/>
                  <a:chOff x="3914" y="4846"/>
                  <a:chExt cx="13838" cy="2844"/>
                </a:xfrm>
              </p:grpSpPr>
              <p:sp>
                <p:nvSpPr>
                  <p:cNvPr id="7" name="圆角矩形 6"/>
                  <p:cNvSpPr/>
                  <p:nvPr/>
                </p:nvSpPr>
                <p:spPr>
                  <a:xfrm>
                    <a:off x="8966" y="6879"/>
                    <a:ext cx="873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每月都可获得收入，其风险收益较为乐观</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7" name="组合 26"/>
                  <p:cNvGrpSpPr/>
                  <p:nvPr/>
                </p:nvGrpSpPr>
                <p:grpSpPr>
                  <a:xfrm>
                    <a:off x="3914" y="4846"/>
                    <a:ext cx="13838" cy="2758"/>
                    <a:chOff x="3914" y="4846"/>
                    <a:chExt cx="13838" cy="2758"/>
                  </a:xfrm>
                </p:grpSpPr>
                <p:grpSp>
                  <p:nvGrpSpPr>
                    <p:cNvPr id="17" name="组合 16"/>
                    <p:cNvGrpSpPr/>
                    <p:nvPr/>
                  </p:nvGrpSpPr>
                  <p:grpSpPr>
                    <a:xfrm>
                      <a:off x="3914" y="4846"/>
                      <a:ext cx="13838" cy="2758"/>
                      <a:chOff x="2855" y="3245"/>
                      <a:chExt cx="13838"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907" y="3245"/>
                        <a:ext cx="8786"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dirty="0">
                            <a:solidFill>
                              <a:schemeClr val="tx1"/>
                            </a:solidFill>
                            <a:sym typeface="+mn-ea"/>
                          </a:rPr>
                          <a:t>初始投资不高，并且易于调整头寸组合</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874" y="4277"/>
                        <a:ext cx="8766"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最大风险为权利金，风险被限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32" name="组合 31"/>
              <p:cNvGrpSpPr/>
              <p:nvPr/>
            </p:nvGrpSpPr>
            <p:grpSpPr>
              <a:xfrm>
                <a:off x="1927" y="6365"/>
                <a:ext cx="14775" cy="4164"/>
                <a:chOff x="2262" y="2670"/>
                <a:chExt cx="14775" cy="4164"/>
              </a:xfrm>
            </p:grpSpPr>
            <p:sp>
              <p:nvSpPr>
                <p:cNvPr id="46" name="矩形 45"/>
                <p:cNvSpPr/>
                <p:nvPr/>
              </p:nvSpPr>
              <p:spPr>
                <a:xfrm>
                  <a:off x="6705" y="2670"/>
                  <a:ext cx="10332" cy="416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262" y="2952"/>
                  <a:ext cx="13886" cy="2887"/>
                  <a:chOff x="3888" y="5250"/>
                  <a:chExt cx="13886" cy="2887"/>
                </a:xfrm>
              </p:grpSpPr>
              <p:grpSp>
                <p:nvGrpSpPr>
                  <p:cNvPr id="41" name="组合 40"/>
                  <p:cNvGrpSpPr/>
                  <p:nvPr/>
                </p:nvGrpSpPr>
                <p:grpSpPr>
                  <a:xfrm>
                    <a:off x="3888" y="5250"/>
                    <a:ext cx="13886" cy="2887"/>
                    <a:chOff x="2829" y="3649"/>
                    <a:chExt cx="13886" cy="2887"/>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887" y="3649"/>
                      <a:ext cx="88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期权头寸在刚构建时为同实值或虚值期权</a:t>
                      </a:r>
                      <a:endParaRPr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919" y="4584"/>
                      <a:ext cx="6627"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若股票价格上涨，上升趋势有上限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2" name="圆角矩形 1"/>
            <p:cNvSpPr/>
            <p:nvPr/>
          </p:nvSpPr>
          <p:spPr>
            <a:xfrm>
              <a:off x="6489" y="11750"/>
              <a:ext cx="8832"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若股票价格上涨显著，可能因为上升趋势而亏损</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3" name="圆角矩形 2"/>
            <p:cNvSpPr/>
            <p:nvPr/>
          </p:nvSpPr>
          <p:spPr>
            <a:xfrm>
              <a:off x="6489" y="12699"/>
              <a:ext cx="885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高利润未必代表这是有较高能力或有利可图的交易</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Tree>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第五节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en-US" sz="5400" b="1" dirty="0" smtClean="0">
                <a:solidFill>
                  <a:schemeClr val="bg1"/>
                </a:solidFill>
                <a:latin typeface="微软雅黑" panose="020B0503020204020204" pitchFamily="34" charset="-122"/>
                <a:ea typeface="微软雅黑" panose="020B0503020204020204" pitchFamily="34" charset="-122"/>
              </a:rPr>
              <a:t>跨式套利</a:t>
            </a:r>
            <a:r>
              <a:rPr kumimoji="0" lang="zh-CN" altLang="en-US" sz="5400" b="1" dirty="0" smtClean="0">
                <a:solidFill>
                  <a:schemeClr val="bg1"/>
                </a:solidFill>
                <a:latin typeface="微软雅黑" panose="020B0503020204020204" pitchFamily="34" charset="-122"/>
                <a:ea typeface="微软雅黑" panose="020B0503020204020204" pitchFamily="34" charset="-122"/>
              </a:rPr>
              <a:t>策略</a:t>
            </a:r>
            <a:endParaRPr kumimoji="0" lang="zh-CN" altLang="en-US" sz="5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188595" y="188595"/>
            <a:ext cx="11002645" cy="33508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342900" indent="-342900" algn="l">
              <a:spcBef>
                <a:spcPct val="20000"/>
              </a:spcBef>
              <a:buClrTx/>
              <a:buSzTx/>
              <a:buFont typeface="Arial" panose="020B0604020202020204" pitchFamily="34" charset="0"/>
              <a:buChar char="•"/>
            </a:pPr>
            <a:endParaRPr sz="2200" dirty="0">
              <a:latin typeface="+mn-lt"/>
              <a:ea typeface="+mn-ea"/>
            </a:endParaRPr>
          </a:p>
          <a:p>
            <a:pPr marL="342900" indent="-342900" algn="l">
              <a:spcBef>
                <a:spcPct val="20000"/>
              </a:spcBef>
              <a:buClrTx/>
              <a:buSzTx/>
              <a:buFont typeface="Arial" panose="020B0604020202020204" pitchFamily="34" charset="0"/>
              <a:buChar char="•"/>
            </a:pPr>
            <a:r>
              <a:rPr sz="2200" b="1" dirty="0">
                <a:latin typeface="+mn-lt"/>
                <a:ea typeface="+mn-ea"/>
              </a:rPr>
              <a:t>（一）买入跨式套利期权的概念</a:t>
            </a:r>
            <a:endParaRPr sz="2200" b="1" dirty="0">
              <a:latin typeface="+mn-lt"/>
              <a:ea typeface="+mn-ea"/>
            </a:endParaRPr>
          </a:p>
          <a:p>
            <a:pPr marL="342900" indent="-342900" algn="l">
              <a:spcBef>
                <a:spcPct val="20000"/>
              </a:spcBef>
              <a:buClrTx/>
              <a:buSzTx/>
              <a:buFont typeface="Arial" panose="020B0604020202020204" pitchFamily="34" charset="0"/>
              <a:buChar char="•"/>
            </a:pPr>
            <a:r>
              <a:rPr sz="2200" dirty="0">
                <a:latin typeface="+mn-lt"/>
                <a:ea typeface="+mn-ea"/>
              </a:rPr>
              <a:t>买入跨式（下跨式）套利是指买入一份看跌期权，同时买入一份到期日、行权价都相同的看涨期权。投资者在市场大幅上涨或下跌时均能从中盈利，最大亏损是支付的权利金，但最大利润没有上限。</a:t>
            </a:r>
            <a:endParaRPr sz="2200" dirty="0">
              <a:latin typeface="+mn-lt"/>
              <a:ea typeface="+mn-ea"/>
            </a:endParaRPr>
          </a:p>
          <a:p>
            <a:pPr marL="342900" indent="-342900" algn="l">
              <a:spcBef>
                <a:spcPct val="20000"/>
              </a:spcBef>
              <a:buClrTx/>
              <a:buSzTx/>
              <a:buFont typeface="Arial" panose="020B0604020202020204" pitchFamily="34" charset="0"/>
              <a:buChar char="•"/>
            </a:pPr>
            <a:endParaRPr sz="2200" dirty="0">
              <a:latin typeface="+mn-lt"/>
              <a:ea typeface="+mn-ea"/>
            </a:endParaRPr>
          </a:p>
          <a:p>
            <a:pPr marL="342900" indent="-342900" algn="l">
              <a:spcBef>
                <a:spcPct val="20000"/>
              </a:spcBef>
              <a:buClrTx/>
              <a:buSzTx/>
              <a:buFont typeface="Arial" panose="020B0604020202020204" pitchFamily="34" charset="0"/>
              <a:buChar char="•"/>
            </a:pPr>
            <a:r>
              <a:rPr sz="2200" dirty="0">
                <a:latin typeface="+mn-lt"/>
                <a:ea typeface="+mn-ea"/>
              </a:rPr>
              <a:t> </a:t>
            </a:r>
            <a:r>
              <a:rPr lang="en-US" sz="2200" dirty="0">
                <a:latin typeface="+mn-lt"/>
                <a:ea typeface="+mn-ea"/>
              </a:rPr>
              <a:t>                                                    </a:t>
            </a:r>
            <a:r>
              <a:rPr lang="zh-CN" altLang="en-US" sz="2200" b="1" dirty="0">
                <a:latin typeface="+mn-lt"/>
                <a:ea typeface="+mn-ea"/>
              </a:rPr>
              <a:t>表</a:t>
            </a:r>
            <a:r>
              <a:rPr sz="2200" b="1" dirty="0">
                <a:latin typeface="+mn-lt"/>
                <a:ea typeface="+mn-ea"/>
              </a:rPr>
              <a:t>12-1</a:t>
            </a:r>
            <a:r>
              <a:rPr lang="en-US" sz="2200" b="1" dirty="0">
                <a:latin typeface="+mn-lt"/>
                <a:ea typeface="+mn-ea"/>
              </a:rPr>
              <a:t>8</a:t>
            </a:r>
            <a:r>
              <a:rPr sz="2200" b="1" dirty="0">
                <a:latin typeface="+mn-lt"/>
                <a:ea typeface="+mn-ea"/>
              </a:rPr>
              <a:t>是买入跨式套利收益</a:t>
            </a:r>
            <a:r>
              <a:rPr lang="zh-CN" sz="2200" b="1" dirty="0">
                <a:latin typeface="+mn-lt"/>
                <a:ea typeface="+mn-ea"/>
              </a:rPr>
              <a:t>表</a:t>
            </a:r>
            <a:endParaRPr lang="zh-CN" sz="2200" b="1" dirty="0">
              <a:latin typeface="+mn-lt"/>
              <a:ea typeface="+mn-ea"/>
            </a:endParaRPr>
          </a:p>
        </p:txBody>
      </p:sp>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一、买入跨式套利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1700530" y="3284855"/>
          <a:ext cx="8530590" cy="1905000"/>
        </p:xfrm>
        <a:graphic>
          <a:graphicData uri="http://schemas.openxmlformats.org/drawingml/2006/table">
            <a:tbl>
              <a:tblPr firstRow="1" bandRow="1">
                <a:tableStyleId>{7DF18680-E054-41AD-8BC1-D1AEF772440D}</a:tableStyleId>
              </a:tblPr>
              <a:tblGrid>
                <a:gridCol w="4265295"/>
                <a:gridCol w="4265295"/>
              </a:tblGrid>
              <a:tr h="381000">
                <a:tc>
                  <a:txBody>
                    <a:bodyPr/>
                    <a:p>
                      <a:pPr>
                        <a:buNone/>
                      </a:pPr>
                      <a:r>
                        <a:rPr lang="zh-CN" altLang="en-US"/>
                        <a:t>构建成本</a:t>
                      </a:r>
                      <a:endParaRPr lang="zh-CN" altLang="en-US"/>
                    </a:p>
                  </a:txBody>
                  <a:tcPr/>
                </a:tc>
                <a:tc>
                  <a:txBody>
                    <a:bodyPr/>
                    <a:p>
                      <a:pPr>
                        <a:buNone/>
                      </a:pPr>
                      <a:r>
                        <a:rPr lang="zh-CN" altLang="en-US"/>
                        <a:t>所有期权的权利金</a:t>
                      </a:r>
                      <a:endParaRPr lang="zh-CN" altLang="en-US"/>
                    </a:p>
                  </a:txBody>
                  <a:tcPr/>
                </a:tc>
              </a:tr>
              <a:tr h="381000">
                <a:tc>
                  <a:txBody>
                    <a:bodyPr/>
                    <a:p>
                      <a:pPr>
                        <a:buNone/>
                      </a:pPr>
                      <a:r>
                        <a:rPr lang="zh-CN" altLang="en-US"/>
                        <a:t>最大损失</a:t>
                      </a:r>
                      <a:endParaRPr lang="zh-CN" altLang="en-US"/>
                    </a:p>
                  </a:txBody>
                  <a:tcPr/>
                </a:tc>
                <a:tc>
                  <a:txBody>
                    <a:bodyPr/>
                    <a:p>
                      <a:pPr>
                        <a:buNone/>
                      </a:pPr>
                      <a:r>
                        <a:rPr lang="zh-CN" altLang="en-US"/>
                        <a:t>支付的净期权费</a:t>
                      </a:r>
                      <a:endParaRPr lang="zh-CN" altLang="en-US"/>
                    </a:p>
                  </a:txBody>
                  <a:tcPr/>
                </a:tc>
              </a:tr>
              <a:tr h="381000">
                <a:tc>
                  <a:txBody>
                    <a:bodyPr/>
                    <a:p>
                      <a:pPr>
                        <a:buNone/>
                      </a:pPr>
                      <a:r>
                        <a:rPr lang="zh-CN" altLang="en-US"/>
                        <a:t>最大利润</a:t>
                      </a:r>
                      <a:endParaRPr lang="zh-CN" altLang="en-US"/>
                    </a:p>
                  </a:txBody>
                  <a:tcPr/>
                </a:tc>
                <a:tc>
                  <a:txBody>
                    <a:bodyPr/>
                    <a:p>
                      <a:pPr>
                        <a:buNone/>
                      </a:pPr>
                      <a:r>
                        <a:rPr lang="zh-CN" altLang="en-US"/>
                        <a:t>没有上限</a:t>
                      </a:r>
                      <a:endParaRPr lang="zh-CN" altLang="en-US"/>
                    </a:p>
                  </a:txBody>
                  <a:tcPr/>
                </a:tc>
              </a:tr>
              <a:tr h="381000">
                <a:tc>
                  <a:txBody>
                    <a:bodyPr/>
                    <a:p>
                      <a:pPr>
                        <a:buNone/>
                      </a:pPr>
                      <a:r>
                        <a:rPr lang="zh-CN" altLang="en-US"/>
                        <a:t>向下盈亏平衡点</a:t>
                      </a:r>
                      <a:endParaRPr lang="zh-CN" altLang="en-US"/>
                    </a:p>
                  </a:txBody>
                  <a:tcPr/>
                </a:tc>
                <a:tc>
                  <a:txBody>
                    <a:bodyPr/>
                    <a:p>
                      <a:pPr>
                        <a:buNone/>
                      </a:pPr>
                      <a:r>
                        <a:rPr lang="zh-CN" altLang="en-US"/>
                        <a:t>期权行权价-净期权费</a:t>
                      </a:r>
                      <a:endParaRPr lang="zh-CN" altLang="en-US"/>
                    </a:p>
                  </a:txBody>
                  <a:tcPr/>
                </a:tc>
              </a:tr>
              <a:tr h="381000">
                <a:tc>
                  <a:txBody>
                    <a:bodyPr/>
                    <a:p>
                      <a:pPr>
                        <a:buNone/>
                      </a:pPr>
                      <a:r>
                        <a:rPr lang="zh-CN" altLang="en-US"/>
                        <a:t>向上盈亏平衡点</a:t>
                      </a:r>
                      <a:endParaRPr lang="zh-CN" altLang="en-US"/>
                    </a:p>
                  </a:txBody>
                  <a:tcPr/>
                </a:tc>
                <a:tc>
                  <a:txBody>
                    <a:bodyPr/>
                    <a:p>
                      <a:pPr>
                        <a:buNone/>
                      </a:pPr>
                      <a:r>
                        <a:rPr lang="zh-CN" altLang="en-US"/>
                        <a:t>期权行权价+净期权费</a:t>
                      </a:r>
                      <a:endParaRPr lang="zh-CN" altLang="en-US"/>
                    </a:p>
                  </a:txBody>
                  <a:tcPr/>
                </a:tc>
              </a:tr>
            </a:tbl>
          </a:graphicData>
        </a:graphic>
      </p:graphicFrame>
    </p:spTree>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189230" y="476250"/>
            <a:ext cx="11002645" cy="361124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342900" indent="-342900" algn="l">
              <a:spcBef>
                <a:spcPct val="20000"/>
              </a:spcBef>
              <a:buClrTx/>
              <a:buSzTx/>
              <a:buFont typeface="Arial" panose="020B0604020202020204" pitchFamily="34" charset="0"/>
              <a:buChar char="•"/>
            </a:pPr>
            <a:endParaRPr sz="2200" dirty="0">
              <a:latin typeface="+mn-lt"/>
              <a:ea typeface="+mn-ea"/>
            </a:endParaRPr>
          </a:p>
          <a:p>
            <a:pPr marL="342900" indent="-342900" algn="l">
              <a:spcBef>
                <a:spcPct val="20000"/>
              </a:spcBef>
              <a:buClrTx/>
              <a:buSzTx/>
              <a:buFont typeface="Arial" panose="020B0604020202020204" pitchFamily="34" charset="0"/>
              <a:buChar char="•"/>
            </a:pPr>
            <a:r>
              <a:rPr sz="2200" b="1" dirty="0">
                <a:latin typeface="+mn-lt"/>
                <a:ea typeface="+mn-ea"/>
              </a:rPr>
              <a:t>（一）买入跨式套利期权的概念</a:t>
            </a:r>
            <a:endParaRPr sz="2200" b="1" dirty="0">
              <a:latin typeface="+mn-lt"/>
              <a:ea typeface="+mn-ea"/>
            </a:endParaRPr>
          </a:p>
          <a:p>
            <a:pPr marL="342900" indent="-342900" algn="l">
              <a:spcBef>
                <a:spcPct val="20000"/>
              </a:spcBef>
              <a:buClrTx/>
              <a:buSzTx/>
              <a:buFont typeface="Arial" panose="020B0604020202020204" pitchFamily="34" charset="0"/>
              <a:buChar char="•"/>
            </a:pPr>
            <a:r>
              <a:rPr sz="2200" dirty="0">
                <a:latin typeface="+mn-lt"/>
                <a:ea typeface="+mn-ea"/>
              </a:rPr>
              <a:t> </a:t>
            </a:r>
            <a:r>
              <a:rPr lang="en-US" sz="2200" dirty="0">
                <a:latin typeface="+mn-lt"/>
                <a:ea typeface="+mn-ea"/>
              </a:rPr>
              <a:t>                                                    </a:t>
            </a:r>
            <a:endParaRPr sz="2200" dirty="0">
              <a:latin typeface="+mn-lt"/>
              <a:ea typeface="+mn-ea"/>
            </a:endParaRPr>
          </a:p>
        </p:txBody>
      </p:sp>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一、买入跨式套利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1"/>
          <a:stretch>
            <a:fillRect/>
          </a:stretch>
        </p:blipFill>
        <p:spPr>
          <a:xfrm>
            <a:off x="260985" y="815340"/>
            <a:ext cx="6319520" cy="4107815"/>
          </a:xfrm>
          <a:prstGeom prst="rect">
            <a:avLst/>
          </a:prstGeom>
        </p:spPr>
      </p:pic>
      <p:sp>
        <p:nvSpPr>
          <p:cNvPr id="7" name="文本框 6"/>
          <p:cNvSpPr txBox="1"/>
          <p:nvPr/>
        </p:nvSpPr>
        <p:spPr>
          <a:xfrm>
            <a:off x="548640" y="5012690"/>
            <a:ext cx="5743575" cy="1476375"/>
          </a:xfrm>
          <a:prstGeom prst="rect">
            <a:avLst/>
          </a:prstGeom>
          <a:solidFill>
            <a:schemeClr val="bg1">
              <a:lumMod val="85000"/>
            </a:schemeClr>
          </a:solidFill>
        </p:spPr>
        <p:txBody>
          <a:bodyPr wrap="square" rtlCol="0" anchor="t">
            <a:spAutoFit/>
          </a:bodyPr>
          <a:p>
            <a:r>
              <a:rPr lang="zh-CN" altLang="en-US"/>
              <a:t>#买入跨式套利收益图</a:t>
            </a:r>
            <a:endParaRPr lang="zh-CN" altLang="en-US"/>
          </a:p>
          <a:p>
            <a:r>
              <a:rPr lang="zh-CN" altLang="en-US"/>
              <a:t>s=25</a:t>
            </a:r>
            <a:endParaRPr lang="zh-CN" altLang="en-US"/>
          </a:p>
          <a:p>
            <a:r>
              <a:rPr lang="zh-CN" altLang="en-US"/>
              <a:t>x=30</a:t>
            </a:r>
            <a:endParaRPr lang="zh-CN" altLang="en-US"/>
          </a:p>
          <a:p>
            <a:r>
              <a:rPr lang="zh-CN" altLang="en-US"/>
              <a:t>r=0.05</a:t>
            </a:r>
            <a:endParaRPr lang="zh-CN" altLang="en-US"/>
          </a:p>
          <a:p>
            <a:r>
              <a:rPr lang="zh-CN" altLang="en-US"/>
              <a:t>t=1</a:t>
            </a:r>
            <a:endParaRPr lang="zh-CN" altLang="en-US"/>
          </a:p>
        </p:txBody>
      </p:sp>
      <p:sp>
        <p:nvSpPr>
          <p:cNvPr id="8" name="文本框 7"/>
          <p:cNvSpPr txBox="1"/>
          <p:nvPr/>
        </p:nvSpPr>
        <p:spPr>
          <a:xfrm>
            <a:off x="7101840" y="815340"/>
            <a:ext cx="4538345" cy="5077460"/>
          </a:xfrm>
          <a:prstGeom prst="rect">
            <a:avLst/>
          </a:prstGeom>
          <a:solidFill>
            <a:schemeClr val="bg1">
              <a:lumMod val="85000"/>
            </a:schemeClr>
          </a:solidFill>
        </p:spPr>
        <p:txBody>
          <a:bodyPr wrap="square" rtlCol="0" anchor="t">
            <a:spAutoFit/>
          </a:bodyPr>
          <a:p>
            <a:r>
              <a:rPr lang="zh-CN" altLang="en-US"/>
              <a:t>v=0.1</a:t>
            </a:r>
            <a:endParaRPr lang="zh-CN" altLang="en-US"/>
          </a:p>
          <a:p>
            <a:r>
              <a:rPr lang="zh-CN" altLang="en-US"/>
              <a:t>st =np.linspace(1,50,500)</a:t>
            </a:r>
            <a:endParaRPr lang="zh-CN" altLang="en-US"/>
          </a:p>
          <a:p>
            <a:r>
              <a:rPr lang="zh-CN" altLang="en-US"/>
              <a:t>ca,pa=blsprice(s,x,r,t,v)</a:t>
            </a:r>
            <a:endParaRPr lang="zh-CN" altLang="en-US"/>
          </a:p>
          <a:p>
            <a:r>
              <a:rPr lang="zh-CN" altLang="en-US"/>
              <a:t>aa=np.zeros((2,len(st-ka)))</a:t>
            </a:r>
            <a:endParaRPr lang="zh-CN" altLang="en-US"/>
          </a:p>
          <a:p>
            <a:r>
              <a:rPr lang="zh-CN" altLang="en-US"/>
              <a:t>aa[0]=st-x</a:t>
            </a:r>
            <a:endParaRPr lang="zh-CN" altLang="en-US"/>
          </a:p>
          <a:p>
            <a:r>
              <a:rPr lang="zh-CN" altLang="en-US"/>
              <a:t>bb=np.zeros((2,len(st-ka)))</a:t>
            </a:r>
            <a:endParaRPr lang="zh-CN" altLang="en-US"/>
          </a:p>
          <a:p>
            <a:r>
              <a:rPr lang="zh-CN" altLang="en-US"/>
              <a:t>bb[0]=x-st</a:t>
            </a:r>
            <a:endParaRPr lang="zh-CN" altLang="en-US"/>
          </a:p>
          <a:p>
            <a:r>
              <a:rPr lang="zh-CN" altLang="en-US"/>
              <a:t>Profit_1=np.max(aa,0)-ca</a:t>
            </a:r>
            <a:endParaRPr lang="zh-CN" altLang="en-US"/>
          </a:p>
          <a:p>
            <a:r>
              <a:rPr lang="zh-CN" altLang="en-US"/>
              <a:t>Profit_2=np.max(bb,0)-pa</a:t>
            </a:r>
            <a:endParaRPr lang="zh-CN" altLang="en-US"/>
          </a:p>
          <a:p>
            <a:r>
              <a:rPr lang="zh-CN" altLang="en-US"/>
              <a:t>Profit=Profit_1+Profit_2</a:t>
            </a:r>
            <a:endParaRPr lang="zh-CN" altLang="en-US"/>
          </a:p>
          <a:p>
            <a:r>
              <a:rPr lang="zh-CN" altLang="en-US"/>
              <a:t>plt.figure()</a:t>
            </a:r>
            <a:endParaRPr lang="zh-CN" altLang="en-US"/>
          </a:p>
          <a:p>
            <a:r>
              <a:rPr lang="zh-CN" altLang="en-US"/>
              <a:t>plt.plot(st,Profit_1,'k--')</a:t>
            </a:r>
            <a:endParaRPr lang="zh-CN" altLang="en-US"/>
          </a:p>
          <a:p>
            <a:r>
              <a:rPr lang="zh-CN" altLang="en-US"/>
              <a:t>plt.plot(st,Profit_2,'k--')</a:t>
            </a:r>
            <a:endParaRPr lang="zh-CN" altLang="en-US"/>
          </a:p>
          <a:p>
            <a:r>
              <a:rPr lang="zh-CN" altLang="en-US"/>
              <a:t>plt.plot(st,Profit,'k')</a:t>
            </a:r>
            <a:endParaRPr lang="zh-CN" altLang="en-US"/>
          </a:p>
          <a:p>
            <a:r>
              <a:rPr lang="zh-CN" altLang="en-US"/>
              <a:t>plt.title('买入跨式套利（s=25）')</a:t>
            </a:r>
            <a:endParaRPr lang="zh-CN" altLang="en-US"/>
          </a:p>
          <a:p>
            <a:r>
              <a:rPr lang="zh-CN" altLang="en-US"/>
              <a:t>plt.xlabel('标的价格')</a:t>
            </a:r>
            <a:endParaRPr lang="zh-CN" altLang="en-US"/>
          </a:p>
          <a:p>
            <a:r>
              <a:rPr lang="zh-CN" altLang="en-US"/>
              <a:t>plt.ylabel('收益')</a:t>
            </a:r>
            <a:endParaRPr lang="zh-CN" altLang="en-US"/>
          </a:p>
          <a:p>
            <a:r>
              <a:rPr lang="zh-CN" altLang="en-US"/>
              <a:t>plt.show()</a:t>
            </a:r>
            <a:endParaRPr lang="zh-CN" altLang="en-US"/>
          </a:p>
        </p:txBody>
      </p:sp>
    </p:spTree>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189230" y="476250"/>
            <a:ext cx="11002645" cy="16033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0" algn="l">
              <a:spcBef>
                <a:spcPct val="20000"/>
              </a:spcBef>
              <a:buClrTx/>
              <a:buSzTx/>
              <a:buFont typeface="Arial" panose="020B0604020202020204" pitchFamily="34" charset="0"/>
              <a:buNone/>
            </a:pPr>
            <a:r>
              <a:rPr sz="2200" dirty="0">
                <a:latin typeface="+mn-lt"/>
                <a:ea typeface="+mn-ea"/>
              </a:rPr>
              <a:t> </a:t>
            </a:r>
            <a:r>
              <a:rPr lang="en-US" sz="2200" dirty="0">
                <a:latin typeface="+mn-lt"/>
                <a:ea typeface="+mn-ea"/>
              </a:rPr>
              <a:t>                                                                                  </a:t>
            </a:r>
            <a:endParaRPr lang="en-US" sz="2200" dirty="0">
              <a:latin typeface="+mn-lt"/>
              <a:ea typeface="+mn-ea"/>
            </a:endParaRPr>
          </a:p>
          <a:p>
            <a:pPr marL="0" indent="0" algn="ctr">
              <a:spcBef>
                <a:spcPct val="20000"/>
              </a:spcBef>
              <a:buClrTx/>
              <a:buSzTx/>
              <a:buFont typeface="Arial" panose="020B0604020202020204" pitchFamily="34" charset="0"/>
              <a:buNone/>
            </a:pPr>
            <a:r>
              <a:rPr lang="en-US" sz="2200" b="1" dirty="0">
                <a:latin typeface="+mn-lt"/>
                <a:ea typeface="+mn-ea"/>
              </a:rPr>
              <a:t>  </a:t>
            </a:r>
            <a:r>
              <a:rPr sz="2200" b="1" dirty="0">
                <a:latin typeface="+mn-lt"/>
                <a:ea typeface="+mn-ea"/>
              </a:rPr>
              <a:t>表12-19 买入跨式套利综合分析表</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一、买入跨式套利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1124585" y="2060575"/>
          <a:ext cx="10237470" cy="3444240"/>
        </p:xfrm>
        <a:graphic>
          <a:graphicData uri="http://schemas.openxmlformats.org/drawingml/2006/table">
            <a:tbl>
              <a:tblPr firstRow="1" bandRow="1">
                <a:tableStyleId>{7DF18680-E054-41AD-8BC1-D1AEF772440D}</a:tableStyleId>
              </a:tblPr>
              <a:tblGrid>
                <a:gridCol w="1358900"/>
                <a:gridCol w="8878570"/>
              </a:tblGrid>
              <a:tr h="883920">
                <a:tc>
                  <a:txBody>
                    <a:bodyPr/>
                    <a:p>
                      <a:pPr fontAlgn="auto">
                        <a:lnSpc>
                          <a:spcPct val="130000"/>
                        </a:lnSpc>
                        <a:buNone/>
                      </a:pPr>
                      <a:r>
                        <a:rPr lang="zh-CN" altLang="en-US" sz="2000"/>
                        <a:t>使用范围</a:t>
                      </a:r>
                      <a:endParaRPr lang="zh-CN" altLang="en-US" sz="2000"/>
                    </a:p>
                  </a:txBody>
                  <a:tcPr/>
                </a:tc>
                <a:tc>
                  <a:txBody>
                    <a:bodyPr/>
                    <a:p>
                      <a:pPr fontAlgn="auto">
                        <a:lnSpc>
                          <a:spcPct val="130000"/>
                        </a:lnSpc>
                        <a:buNone/>
                      </a:pPr>
                      <a:r>
                        <a:rPr lang="zh-CN" altLang="en-US" sz="2000"/>
                        <a:t>当交易者坚信资产价格会有大幅度波动，且不能确定方向。波动性越大，对期权头寸越有利。只要预计价格波动会超过（低于）高（低）平衡点。</a:t>
                      </a:r>
                      <a:endParaRPr lang="zh-CN" altLang="en-US" sz="2000"/>
                    </a:p>
                  </a:txBody>
                  <a:tcPr/>
                </a:tc>
              </a:tr>
              <a:tr h="487680">
                <a:tc>
                  <a:txBody>
                    <a:bodyPr/>
                    <a:p>
                      <a:pPr fontAlgn="auto">
                        <a:lnSpc>
                          <a:spcPct val="130000"/>
                        </a:lnSpc>
                        <a:buNone/>
                      </a:pPr>
                      <a:r>
                        <a:rPr lang="zh-CN" altLang="en-US" sz="2000"/>
                        <a:t>最大风险</a:t>
                      </a:r>
                      <a:endParaRPr lang="zh-CN" altLang="en-US" sz="2000"/>
                    </a:p>
                  </a:txBody>
                  <a:tcPr/>
                </a:tc>
                <a:tc>
                  <a:txBody>
                    <a:bodyPr/>
                    <a:p>
                      <a:pPr fontAlgn="auto">
                        <a:lnSpc>
                          <a:spcPct val="130000"/>
                        </a:lnSpc>
                        <a:buNone/>
                      </a:pPr>
                      <a:r>
                        <a:rPr lang="zh-CN" altLang="en-US" sz="2000"/>
                        <a:t>所支付的全部权利金。时间越长，越不利于头寸</a:t>
                      </a:r>
                      <a:endParaRPr lang="zh-CN" altLang="en-US" sz="2000"/>
                    </a:p>
                  </a:txBody>
                  <a:tcPr/>
                </a:tc>
              </a:tr>
              <a:tr h="883920">
                <a:tc>
                  <a:txBody>
                    <a:bodyPr/>
                    <a:p>
                      <a:pPr fontAlgn="auto">
                        <a:lnSpc>
                          <a:spcPct val="130000"/>
                        </a:lnSpc>
                        <a:buNone/>
                      </a:pPr>
                      <a:r>
                        <a:rPr lang="zh-CN" altLang="en-US" sz="2000"/>
                        <a:t>最大收益</a:t>
                      </a:r>
                      <a:endParaRPr lang="zh-CN" altLang="en-US" sz="2000"/>
                    </a:p>
                  </a:txBody>
                  <a:tcPr/>
                </a:tc>
                <a:tc>
                  <a:txBody>
                    <a:bodyPr/>
                    <a:p>
                      <a:pPr fontAlgn="auto">
                        <a:lnSpc>
                          <a:spcPct val="130000"/>
                        </a:lnSpc>
                        <a:buNone/>
                      </a:pPr>
                      <a:r>
                        <a:rPr lang="zh-CN" altLang="en-US" sz="2000"/>
                        <a:t>收益随价格上涨而增加（收益=标的物价格-执行价格-权利金）；</a:t>
                      </a:r>
                      <a:endParaRPr lang="zh-CN" altLang="en-US" sz="2000"/>
                    </a:p>
                    <a:p>
                      <a:pPr fontAlgn="auto">
                        <a:lnSpc>
                          <a:spcPct val="130000"/>
                        </a:lnSpc>
                        <a:buNone/>
                      </a:pPr>
                      <a:r>
                        <a:rPr lang="zh-CN" altLang="en-US" sz="2000">
                          <a:sym typeface="+mn-ea"/>
                        </a:rPr>
                        <a:t>收益随价格下跌也增加（收益=执行价格-标的物价格-权利金）</a:t>
                      </a:r>
                      <a:endParaRPr lang="zh-CN" altLang="en-US" sz="2000"/>
                    </a:p>
                  </a:txBody>
                  <a:tcPr/>
                </a:tc>
              </a:tr>
              <a:tr h="1188720">
                <a:tc>
                  <a:txBody>
                    <a:bodyPr/>
                    <a:p>
                      <a:pPr fontAlgn="auto">
                        <a:lnSpc>
                          <a:spcPct val="130000"/>
                        </a:lnSpc>
                        <a:buNone/>
                      </a:pPr>
                      <a:r>
                        <a:rPr lang="zh-CN" altLang="en-US" sz="2000">
                          <a:sym typeface="+mn-ea"/>
                        </a:rPr>
                        <a:t>损益平衡点</a:t>
                      </a:r>
                      <a:endParaRPr lang="zh-CN" altLang="en-US" sz="2000"/>
                    </a:p>
                    <a:p>
                      <a:pPr>
                        <a:buNone/>
                      </a:pPr>
                      <a:endParaRPr lang="zh-CN" altLang="en-US" sz="2000"/>
                    </a:p>
                  </a:txBody>
                  <a:tcPr/>
                </a:tc>
                <a:tc>
                  <a:txBody>
                    <a:bodyPr/>
                    <a:p>
                      <a:pPr fontAlgn="auto">
                        <a:lnSpc>
                          <a:spcPct val="130000"/>
                        </a:lnSpc>
                        <a:buNone/>
                      </a:pPr>
                      <a:r>
                        <a:rPr lang="zh-CN" altLang="en-US" sz="2000">
                          <a:sym typeface="+mn-ea"/>
                        </a:rPr>
                        <a:t>较高的损益平衡点=执行价格+总权利金；</a:t>
                      </a:r>
                      <a:endParaRPr lang="zh-CN" altLang="en-US" sz="2000">
                        <a:sym typeface="+mn-ea"/>
                      </a:endParaRPr>
                    </a:p>
                    <a:p>
                      <a:pPr fontAlgn="auto">
                        <a:lnSpc>
                          <a:spcPct val="130000"/>
                        </a:lnSpc>
                        <a:buNone/>
                      </a:pPr>
                      <a:r>
                        <a:rPr lang="zh-CN" altLang="en-US" sz="2000">
                          <a:sym typeface="+mn-ea"/>
                        </a:rPr>
                        <a:t>较低的损益平衡点=执行价格-总权利金</a:t>
                      </a:r>
                      <a:endParaRPr lang="zh-CN" altLang="en-US" sz="2000"/>
                    </a:p>
                  </a:txBody>
                  <a:tcPr/>
                </a:tc>
              </a:tr>
            </a:tbl>
          </a:graphicData>
        </a:graphic>
      </p:graphicFrame>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6885" y="3573145"/>
            <a:ext cx="11357610" cy="8140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内容占位符 2"/>
          <p:cNvSpPr>
            <a:spLocks noGrp="1"/>
          </p:cNvSpPr>
          <p:nvPr>
            <p:ph sz="quarter" idx="1"/>
          </p:nvPr>
        </p:nvSpPr>
        <p:spPr>
          <a:xfrm>
            <a:off x="116840" y="692785"/>
            <a:ext cx="11767820" cy="5320665"/>
          </a:xfrm>
        </p:spPr>
        <p:txBody>
          <a:bodyPr>
            <a:noAutofit/>
          </a:bodyPr>
          <a:lstStyle/>
          <a:p>
            <a:r>
              <a:rPr lang="zh-CN" altLang="en-US" sz="2200" dirty="0"/>
              <a:t>到期盈亏平衡点（或损益平衡点）是指持有期权直至其到期，标的资产价格在哪个点时我们的策略不亏损也不盈利。</a:t>
            </a:r>
            <a:r>
              <a:rPr lang="en-US" altLang="zh-CN" sz="2200" dirty="0"/>
              <a:t>                                  </a:t>
            </a:r>
            <a:endParaRPr lang="en-US" altLang="zh-CN" sz="2200" dirty="0"/>
          </a:p>
          <a:p>
            <a:pPr marL="0" indent="0" algn="ctr">
              <a:buNone/>
            </a:pPr>
            <a:r>
              <a:rPr lang="en-US" altLang="zh-CN" sz="2200" dirty="0"/>
              <a:t> </a:t>
            </a:r>
            <a:r>
              <a:rPr lang="zh-CN" altLang="en-US" sz="2200" b="1" dirty="0"/>
              <a:t>表12-2 买入看涨期权损益说明</a:t>
            </a:r>
            <a:endParaRPr lang="zh-CN" altLang="en-US" sz="2200" b="1" dirty="0"/>
          </a:p>
          <a:p>
            <a:pPr algn="ctr"/>
            <a:endParaRPr lang="zh-CN" altLang="en-US" sz="2400" b="1" dirty="0"/>
          </a:p>
          <a:p>
            <a:pPr algn="ctr"/>
            <a:endParaRPr lang="zh-CN" altLang="en-US" sz="2400" b="1" dirty="0"/>
          </a:p>
          <a:p>
            <a:pPr algn="ctr"/>
            <a:endParaRPr lang="zh-CN" altLang="en-US" sz="2400" b="1" dirty="0"/>
          </a:p>
          <a:p>
            <a:pPr algn="ctr"/>
            <a:endParaRPr lang="zh-CN" altLang="en-US" sz="2400" b="1" dirty="0"/>
          </a:p>
          <a:p>
            <a:pPr algn="ctr"/>
            <a:r>
              <a:rPr lang="zh-CN" altLang="en-US" sz="2200" b="1" dirty="0"/>
              <a:t>【例12-1】</a:t>
            </a:r>
            <a:r>
              <a:rPr lang="zh-CN" altLang="en-US" sz="2200" dirty="0"/>
              <a:t>在2021年10月25日，ABC以28.88元/股的价格交易。以5.38元/股的价格购买2022年1月到期、施权价为26.50元/股的看涨期权。请分析该看涨期权的损益。</a:t>
            </a:r>
            <a:endParaRPr lang="zh-CN" altLang="en-US" sz="2200" b="1" dirty="0"/>
          </a:p>
          <a:p>
            <a:pPr marL="0" indent="0" algn="l">
              <a:buNone/>
            </a:pPr>
            <a:r>
              <a:rPr lang="zh-CN" altLang="en-US" sz="2200" b="1" dirty="0"/>
              <a:t>解答</a:t>
            </a:r>
            <a:r>
              <a:rPr lang="zh-CN" altLang="en-US" sz="2200" dirty="0"/>
              <a:t>：</a:t>
            </a:r>
            <a:endParaRPr lang="zh-CN" altLang="en-US" sz="2200" dirty="0"/>
          </a:p>
          <a:p>
            <a:pPr algn="l"/>
            <a:endParaRPr lang="zh-CN" altLang="en-US" sz="2200" dirty="0"/>
          </a:p>
        </p:txBody>
      </p:sp>
      <p:graphicFrame>
        <p:nvGraphicFramePr>
          <p:cNvPr id="4" name="表格 3"/>
          <p:cNvGraphicFramePr/>
          <p:nvPr>
            <p:custDataLst>
              <p:tags r:id="rId1"/>
            </p:custDataLst>
          </p:nvPr>
        </p:nvGraphicFramePr>
        <p:xfrm>
          <a:off x="1845310" y="1844675"/>
          <a:ext cx="8530590" cy="1524000"/>
        </p:xfrm>
        <a:graphic>
          <a:graphicData uri="http://schemas.openxmlformats.org/drawingml/2006/table">
            <a:tbl>
              <a:tblPr firstRow="1" bandRow="1">
                <a:tableStyleId>{7DF18680-E054-41AD-8BC1-D1AEF772440D}</a:tableStyleId>
              </a:tblPr>
              <a:tblGrid>
                <a:gridCol w="2249170"/>
                <a:gridCol w="6281420"/>
              </a:tblGrid>
              <a:tr h="381000">
                <a:tc>
                  <a:txBody>
                    <a:bodyPr/>
                    <a:p>
                      <a:pPr>
                        <a:buNone/>
                      </a:pPr>
                      <a:r>
                        <a:rPr lang="zh-CN" altLang="en-US"/>
                        <a:t>构建成本</a:t>
                      </a:r>
                      <a:endParaRPr lang="zh-CN" altLang="en-US"/>
                    </a:p>
                  </a:txBody>
                  <a:tcPr/>
                </a:tc>
                <a:tc>
                  <a:txBody>
                    <a:bodyPr/>
                    <a:p>
                      <a:pPr>
                        <a:buNone/>
                      </a:pPr>
                      <a:r>
                        <a:rPr lang="zh-CN" altLang="en-US"/>
                        <a:t>看涨期权的权利金</a:t>
                      </a:r>
                      <a:endParaRPr lang="zh-CN" altLang="en-US"/>
                    </a:p>
                  </a:txBody>
                  <a:tcPr/>
                </a:tc>
              </a:tr>
              <a:tr h="381000">
                <a:tc>
                  <a:txBody>
                    <a:bodyPr/>
                    <a:p>
                      <a:pPr>
                        <a:buNone/>
                      </a:pPr>
                      <a:r>
                        <a:rPr lang="zh-CN" altLang="en-US"/>
                        <a:t>最大损失</a:t>
                      </a:r>
                      <a:endParaRPr lang="zh-CN" altLang="en-US"/>
                    </a:p>
                  </a:txBody>
                  <a:tcPr/>
                </a:tc>
                <a:tc>
                  <a:txBody>
                    <a:bodyPr/>
                    <a:p>
                      <a:pPr>
                        <a:buNone/>
                      </a:pPr>
                      <a:r>
                        <a:rPr lang="zh-CN" altLang="en-US"/>
                        <a:t>看涨期权的权利金</a:t>
                      </a:r>
                      <a:endParaRPr lang="zh-CN" altLang="en-US"/>
                    </a:p>
                  </a:txBody>
                  <a:tcPr/>
                </a:tc>
              </a:tr>
              <a:tr h="381000">
                <a:tc>
                  <a:txBody>
                    <a:bodyPr/>
                    <a:p>
                      <a:pPr>
                        <a:buNone/>
                      </a:pPr>
                      <a:r>
                        <a:rPr lang="zh-CN" altLang="en-US"/>
                        <a:t>最大利润</a:t>
                      </a:r>
                      <a:endParaRPr lang="zh-CN" altLang="en-US"/>
                    </a:p>
                  </a:txBody>
                  <a:tcPr/>
                </a:tc>
                <a:tc>
                  <a:txBody>
                    <a:bodyPr/>
                    <a:p>
                      <a:pPr>
                        <a:buNone/>
                      </a:pPr>
                      <a:r>
                        <a:rPr lang="zh-CN" altLang="en-US"/>
                        <a:t>随着股价上升趋于无限（到期日股票价格-行权价-构建成本）</a:t>
                      </a:r>
                      <a:endParaRPr lang="zh-CN" altLang="en-US"/>
                    </a:p>
                  </a:txBody>
                  <a:tcPr/>
                </a:tc>
              </a:tr>
              <a:tr h="381000">
                <a:tc>
                  <a:txBody>
                    <a:bodyPr/>
                    <a:p>
                      <a:pPr>
                        <a:buNone/>
                      </a:pPr>
                      <a:r>
                        <a:rPr lang="zh-CN" altLang="en-US"/>
                        <a:t>盈亏平衡点</a:t>
                      </a:r>
                      <a:endParaRPr lang="zh-CN" altLang="en-US"/>
                    </a:p>
                  </a:txBody>
                  <a:tcPr/>
                </a:tc>
                <a:tc>
                  <a:txBody>
                    <a:bodyPr/>
                    <a:p>
                      <a:pPr>
                        <a:buNone/>
                      </a:pPr>
                      <a:r>
                        <a:rPr lang="zh-CN" altLang="en-US"/>
                        <a:t>看涨期权的行权价+看涨期权的权利金</a:t>
                      </a:r>
                      <a:endParaRPr lang="zh-CN" altLang="en-US"/>
                    </a:p>
                  </a:txBody>
                  <a:tcPr/>
                </a:tc>
              </a:tr>
            </a:tbl>
          </a:graphicData>
        </a:graphic>
      </p:graphicFrame>
      <p:sp>
        <p:nvSpPr>
          <p:cNvPr id="6" name="矩形 5"/>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2" name="表格 1"/>
          <p:cNvGraphicFramePr/>
          <p:nvPr>
            <p:custDataLst>
              <p:tags r:id="rId2"/>
            </p:custDataLst>
          </p:nvPr>
        </p:nvGraphicFramePr>
        <p:xfrm>
          <a:off x="1257935" y="5013325"/>
          <a:ext cx="9671050" cy="734060"/>
        </p:xfrm>
        <a:graphic>
          <a:graphicData uri="http://schemas.openxmlformats.org/drawingml/2006/table">
            <a:tbl>
              <a:tblPr firstRow="1" bandRow="1">
                <a:tableStyleId>{7DF18680-E054-41AD-8BC1-D1AEF772440D}</a:tableStyleId>
              </a:tblPr>
              <a:tblGrid>
                <a:gridCol w="2414270"/>
                <a:gridCol w="2376805"/>
                <a:gridCol w="2483485"/>
                <a:gridCol w="2396490"/>
              </a:tblGrid>
              <a:tr h="368300">
                <a:tc>
                  <a:txBody>
                    <a:bodyPr/>
                    <a:p>
                      <a:pPr algn="ctr">
                        <a:buNone/>
                      </a:pPr>
                      <a:r>
                        <a:rPr lang="zh-CN" altLang="en-US" sz="1800" dirty="0">
                          <a:latin typeface="Times New Roman" panose="02020603050405020304" pitchFamily="18" charset="0"/>
                        </a:rPr>
                        <a:t>构建成本</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endParaRPr lang="zh-CN"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65760">
                <a:tc>
                  <a:txBody>
                    <a:bodyPr/>
                    <a:p>
                      <a:pPr algn="ctr">
                        <a:buNone/>
                      </a:pPr>
                      <a:r>
                        <a:rPr lang="en-US" altLang="zh-CN" sz="1800" dirty="0">
                          <a:latin typeface="Times New Roman" panose="02020603050405020304" pitchFamily="18" charset="0"/>
                          <a:cs typeface="Times New Roman" panose="02020603050405020304" pitchFamily="18" charset="0"/>
                        </a:rPr>
                        <a:t>5.38</a:t>
                      </a:r>
                      <a:endParaRPr lang="en-US" altLang="zh-CN" sz="1800" dirty="0">
                        <a:latin typeface="Times New Roman" panose="02020603050405020304" pitchFamily="18" charset="0"/>
                        <a:cs typeface="Times New Roman" panose="02020603050405020304" pitchFamily="18" charset="0"/>
                      </a:endParaRPr>
                    </a:p>
                  </a:txBody>
                  <a:tcPr/>
                </a:tc>
                <a:tc>
                  <a:txBody>
                    <a:bodyPr/>
                    <a:p>
                      <a:pPr algn="ctr">
                        <a:buNone/>
                      </a:pPr>
                      <a:r>
                        <a:rPr lang="en-US" altLang="zh-CN" sz="1800" dirty="0">
                          <a:latin typeface="Times New Roman" panose="02020603050405020304" pitchFamily="18" charset="0"/>
                          <a:cs typeface="Times New Roman" panose="02020603050405020304" pitchFamily="18" charset="0"/>
                          <a:sym typeface="+mn-ea"/>
                        </a:rPr>
                        <a:t>5.38</a:t>
                      </a:r>
                      <a:endParaRPr lang="en-US" altLang="zh-CN"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无上限</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26.50+5.38=31.88</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2740" y="692150"/>
            <a:ext cx="10843895" cy="29857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1"/>
          <p:cNvSpPr>
            <a:spLocks noGrp="1"/>
          </p:cNvSpPr>
          <p:nvPr/>
        </p:nvSpPr>
        <p:spPr>
          <a:xfrm>
            <a:off x="332105" y="116205"/>
            <a:ext cx="10859770" cy="56476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342900" indent="-342900" algn="l">
              <a:spcBef>
                <a:spcPct val="20000"/>
              </a:spcBef>
              <a:buClrTx/>
              <a:buSzTx/>
              <a:buFont typeface="Arial" panose="020B0604020202020204" pitchFamily="34" charset="0"/>
              <a:buChar char="•"/>
            </a:pPr>
            <a:r>
              <a:rPr sz="2200" dirty="0">
                <a:latin typeface="+mn-lt"/>
                <a:ea typeface="+mn-ea"/>
              </a:rPr>
              <a:t>【</a:t>
            </a:r>
            <a:r>
              <a:rPr sz="2200" b="1" dirty="0">
                <a:latin typeface="+mn-lt"/>
                <a:ea typeface="+mn-ea"/>
              </a:rPr>
              <a:t>例12-11</a:t>
            </a:r>
            <a:r>
              <a:rPr sz="2200" dirty="0">
                <a:latin typeface="+mn-lt"/>
                <a:ea typeface="+mn-ea"/>
              </a:rPr>
              <a:t>】假设股票A的当前价格是34元/股，买入开仓1月份到期执行价格为34元/股的看涨期权，同时买入开仓同等数量1月份到期执行价格34元/股的看跌期权，如此就算是构建了买入跨式期权策略。策略构建时的操作如下表所示：</a:t>
            </a:r>
            <a:endParaRPr sz="2200" dirty="0">
              <a:latin typeface="+mn-lt"/>
              <a:ea typeface="+mn-ea"/>
            </a:endParaRPr>
          </a:p>
          <a:p>
            <a:pPr marL="342900" indent="-342900" algn="l">
              <a:spcBef>
                <a:spcPct val="20000"/>
              </a:spcBef>
              <a:buClrTx/>
              <a:buSzTx/>
              <a:buFont typeface="Arial" panose="020B0604020202020204" pitchFamily="34" charset="0"/>
              <a:buChar char="•"/>
            </a:pPr>
            <a:endParaRPr lang="en-US" sz="2200" dirty="0">
              <a:latin typeface="+mn-lt"/>
              <a:ea typeface="+mn-ea"/>
            </a:endParaRPr>
          </a:p>
          <a:p>
            <a:pPr marL="342900" indent="-342900" algn="l">
              <a:spcBef>
                <a:spcPct val="20000"/>
              </a:spcBef>
              <a:buClrTx/>
              <a:buSzTx/>
              <a:buFont typeface="Arial" panose="020B0604020202020204" pitchFamily="34" charset="0"/>
              <a:buChar char="•"/>
            </a:pPr>
            <a:endParaRPr lang="en-US" sz="2200" dirty="0">
              <a:latin typeface="+mn-lt"/>
              <a:ea typeface="+mn-ea"/>
            </a:endParaRPr>
          </a:p>
          <a:p>
            <a:pPr marL="342900" indent="-342900" algn="l">
              <a:spcBef>
                <a:spcPct val="20000"/>
              </a:spcBef>
              <a:buClrTx/>
              <a:buSzTx/>
              <a:buFont typeface="Arial" panose="020B0604020202020204" pitchFamily="34" charset="0"/>
              <a:buChar char="•"/>
            </a:pPr>
            <a:endParaRPr lang="en-US" sz="2200" dirty="0">
              <a:latin typeface="+mn-lt"/>
              <a:ea typeface="+mn-ea"/>
            </a:endParaRPr>
          </a:p>
          <a:p>
            <a:pPr marL="342900" indent="-342900" algn="l">
              <a:spcBef>
                <a:spcPct val="20000"/>
              </a:spcBef>
              <a:buClrTx/>
              <a:buSzTx/>
              <a:buFont typeface="Arial" panose="020B0604020202020204" pitchFamily="34" charset="0"/>
              <a:buChar char="•"/>
            </a:pPr>
            <a:r>
              <a:rPr lang="en-US" sz="2200" dirty="0">
                <a:latin typeface="+mn-lt"/>
                <a:ea typeface="+mn-ea"/>
              </a:rPr>
              <a:t>计算该策略的最大损失、损益平衡点，以及到期时股票价格分别涨至40元/股或跌至26元/股时的收益。</a:t>
            </a:r>
            <a:endParaRPr lang="en-US" sz="2200" dirty="0">
              <a:latin typeface="+mn-lt"/>
              <a:ea typeface="+mn-ea"/>
            </a:endParaRPr>
          </a:p>
          <a:p>
            <a:pPr marL="0" indent="0" algn="l">
              <a:spcBef>
                <a:spcPct val="20000"/>
              </a:spcBef>
              <a:buClrTx/>
              <a:buSzTx/>
              <a:buFont typeface="Arial" panose="020B0604020202020204" pitchFamily="34" charset="0"/>
              <a:buNone/>
            </a:pPr>
            <a:r>
              <a:rPr lang="en-US" sz="2200" b="1" dirty="0">
                <a:latin typeface="+mn-lt"/>
                <a:ea typeface="+mn-ea"/>
              </a:rPr>
              <a:t>解答</a:t>
            </a:r>
            <a:r>
              <a:rPr lang="en-US" sz="2200" dirty="0">
                <a:latin typeface="+mn-lt"/>
                <a:ea typeface="+mn-ea"/>
              </a:rPr>
              <a:t>：</a:t>
            </a:r>
            <a:endParaRPr lang="en-US" sz="2200" dirty="0">
              <a:latin typeface="+mn-lt"/>
              <a:ea typeface="+mn-ea"/>
            </a:endParaRPr>
          </a:p>
          <a:p>
            <a:pPr marL="342900" indent="-342900" algn="l">
              <a:spcBef>
                <a:spcPct val="20000"/>
              </a:spcBef>
              <a:buClrTx/>
              <a:buSzTx/>
              <a:buFont typeface="Arial" panose="020B0604020202020204" pitchFamily="34" charset="0"/>
              <a:buChar char="•"/>
            </a:pPr>
            <a:r>
              <a:rPr lang="en-US" sz="2200" dirty="0">
                <a:latin typeface="+mn-lt"/>
                <a:ea typeface="+mn-ea"/>
              </a:rPr>
              <a:t>该策略的最大损失=4.2元/股，仅当股票价格还维持在34元/股不动的时候发生。</a:t>
            </a:r>
            <a:endParaRPr lang="en-US" sz="2200" dirty="0">
              <a:latin typeface="+mn-lt"/>
              <a:ea typeface="+mn-ea"/>
            </a:endParaRPr>
          </a:p>
          <a:p>
            <a:pPr marL="342900" indent="-342900" algn="l">
              <a:spcBef>
                <a:spcPct val="20000"/>
              </a:spcBef>
              <a:buClrTx/>
              <a:buSzTx/>
              <a:buFont typeface="Arial" panose="020B0604020202020204" pitchFamily="34" charset="0"/>
              <a:buChar char="•"/>
            </a:pPr>
            <a:r>
              <a:rPr lang="en-US" sz="2200" dirty="0">
                <a:latin typeface="+mn-lt"/>
                <a:ea typeface="+mn-ea"/>
              </a:rPr>
              <a:t>较高的损益平衡点=34.0+4.2=38.20（元/股）。</a:t>
            </a:r>
            <a:endParaRPr lang="en-US" sz="2200" dirty="0">
              <a:latin typeface="+mn-lt"/>
              <a:ea typeface="+mn-ea"/>
            </a:endParaRPr>
          </a:p>
          <a:p>
            <a:pPr marL="342900" indent="-342900" algn="l">
              <a:spcBef>
                <a:spcPct val="20000"/>
              </a:spcBef>
              <a:buClrTx/>
              <a:buSzTx/>
              <a:buFont typeface="Arial" panose="020B0604020202020204" pitchFamily="34" charset="0"/>
              <a:buChar char="•"/>
            </a:pPr>
            <a:r>
              <a:rPr lang="en-US" sz="2200" dirty="0">
                <a:latin typeface="+mn-lt"/>
                <a:ea typeface="+mn-ea"/>
              </a:rPr>
              <a:t>较低的损益平衡点=34.0-4.2=29.80（元/股）。</a:t>
            </a:r>
            <a:endParaRPr lang="en-US" sz="2200" dirty="0">
              <a:latin typeface="+mn-lt"/>
              <a:ea typeface="+mn-ea"/>
            </a:endParaRPr>
          </a:p>
          <a:p>
            <a:pPr marL="0" indent="0" algn="l">
              <a:spcBef>
                <a:spcPct val="20000"/>
              </a:spcBef>
              <a:buClrTx/>
              <a:buSzTx/>
              <a:buFont typeface="Arial" panose="020B0604020202020204" pitchFamily="34" charset="0"/>
              <a:buNone/>
            </a:pP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一、买入跨式套利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6" name="表格 5"/>
          <p:cNvGraphicFramePr/>
          <p:nvPr>
            <p:custDataLst>
              <p:tags r:id="rId1"/>
            </p:custDataLst>
          </p:nvPr>
        </p:nvGraphicFramePr>
        <p:xfrm>
          <a:off x="766445" y="1844675"/>
          <a:ext cx="9991090" cy="1136650"/>
        </p:xfrm>
        <a:graphic>
          <a:graphicData uri="http://schemas.openxmlformats.org/drawingml/2006/table">
            <a:tbl>
              <a:tblPr firstRow="1" bandRow="1">
                <a:tableStyleId>{5940675A-B579-460E-94D1-54222C63F5DA}</a:tableStyleId>
              </a:tblPr>
              <a:tblGrid>
                <a:gridCol w="1309370"/>
                <a:gridCol w="1428115"/>
                <a:gridCol w="2100580"/>
                <a:gridCol w="1545590"/>
                <a:gridCol w="1360805"/>
                <a:gridCol w="2246630"/>
              </a:tblGrid>
              <a:tr h="405130">
                <a:tc>
                  <a:txBody>
                    <a:bodyPr/>
                    <a:p>
                      <a:pPr>
                        <a:buNone/>
                      </a:pPr>
                      <a:r>
                        <a:rPr lang="zh-CN" altLang="en-US"/>
                        <a:t>操作</a:t>
                      </a:r>
                      <a:endParaRPr lang="zh-CN" altLang="en-US"/>
                    </a:p>
                  </a:txBody>
                  <a:tcPr/>
                </a:tc>
                <a:tc>
                  <a:txBody>
                    <a:bodyPr/>
                    <a:p>
                      <a:pPr>
                        <a:buNone/>
                      </a:pPr>
                      <a:r>
                        <a:rPr lang="zh-CN" altLang="en-US"/>
                        <a:t>类型</a:t>
                      </a:r>
                      <a:endParaRPr lang="zh-CN" altLang="en-US"/>
                    </a:p>
                  </a:txBody>
                  <a:tcPr/>
                </a:tc>
                <a:tc>
                  <a:txBody>
                    <a:bodyPr/>
                    <a:p>
                      <a:pPr>
                        <a:buNone/>
                      </a:pPr>
                      <a:r>
                        <a:rPr lang="zh-CN" altLang="en-US"/>
                        <a:t>执行价格（元/股）</a:t>
                      </a:r>
                      <a:endParaRPr lang="zh-CN" altLang="en-US"/>
                    </a:p>
                  </a:txBody>
                  <a:tcPr/>
                </a:tc>
                <a:tc>
                  <a:txBody>
                    <a:bodyPr/>
                    <a:p>
                      <a:pPr>
                        <a:buNone/>
                      </a:pPr>
                      <a:r>
                        <a:rPr lang="zh-CN" altLang="en-US"/>
                        <a:t>到期月（月）</a:t>
                      </a:r>
                      <a:endParaRPr lang="zh-CN" altLang="en-US"/>
                    </a:p>
                  </a:txBody>
                  <a:tcPr/>
                </a:tc>
                <a:tc>
                  <a:txBody>
                    <a:bodyPr/>
                    <a:p>
                      <a:pPr>
                        <a:buNone/>
                      </a:pPr>
                      <a:r>
                        <a:rPr lang="zh-CN" altLang="en-US"/>
                        <a:t>数量（手）</a:t>
                      </a:r>
                      <a:endParaRPr lang="zh-CN" altLang="en-US"/>
                    </a:p>
                  </a:txBody>
                  <a:tcPr/>
                </a:tc>
                <a:tc>
                  <a:txBody>
                    <a:bodyPr/>
                    <a:p>
                      <a:pPr>
                        <a:buNone/>
                      </a:pPr>
                      <a:r>
                        <a:rPr lang="zh-CN" altLang="en-US"/>
                        <a:t>期权价格（元/股）</a:t>
                      </a:r>
                      <a:endParaRPr lang="zh-CN" altLang="en-US"/>
                    </a:p>
                  </a:txBody>
                  <a:tcPr/>
                </a:tc>
              </a:tr>
              <a:tr h="365760">
                <a:tc>
                  <a:txBody>
                    <a:bodyPr/>
                    <a:p>
                      <a:pPr>
                        <a:buNone/>
                      </a:pPr>
                      <a:r>
                        <a:rPr lang="zh-CN" altLang="en-US"/>
                        <a:t>买入开仓</a:t>
                      </a:r>
                      <a:endParaRPr lang="zh-CN" altLang="en-US"/>
                    </a:p>
                  </a:txBody>
                  <a:tcPr/>
                </a:tc>
                <a:tc>
                  <a:txBody>
                    <a:bodyPr/>
                    <a:p>
                      <a:pPr>
                        <a:buNone/>
                      </a:pPr>
                      <a:r>
                        <a:rPr lang="zh-CN" altLang="en-US"/>
                        <a:t>看涨期权</a:t>
                      </a:r>
                      <a:endParaRPr lang="zh-CN" altLang="en-US"/>
                    </a:p>
                  </a:txBody>
                  <a:tcPr/>
                </a:tc>
                <a:tc>
                  <a:txBody>
                    <a:bodyPr/>
                    <a:p>
                      <a:pPr>
                        <a:buNone/>
                      </a:pPr>
                      <a:r>
                        <a:rPr lang="zh-CN" altLang="en-US"/>
                        <a:t>34</a:t>
                      </a:r>
                      <a:endParaRPr lang="zh-CN" altLang="en-US"/>
                    </a:p>
                  </a:txBody>
                  <a:tcPr/>
                </a:tc>
                <a:tc>
                  <a:txBody>
                    <a:bodyPr/>
                    <a:p>
                      <a:pPr>
                        <a:buNone/>
                      </a:pPr>
                      <a:r>
                        <a:rPr lang="zh-CN" altLang="en-US"/>
                        <a:t>1月</a:t>
                      </a:r>
                      <a:endParaRPr lang="zh-CN" altLang="en-US"/>
                    </a:p>
                  </a:txBody>
                  <a:tcPr/>
                </a:tc>
                <a:tc>
                  <a:txBody>
                    <a:bodyPr/>
                    <a:p>
                      <a:pPr>
                        <a:buNone/>
                      </a:pPr>
                      <a:r>
                        <a:rPr lang="zh-CN" altLang="en-US"/>
                        <a:t>1</a:t>
                      </a:r>
                      <a:endParaRPr lang="zh-CN" altLang="en-US"/>
                    </a:p>
                  </a:txBody>
                  <a:tcPr/>
                </a:tc>
                <a:tc>
                  <a:txBody>
                    <a:bodyPr/>
                    <a:p>
                      <a:pPr>
                        <a:buNone/>
                      </a:pPr>
                      <a:r>
                        <a:rPr lang="zh-CN" altLang="en-US"/>
                        <a:t>2.20</a:t>
                      </a:r>
                      <a:endParaRPr lang="zh-CN" altLang="en-US"/>
                    </a:p>
                  </a:txBody>
                  <a:tcPr/>
                </a:tc>
              </a:tr>
              <a:tr h="365760">
                <a:tc>
                  <a:txBody>
                    <a:bodyPr/>
                    <a:p>
                      <a:pPr>
                        <a:buNone/>
                      </a:pPr>
                      <a:r>
                        <a:rPr lang="zh-CN" altLang="en-US"/>
                        <a:t>买入开仓</a:t>
                      </a:r>
                      <a:endParaRPr lang="zh-CN" altLang="en-US"/>
                    </a:p>
                  </a:txBody>
                  <a:tcPr/>
                </a:tc>
                <a:tc>
                  <a:txBody>
                    <a:bodyPr/>
                    <a:p>
                      <a:pPr>
                        <a:buNone/>
                      </a:pPr>
                      <a:r>
                        <a:rPr lang="zh-CN" altLang="en-US"/>
                        <a:t>看跌期权</a:t>
                      </a:r>
                      <a:endParaRPr lang="zh-CN" altLang="en-US"/>
                    </a:p>
                  </a:txBody>
                  <a:tcPr/>
                </a:tc>
                <a:tc>
                  <a:txBody>
                    <a:bodyPr/>
                    <a:p>
                      <a:pPr>
                        <a:buNone/>
                      </a:pPr>
                      <a:r>
                        <a:rPr lang="zh-CN" altLang="en-US"/>
                        <a:t>34</a:t>
                      </a:r>
                      <a:endParaRPr lang="zh-CN" altLang="en-US"/>
                    </a:p>
                  </a:txBody>
                  <a:tcPr/>
                </a:tc>
                <a:tc>
                  <a:txBody>
                    <a:bodyPr/>
                    <a:p>
                      <a:pPr>
                        <a:buNone/>
                      </a:pPr>
                      <a:r>
                        <a:rPr lang="zh-CN" altLang="en-US"/>
                        <a:t>1月</a:t>
                      </a:r>
                      <a:endParaRPr lang="zh-CN" altLang="en-US"/>
                    </a:p>
                  </a:txBody>
                  <a:tcPr/>
                </a:tc>
                <a:tc>
                  <a:txBody>
                    <a:bodyPr/>
                    <a:p>
                      <a:pPr>
                        <a:buNone/>
                      </a:pPr>
                      <a:r>
                        <a:rPr lang="zh-CN" altLang="en-US"/>
                        <a:t>1</a:t>
                      </a:r>
                      <a:endParaRPr lang="zh-CN" altLang="en-US"/>
                    </a:p>
                  </a:txBody>
                  <a:tcPr/>
                </a:tc>
                <a:tc>
                  <a:txBody>
                    <a:bodyPr/>
                    <a:p>
                      <a:pPr>
                        <a:buNone/>
                      </a:pPr>
                      <a:r>
                        <a:rPr lang="zh-CN" altLang="en-US"/>
                        <a:t>2.00</a:t>
                      </a:r>
                      <a:endParaRPr lang="zh-CN" altLang="en-US"/>
                    </a:p>
                  </a:txBody>
                  <a:tcPr/>
                </a:tc>
              </a:tr>
            </a:tbl>
          </a:graphicData>
        </a:graphic>
      </p:graphicFrame>
      <p:graphicFrame>
        <p:nvGraphicFramePr>
          <p:cNvPr id="4" name="表格 3"/>
          <p:cNvGraphicFramePr/>
          <p:nvPr>
            <p:custDataLst>
              <p:tags r:id="rId2"/>
            </p:custDataLst>
          </p:nvPr>
        </p:nvGraphicFramePr>
        <p:xfrm>
          <a:off x="1772920" y="5229225"/>
          <a:ext cx="8530590" cy="1249680"/>
        </p:xfrm>
        <a:graphic>
          <a:graphicData uri="http://schemas.openxmlformats.org/drawingml/2006/table">
            <a:tbl>
              <a:tblPr firstRow="1" bandRow="1">
                <a:tableStyleId>{7DF18680-E054-41AD-8BC1-D1AEF772440D}</a:tableStyleId>
              </a:tblPr>
              <a:tblGrid>
                <a:gridCol w="4265295"/>
                <a:gridCol w="4265295"/>
              </a:tblGrid>
              <a:tr h="182880">
                <a:tc>
                  <a:txBody>
                    <a:bodyPr/>
                    <a:p>
                      <a:pPr algn="ctr" fontAlgn="auto">
                        <a:lnSpc>
                          <a:spcPts val="2560"/>
                        </a:lnSpc>
                        <a:buNone/>
                      </a:pPr>
                      <a:r>
                        <a:rPr lang="zh-CN" altLang="en-US"/>
                        <a:t>股票价格（元</a:t>
                      </a:r>
                      <a:r>
                        <a:rPr lang="en-US" altLang="zh-CN"/>
                        <a:t>/</a:t>
                      </a:r>
                      <a:r>
                        <a:rPr lang="zh-CN" altLang="en-US"/>
                        <a:t>股）</a:t>
                      </a:r>
                      <a:endParaRPr lang="zh-CN" altLang="en-US"/>
                    </a:p>
                  </a:txBody>
                  <a:tcPr/>
                </a:tc>
                <a:tc>
                  <a:txBody>
                    <a:bodyPr/>
                    <a:p>
                      <a:pPr algn="ctr" fontAlgn="auto">
                        <a:lnSpc>
                          <a:spcPts val="2560"/>
                        </a:lnSpc>
                        <a:buNone/>
                      </a:pPr>
                      <a:r>
                        <a:rPr lang="zh-CN" altLang="en-US"/>
                        <a:t>策略收益（元</a:t>
                      </a:r>
                      <a:r>
                        <a:rPr lang="en-US" altLang="zh-CN"/>
                        <a:t>/</a:t>
                      </a:r>
                      <a:r>
                        <a:rPr lang="zh-CN" altLang="en-US"/>
                        <a:t>股）</a:t>
                      </a:r>
                      <a:endParaRPr lang="zh-CN" altLang="en-US"/>
                    </a:p>
                  </a:txBody>
                  <a:tcPr/>
                </a:tc>
              </a:tr>
              <a:tr h="381000">
                <a:tc>
                  <a:txBody>
                    <a:bodyPr/>
                    <a:p>
                      <a:pPr algn="ctr" fontAlgn="auto">
                        <a:lnSpc>
                          <a:spcPts val="2560"/>
                        </a:lnSpc>
                        <a:buNone/>
                      </a:pPr>
                      <a:r>
                        <a:rPr lang="en-US" altLang="zh-CN" sz="1800" dirty="0"/>
                        <a:t>40</a:t>
                      </a:r>
                      <a:endParaRPr lang="en-US" altLang="zh-CN" sz="1800" dirty="0"/>
                    </a:p>
                  </a:txBody>
                  <a:tcPr/>
                </a:tc>
                <a:tc>
                  <a:txBody>
                    <a:bodyPr/>
                    <a:p>
                      <a:pPr algn="ctr" fontAlgn="auto">
                        <a:lnSpc>
                          <a:spcPts val="2560"/>
                        </a:lnSpc>
                        <a:buNone/>
                      </a:pPr>
                      <a:r>
                        <a:rPr lang="en-US" sz="1800" dirty="0">
                          <a:sym typeface="+mn-ea"/>
                        </a:rPr>
                        <a:t>40-34-4.2=1.8</a:t>
                      </a:r>
                      <a:endParaRPr lang="zh-CN" altLang="en-US" sz="1800" dirty="0"/>
                    </a:p>
                  </a:txBody>
                  <a:tcPr/>
                </a:tc>
              </a:tr>
              <a:tr h="381000">
                <a:tc>
                  <a:txBody>
                    <a:bodyPr/>
                    <a:p>
                      <a:pPr algn="ctr" fontAlgn="auto">
                        <a:lnSpc>
                          <a:spcPts val="2560"/>
                        </a:lnSpc>
                        <a:buNone/>
                      </a:pPr>
                      <a:r>
                        <a:rPr lang="en-US" altLang="zh-CN"/>
                        <a:t>26</a:t>
                      </a:r>
                      <a:endParaRPr lang="en-US" altLang="zh-CN"/>
                    </a:p>
                  </a:txBody>
                  <a:tcPr/>
                </a:tc>
                <a:tc>
                  <a:txBody>
                    <a:bodyPr/>
                    <a:p>
                      <a:pPr algn="ctr" fontAlgn="auto">
                        <a:lnSpc>
                          <a:spcPts val="2560"/>
                        </a:lnSpc>
                        <a:buNone/>
                      </a:pPr>
                      <a:r>
                        <a:rPr lang="en-US" sz="1800" dirty="0">
                          <a:sym typeface="+mn-ea"/>
                        </a:rPr>
                        <a:t>34-26-4.2=3.8</a:t>
                      </a:r>
                      <a:endParaRPr lang="zh-CN" altLang="en-US" sz="1800"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549275" y="836295"/>
            <a:ext cx="10902315" cy="52628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0" algn="l" latinLnBrk="0">
              <a:lnSpc>
                <a:spcPts val="3040"/>
              </a:lnSpc>
              <a:spcBef>
                <a:spcPts val="0"/>
              </a:spcBef>
              <a:buClrTx/>
              <a:buSzTx/>
              <a:buFont typeface="Arial" panose="020B0604020202020204" pitchFamily="34" charset="0"/>
              <a:buNone/>
            </a:pPr>
            <a:r>
              <a:rPr lang="zh-CN" altLang="en-US" sz="2200" b="1" dirty="0">
                <a:latin typeface="+mn-lt"/>
                <a:ea typeface="+mn-ea"/>
              </a:rPr>
              <a:t>（二）买入跨式套利期权</a:t>
            </a:r>
            <a:r>
              <a:rPr lang="zh-CN" altLang="en-US" sz="2200" b="1" dirty="0">
                <a:latin typeface="+mn-lt"/>
                <a:ea typeface="+mn-ea"/>
              </a:rPr>
              <a:t>的交易策略</a:t>
            </a:r>
            <a:endParaRPr lang="zh-CN" altLang="en-US" sz="2200" b="1" dirty="0">
              <a:latin typeface="+mn-lt"/>
              <a:ea typeface="+mn-ea"/>
            </a:endParaRPr>
          </a:p>
          <a:p>
            <a:pPr marL="0" indent="0" algn="l" latinLnBrk="0">
              <a:lnSpc>
                <a:spcPts val="3040"/>
              </a:lnSpc>
              <a:spcBef>
                <a:spcPts val="0"/>
              </a:spcBef>
              <a:buClrTx/>
              <a:buSzTx/>
              <a:buFont typeface="Arial" panose="020B0604020202020204" pitchFamily="34" charset="0"/>
              <a:buChar char="•"/>
            </a:pPr>
            <a:r>
              <a:rPr lang="en-US" sz="2200" dirty="0">
                <a:latin typeface="+mn-lt"/>
                <a:ea typeface="+mn-ea"/>
              </a:rPr>
              <a:t>买入跨式组合与卖出跨式组合正相反，由买入一手某一行权价的买权，同时买入一手相同行权价的卖权组成。当期货价格位于两行权价之间时，投资者亏损支付的权利金；当期货价格在两损益平衡点之外时，获得的利润逐渐增加。</a:t>
            </a:r>
            <a:endParaRPr lang="en-US" sz="2200" dirty="0">
              <a:latin typeface="+mn-lt"/>
              <a:ea typeface="+mn-ea"/>
            </a:endParaRPr>
          </a:p>
          <a:p>
            <a:pPr marL="0" indent="0" algn="l" latinLnBrk="0">
              <a:lnSpc>
                <a:spcPts val="3040"/>
              </a:lnSpc>
              <a:spcBef>
                <a:spcPts val="0"/>
              </a:spcBef>
              <a:buClrTx/>
              <a:buSzTx/>
              <a:buFont typeface="Arial" panose="020B0604020202020204" pitchFamily="34" charset="0"/>
              <a:buChar char="•"/>
            </a:pPr>
            <a:endParaRPr lang="en-US" sz="2200"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b="1" dirty="0">
                <a:latin typeface="+mn-lt"/>
                <a:ea typeface="+mn-ea"/>
              </a:rPr>
              <a:t>1、投资损益</a:t>
            </a: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b="1" dirty="0">
                <a:latin typeface="+mn-lt"/>
                <a:ea typeface="+mn-ea"/>
              </a:rPr>
              <a:t>2、投资损益平衡点</a:t>
            </a: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b="1" dirty="0">
                <a:latin typeface="+mn-lt"/>
                <a:ea typeface="+mn-ea"/>
              </a:rPr>
              <a:t>3、使用时机</a:t>
            </a: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dirty="0">
                <a:latin typeface="+mn-lt"/>
                <a:ea typeface="+mn-ea"/>
              </a:rPr>
              <a:t>即将公布重大消息或期货价格面临关键价格，预期未来市场即将展开大行情，但无法明确多空方向。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一、买入跨式套利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925195" y="3284855"/>
          <a:ext cx="10150475" cy="788035"/>
        </p:xfrm>
        <a:graphic>
          <a:graphicData uri="http://schemas.openxmlformats.org/drawingml/2006/table">
            <a:tbl>
              <a:tblPr firstRow="1" bandRow="1">
                <a:tableStyleId>{7DF18680-E054-41AD-8BC1-D1AEF772440D}</a:tableStyleId>
              </a:tblPr>
              <a:tblGrid>
                <a:gridCol w="2271395"/>
                <a:gridCol w="3725545"/>
                <a:gridCol w="4153535"/>
              </a:tblGrid>
              <a:tr h="377190">
                <a:tc>
                  <a:txBody>
                    <a:bodyPr/>
                    <a:p>
                      <a:pPr algn="ctr">
                        <a:buNone/>
                      </a:pPr>
                      <a:endParaRPr lang="zh-CN" altLang="en-US"/>
                    </a:p>
                  </a:txBody>
                  <a:tcPr/>
                </a:tc>
                <a:tc>
                  <a:txBody>
                    <a:bodyPr/>
                    <a:p>
                      <a:pPr algn="ctr">
                        <a:buNone/>
                      </a:pPr>
                      <a:r>
                        <a:rPr lang="zh-CN" altLang="en-US" sz="1800" dirty="0"/>
                        <a:t>期货价格&lt;行权价</a:t>
                      </a:r>
                      <a:endParaRPr lang="zh-CN" altLang="en-US" sz="1800" dirty="0"/>
                    </a:p>
                  </a:txBody>
                  <a:tcPr/>
                </a:tc>
                <a:tc>
                  <a:txBody>
                    <a:bodyPr/>
                    <a:p>
                      <a:pPr algn="ctr">
                        <a:buNone/>
                      </a:pPr>
                      <a:r>
                        <a:rPr lang="zh-CN" altLang="en-US" sz="1800" dirty="0"/>
                        <a:t>期货价格&gt;行权价</a:t>
                      </a:r>
                      <a:endParaRPr lang="zh-CN" altLang="en-US" sz="1800" dirty="0"/>
                    </a:p>
                  </a:txBody>
                  <a:tcPr/>
                </a:tc>
              </a:tr>
              <a:tr h="410845">
                <a:tc>
                  <a:txBody>
                    <a:bodyPr/>
                    <a:p>
                      <a:pPr algn="ctr">
                        <a:buNone/>
                      </a:pPr>
                      <a:r>
                        <a:rPr lang="zh-CN" altLang="en-US"/>
                        <a:t>投资损益</a:t>
                      </a:r>
                      <a:endParaRPr lang="zh-CN" altLang="en-US"/>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行权价–期货价格–总权利金</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lang="en-US" sz="1800" dirty="0">
                          <a:sym typeface="+mn-ea"/>
                        </a:rPr>
                        <a:t>期货价格–行权价–总权利金</a:t>
                      </a:r>
                      <a:endParaRPr lang="zh-CN" altLang="en-US" sz="1800" dirty="0"/>
                    </a:p>
                  </a:txBody>
                  <a:tcPr/>
                </a:tc>
              </a:tr>
            </a:tbl>
          </a:graphicData>
        </a:graphic>
      </p:graphicFrame>
      <p:graphicFrame>
        <p:nvGraphicFramePr>
          <p:cNvPr id="4" name="表格 3"/>
          <p:cNvGraphicFramePr/>
          <p:nvPr>
            <p:custDataLst>
              <p:tags r:id="rId2"/>
            </p:custDataLst>
          </p:nvPr>
        </p:nvGraphicFramePr>
        <p:xfrm>
          <a:off x="908685" y="4437380"/>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p>
                      <a:pPr algn="ctr">
                        <a:buNone/>
                      </a:pPr>
                      <a:endParaRPr lang="zh-CN" altLang="en-US"/>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p>
                      <a:pPr algn="ctr">
                        <a:buNone/>
                      </a:pPr>
                      <a:r>
                        <a:rPr lang="zh-CN" altLang="en-US"/>
                        <a:t>损益平衡点</a:t>
                      </a:r>
                      <a:endParaRPr lang="zh-CN" altLang="en-US"/>
                    </a:p>
                  </a:txBody>
                  <a:tcPr/>
                </a:tc>
                <a:tc>
                  <a:txBody>
                    <a:bodyPr/>
                    <a:p>
                      <a:pPr algn="ctr">
                        <a:buNone/>
                      </a:pPr>
                      <a:r>
                        <a:rPr lang="en-US" sz="1800" dirty="0">
                          <a:sym typeface="+mn-ea"/>
                        </a:rPr>
                        <a:t>行权价–收获的总权利金</a:t>
                      </a:r>
                      <a:endParaRPr lang="zh-CN" altLang="en-US" sz="1800" dirty="0"/>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549275" y="836295"/>
            <a:ext cx="10413365" cy="35775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0" algn="l" latinLnBrk="0">
              <a:lnSpc>
                <a:spcPct val="150000"/>
              </a:lnSpc>
              <a:spcBef>
                <a:spcPts val="0"/>
              </a:spcBef>
              <a:buClrTx/>
              <a:buSzTx/>
              <a:buFont typeface="Arial" panose="020B0604020202020204" pitchFamily="34" charset="0"/>
              <a:buNone/>
            </a:pPr>
            <a:r>
              <a:rPr lang="en-US" sz="2200" dirty="0">
                <a:latin typeface="+mn-lt"/>
                <a:ea typeface="+mn-ea"/>
              </a:rPr>
              <a:t> </a:t>
            </a:r>
            <a:endParaRPr lang="en-US" sz="2200" dirty="0">
              <a:latin typeface="+mn-lt"/>
              <a:ea typeface="+mn-ea"/>
            </a:endParaRPr>
          </a:p>
          <a:p>
            <a:pPr marL="0" indent="0" algn="l" latinLnBrk="0">
              <a:lnSpc>
                <a:spcPct val="15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sym typeface="+mn-ea"/>
              </a:rPr>
              <a:t>（三）</a:t>
            </a:r>
            <a:r>
              <a:rPr lang="zh-CN" altLang="en-US" sz="2200" b="1" dirty="0">
                <a:latin typeface="Times New Roman" panose="02020603050405020304" pitchFamily="18" charset="0"/>
                <a:ea typeface="+mn-ea"/>
                <a:cs typeface="Times New Roman" panose="02020603050405020304" pitchFamily="18" charset="0"/>
                <a:sym typeface="+mn-ea"/>
              </a:rPr>
              <a:t>买入跨式套利期权的交易技巧</a:t>
            </a:r>
            <a:endParaRPr lang="zh-CN" altLang="en-US" sz="2200" b="1" dirty="0">
              <a:latin typeface="Times New Roman" panose="02020603050405020304" pitchFamily="18" charset="0"/>
              <a:ea typeface="+mn-ea"/>
              <a:cs typeface="Times New Roman" panose="02020603050405020304" pitchFamily="18" charset="0"/>
              <a:sym typeface="+mn-ea"/>
            </a:endParaRPr>
          </a:p>
          <a:p>
            <a:pPr marL="0" indent="0" algn="l" latinLnBrk="0">
              <a:lnSpc>
                <a:spcPct val="150000"/>
              </a:lnSpc>
              <a:spcBef>
                <a:spcPts val="0"/>
              </a:spcBef>
              <a:buClrTx/>
              <a:buSzTx/>
              <a:buFont typeface="Arial" panose="020B0604020202020204" pitchFamily="34" charset="0"/>
              <a:buNone/>
            </a:pPr>
            <a:r>
              <a:rPr lang="zh-CN" altLang="en-US"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1</a:t>
            </a:r>
            <a:r>
              <a:rPr lang="zh-CN" altLang="en-US" sz="2200" dirty="0">
                <a:latin typeface="Times New Roman" panose="02020603050405020304" pitchFamily="18" charset="0"/>
                <a:ea typeface="+mn-ea"/>
                <a:cs typeface="Times New Roman" panose="02020603050405020304" pitchFamily="18" charset="0"/>
              </a:rPr>
              <a:t>）</a:t>
            </a:r>
            <a:r>
              <a:rPr lang="en-US" sz="2200" dirty="0">
                <a:latin typeface="Times New Roman" panose="02020603050405020304" pitchFamily="18" charset="0"/>
                <a:ea typeface="+mn-ea"/>
                <a:cs typeface="Times New Roman" panose="02020603050405020304" pitchFamily="18" charset="0"/>
              </a:rPr>
              <a:t>该策略选择的股票和期权都要具有充足的流动性，</a:t>
            </a:r>
            <a:endParaRPr lang="en-US" sz="2200" dirty="0">
              <a:latin typeface="Times New Roman" panose="02020603050405020304" pitchFamily="18" charset="0"/>
              <a:ea typeface="+mn-ea"/>
              <a:cs typeface="Times New Roman" panose="02020603050405020304" pitchFamily="18" charset="0"/>
            </a:endParaRPr>
          </a:p>
          <a:p>
            <a:pPr marL="0" indent="0" algn="l" latinLnBrk="0">
              <a:lnSpc>
                <a:spcPct val="150000"/>
              </a:lnSpc>
              <a:spcBef>
                <a:spcPts val="0"/>
              </a:spcBef>
              <a:buClrTx/>
              <a:buSzTx/>
              <a:buFont typeface="Arial" panose="020B0604020202020204" pitchFamily="34" charset="0"/>
              <a:buNone/>
            </a:pPr>
            <a:r>
              <a:rPr lang="zh-CN" altLang="en-US"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2</a:t>
            </a:r>
            <a:r>
              <a:rPr lang="zh-CN" altLang="en-US" sz="2200" dirty="0">
                <a:latin typeface="Times New Roman" panose="02020603050405020304" pitchFamily="18" charset="0"/>
                <a:ea typeface="+mn-ea"/>
                <a:cs typeface="Times New Roman" panose="02020603050405020304" pitchFamily="18" charset="0"/>
              </a:rPr>
              <a:t>）</a:t>
            </a:r>
            <a:r>
              <a:rPr lang="en-US" sz="2200" dirty="0">
                <a:latin typeface="Times New Roman" panose="02020603050405020304" pitchFamily="18" charset="0"/>
                <a:ea typeface="+mn-ea"/>
                <a:cs typeface="Times New Roman" panose="02020603050405020304" pitchFamily="18" charset="0"/>
              </a:rPr>
              <a:t>股票价格需要选择合适的价格范围投资者持有的期权最好距离到期日3个月以上，如果股票的价格没有明确的变动，投资者最好在距离到期日一个月的时候出售头寸。</a:t>
            </a:r>
            <a:endParaRPr lang="en-US" sz="2200" dirty="0">
              <a:latin typeface="Times New Roman" panose="02020603050405020304" pitchFamily="18" charset="0"/>
              <a:ea typeface="+mn-ea"/>
              <a:cs typeface="Times New Roman" panose="02020603050405020304" pitchFamily="18" charset="0"/>
            </a:endParaRPr>
          </a:p>
          <a:p>
            <a:pPr marL="0" indent="0" algn="l" latinLnBrk="0">
              <a:lnSpc>
                <a:spcPct val="150000"/>
              </a:lnSpc>
              <a:spcBef>
                <a:spcPts val="0"/>
              </a:spcBef>
              <a:buClrTx/>
              <a:buSzTx/>
              <a:buFont typeface="Arial" panose="020B0604020202020204" pitchFamily="34" charset="0"/>
              <a:buNone/>
            </a:pPr>
            <a:r>
              <a:rPr lang="zh-CN" altLang="en-US"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3</a:t>
            </a:r>
            <a:r>
              <a:rPr lang="zh-CN" altLang="en-US" sz="2200" dirty="0">
                <a:latin typeface="Times New Roman" panose="02020603050405020304" pitchFamily="18" charset="0"/>
                <a:ea typeface="+mn-ea"/>
                <a:cs typeface="Times New Roman" panose="02020603050405020304" pitchFamily="18" charset="0"/>
              </a:rPr>
              <a:t>）</a:t>
            </a:r>
            <a:r>
              <a:rPr lang="en-US" sz="2200" dirty="0">
                <a:latin typeface="Times New Roman" panose="02020603050405020304" pitchFamily="18" charset="0"/>
                <a:ea typeface="+mn-ea"/>
                <a:cs typeface="Times New Roman" panose="02020603050405020304" pitchFamily="18" charset="0"/>
              </a:rPr>
              <a:t>认购和认沽期权最好选择平价。            </a:t>
            </a: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一、买入跨式套利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836295"/>
            <a:ext cx="11408410" cy="87503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ct val="20000"/>
              </a:spcBef>
              <a:buClrTx/>
              <a:buSzTx/>
              <a:buFont typeface="Arial" panose="020B0604020202020204" pitchFamily="34" charset="0"/>
              <a:buNone/>
            </a:pPr>
            <a:r>
              <a:rPr lang="zh-CN" altLang="en-US" sz="2200" b="1" dirty="0">
                <a:latin typeface="+mn-lt"/>
                <a:ea typeface="+mn-ea"/>
              </a:rPr>
              <a:t>（四）</a:t>
            </a:r>
            <a:r>
              <a:rPr lang="zh-CN" altLang="en-US" sz="2200" b="1" dirty="0">
                <a:latin typeface="+mn-lt"/>
                <a:ea typeface="+mn-ea"/>
              </a:rPr>
              <a:t>买入跨式套利期权的优缺点</a:t>
            </a:r>
            <a:endParaRPr lang="zh-CN" altLang="en-US" sz="2200" b="1" dirty="0">
              <a:latin typeface="+mn-lt"/>
              <a:ea typeface="+mn-ea"/>
            </a:endParaRPr>
          </a:p>
          <a:p>
            <a:pPr marL="0" indent="0" algn="l" latinLnBrk="0">
              <a:lnSpc>
                <a:spcPts val="30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一、买入跨式套利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8" name="圆角矩形 7"/>
          <p:cNvSpPr/>
          <p:nvPr/>
        </p:nvSpPr>
        <p:spPr>
          <a:xfrm>
            <a:off x="7245350" y="1971675"/>
            <a:ext cx="2682240" cy="5149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潜在的最大盈利无限</a:t>
            </a:r>
            <a:endParaRPr lang="zh-CN" altLang="en-US" dirty="0">
              <a:solidFill>
                <a:schemeClr val="tx1"/>
              </a:solidFill>
              <a:sym typeface="+mn-ea"/>
            </a:endParaRPr>
          </a:p>
        </p:txBody>
      </p:sp>
      <p:grpSp>
        <p:nvGrpSpPr>
          <p:cNvPr id="12" name="组合 11"/>
          <p:cNvGrpSpPr/>
          <p:nvPr/>
        </p:nvGrpSpPr>
        <p:grpSpPr>
          <a:xfrm>
            <a:off x="1124585" y="1124585"/>
            <a:ext cx="9381490" cy="5231130"/>
            <a:chOff x="1771" y="1771"/>
            <a:chExt cx="14774" cy="8238"/>
          </a:xfrm>
        </p:grpSpPr>
        <p:grpSp>
          <p:nvGrpSpPr>
            <p:cNvPr id="4" name="组合 3"/>
            <p:cNvGrpSpPr/>
            <p:nvPr/>
          </p:nvGrpSpPr>
          <p:grpSpPr>
            <a:xfrm>
              <a:off x="1771" y="1771"/>
              <a:ext cx="14775" cy="8239"/>
              <a:chOff x="1431" y="5509"/>
              <a:chExt cx="14775" cy="8239"/>
            </a:xfrm>
          </p:grpSpPr>
          <p:grpSp>
            <p:nvGrpSpPr>
              <p:cNvPr id="47" name="组合 46"/>
              <p:cNvGrpSpPr/>
              <p:nvPr/>
            </p:nvGrpSpPr>
            <p:grpSpPr>
              <a:xfrm>
                <a:off x="1431" y="5509"/>
                <a:ext cx="14775" cy="8239"/>
                <a:chOff x="1927" y="2290"/>
                <a:chExt cx="14775" cy="8239"/>
              </a:xfrm>
            </p:grpSpPr>
            <p:grpSp>
              <p:nvGrpSpPr>
                <p:cNvPr id="31" name="组合 30"/>
                <p:cNvGrpSpPr/>
                <p:nvPr/>
              </p:nvGrpSpPr>
              <p:grpSpPr>
                <a:xfrm>
                  <a:off x="1998" y="2290"/>
                  <a:ext cx="14528" cy="3470"/>
                  <a:chOff x="2288" y="2257"/>
                  <a:chExt cx="14528" cy="3470"/>
                </a:xfrm>
              </p:grpSpPr>
              <p:sp>
                <p:nvSpPr>
                  <p:cNvPr id="30" name="矩形 29"/>
                  <p:cNvSpPr/>
                  <p:nvPr/>
                </p:nvSpPr>
                <p:spPr>
                  <a:xfrm>
                    <a:off x="6587" y="2257"/>
                    <a:ext cx="10229"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 name="组合 27"/>
                  <p:cNvGrpSpPr/>
                  <p:nvPr/>
                </p:nvGrpSpPr>
                <p:grpSpPr>
                  <a:xfrm rot="0">
                    <a:off x="2288" y="2548"/>
                    <a:ext cx="13815" cy="2844"/>
                    <a:chOff x="3914" y="4846"/>
                    <a:chExt cx="13815" cy="2844"/>
                  </a:xfrm>
                </p:grpSpPr>
                <p:sp>
                  <p:nvSpPr>
                    <p:cNvPr id="7" name="圆角矩形 6"/>
                    <p:cNvSpPr/>
                    <p:nvPr/>
                  </p:nvSpPr>
                  <p:spPr>
                    <a:xfrm>
                      <a:off x="8693" y="6879"/>
                      <a:ext cx="9036"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在策略构建时波动率较低，弱波动率上升时都会盈利</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7" name="组合 26"/>
                    <p:cNvGrpSpPr/>
                    <p:nvPr/>
                  </p:nvGrpSpPr>
                  <p:grpSpPr>
                    <a:xfrm>
                      <a:off x="3914" y="4846"/>
                      <a:ext cx="10407" cy="2758"/>
                      <a:chOff x="3914" y="4846"/>
                      <a:chExt cx="10407" cy="2758"/>
                    </a:xfrm>
                  </p:grpSpPr>
                  <p:grpSp>
                    <p:nvGrpSpPr>
                      <p:cNvPr id="17" name="组合 16"/>
                      <p:cNvGrpSpPr/>
                      <p:nvPr/>
                    </p:nvGrpSpPr>
                    <p:grpSpPr>
                      <a:xfrm>
                        <a:off x="3914" y="4846"/>
                        <a:ext cx="10407" cy="2758"/>
                        <a:chOff x="2855" y="3245"/>
                        <a:chExt cx="10407"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634" y="3245"/>
                          <a:ext cx="56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无论行情涨跌，都有可能盈利</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660" y="4255"/>
                          <a:ext cx="3816"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不用花时间分析方向</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32" name="组合 31"/>
                <p:cNvGrpSpPr/>
                <p:nvPr/>
              </p:nvGrpSpPr>
              <p:grpSpPr>
                <a:xfrm>
                  <a:off x="1927" y="6365"/>
                  <a:ext cx="14775" cy="4164"/>
                  <a:chOff x="2262" y="2670"/>
                  <a:chExt cx="14775" cy="4164"/>
                </a:xfrm>
              </p:grpSpPr>
              <p:sp>
                <p:nvSpPr>
                  <p:cNvPr id="46" name="矩形 45"/>
                  <p:cNvSpPr/>
                  <p:nvPr/>
                </p:nvSpPr>
                <p:spPr>
                  <a:xfrm>
                    <a:off x="6705" y="2670"/>
                    <a:ext cx="10332" cy="416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262" y="2952"/>
                    <a:ext cx="13886" cy="2887"/>
                    <a:chOff x="3888" y="5250"/>
                    <a:chExt cx="13886" cy="2887"/>
                  </a:xfrm>
                </p:grpSpPr>
                <p:grpSp>
                  <p:nvGrpSpPr>
                    <p:cNvPr id="41" name="组合 40"/>
                    <p:cNvGrpSpPr/>
                    <p:nvPr/>
                  </p:nvGrpSpPr>
                  <p:grpSpPr>
                    <a:xfrm>
                      <a:off x="3888" y="5250"/>
                      <a:ext cx="13886" cy="2887"/>
                      <a:chOff x="2829" y="3649"/>
                      <a:chExt cx="13886" cy="2887"/>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887" y="3649"/>
                        <a:ext cx="88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标的资产价格涨较大幅度才能达到损益平衡点</a:t>
                        </a:r>
                        <a:endParaRPr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919" y="4584"/>
                        <a:ext cx="40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支付较多手续费</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3" name="圆角矩形 2"/>
              <p:cNvSpPr/>
              <p:nvPr/>
            </p:nvSpPr>
            <p:spPr>
              <a:xfrm>
                <a:off x="6489" y="11750"/>
                <a:ext cx="407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一段时间确定套利收益</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6" name="圆角矩形 5"/>
              <p:cNvSpPr/>
              <p:nvPr/>
            </p:nvSpPr>
            <p:spPr>
              <a:xfrm>
                <a:off x="6489" y="12699"/>
                <a:ext cx="885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若隐含波动率下降，该头寸都有可能亏钱</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9" name="圆角矩形 8"/>
            <p:cNvSpPr/>
            <p:nvPr/>
          </p:nvSpPr>
          <p:spPr>
            <a:xfrm>
              <a:off x="11254" y="8012"/>
              <a:ext cx="4403"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付出较多权利金</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10" name="圆角矩形 9"/>
            <p:cNvSpPr/>
            <p:nvPr/>
          </p:nvSpPr>
          <p:spPr>
            <a:xfrm>
              <a:off x="11333" y="7063"/>
              <a:ext cx="434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每天都存在成本损耗</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11" name="圆角矩形 10"/>
          <p:cNvSpPr/>
          <p:nvPr/>
        </p:nvSpPr>
        <p:spPr>
          <a:xfrm>
            <a:off x="7893685" y="1309370"/>
            <a:ext cx="2000250" cy="5149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潜在损失有限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卖出跨式套利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标题 1"/>
          <p:cNvSpPr>
            <a:spLocks noGrp="1"/>
          </p:cNvSpPr>
          <p:nvPr/>
        </p:nvSpPr>
        <p:spPr>
          <a:xfrm>
            <a:off x="549275" y="-34925"/>
            <a:ext cx="10902315" cy="25685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342900" algn="l" latinLnBrk="0">
              <a:lnSpc>
                <a:spcPct val="130000"/>
              </a:lnSpc>
              <a:spcBef>
                <a:spcPts val="0"/>
              </a:spcBef>
              <a:buClrTx/>
              <a:buSzTx/>
              <a:buFont typeface="Arial" panose="020B0604020202020204" pitchFamily="34" charset="0"/>
              <a:buChar char="•"/>
            </a:pPr>
            <a:r>
              <a:rPr lang="zh-CN" altLang="en-US" sz="2200" b="1" dirty="0">
                <a:latin typeface="+mn-lt"/>
                <a:ea typeface="+mn-ea"/>
              </a:rPr>
              <a:t>（</a:t>
            </a:r>
            <a:r>
              <a:rPr lang="zh-CN" altLang="en-US" sz="2200" b="1" dirty="0">
                <a:latin typeface="+mn-lt"/>
                <a:ea typeface="+mn-ea"/>
              </a:rPr>
              <a:t>一）卖出跨式套利的概念</a:t>
            </a:r>
            <a:endParaRPr lang="zh-CN" altLang="en-US" sz="2200" b="1" dirty="0">
              <a:latin typeface="+mn-lt"/>
              <a:ea typeface="+mn-ea"/>
            </a:endParaRPr>
          </a:p>
          <a:p>
            <a:pPr marL="0" indent="-342900" algn="l" latinLnBrk="0">
              <a:lnSpc>
                <a:spcPct val="130000"/>
              </a:lnSpc>
              <a:spcBef>
                <a:spcPts val="0"/>
              </a:spcBef>
              <a:buClrTx/>
              <a:buSzTx/>
              <a:buFont typeface="Arial" panose="020B0604020202020204" pitchFamily="34" charset="0"/>
              <a:buChar char="•"/>
            </a:pPr>
            <a:r>
              <a:rPr lang="zh-CN" altLang="en-US" sz="2200" dirty="0">
                <a:latin typeface="+mn-lt"/>
                <a:ea typeface="+mn-ea"/>
              </a:rPr>
              <a:t>卖出跨式（上跨式）套利是以相同的执行价格、月份和标的物同时卖出看涨期权和看跌期权，它适用于预期未来标的股价处于稳定的格局。</a:t>
            </a:r>
            <a:r>
              <a:rPr lang="en-US" sz="2200" dirty="0">
                <a:latin typeface="+mn-lt"/>
                <a:ea typeface="+mn-ea"/>
              </a:rPr>
              <a:t>                                                                </a:t>
            </a:r>
            <a:endParaRPr sz="2200" b="1" dirty="0">
              <a:latin typeface="+mn-lt"/>
              <a:ea typeface="+mn-ea"/>
            </a:endParaRPr>
          </a:p>
        </p:txBody>
      </p:sp>
      <p:pic>
        <p:nvPicPr>
          <p:cNvPr id="4" name="图片 3"/>
          <p:cNvPicPr>
            <a:picLocks noChangeAspect="1"/>
          </p:cNvPicPr>
          <p:nvPr/>
        </p:nvPicPr>
        <p:blipFill>
          <a:blip r:embed="rId1"/>
          <a:stretch>
            <a:fillRect/>
          </a:stretch>
        </p:blipFill>
        <p:spPr>
          <a:xfrm>
            <a:off x="2997200" y="2421255"/>
            <a:ext cx="5959475" cy="3796665"/>
          </a:xfrm>
          <a:prstGeom prst="rect">
            <a:avLst/>
          </a:prstGeom>
        </p:spPr>
      </p:pic>
    </p:spTree>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卖出跨式套利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标题 1"/>
          <p:cNvSpPr>
            <a:spLocks noGrp="1"/>
          </p:cNvSpPr>
          <p:nvPr/>
        </p:nvSpPr>
        <p:spPr>
          <a:xfrm>
            <a:off x="549275" y="-34925"/>
            <a:ext cx="10902315" cy="25685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342900" algn="l" latinLnBrk="0">
              <a:lnSpc>
                <a:spcPct val="130000"/>
              </a:lnSpc>
              <a:spcBef>
                <a:spcPts val="0"/>
              </a:spcBef>
              <a:buClrTx/>
              <a:buSzTx/>
              <a:buFont typeface="Arial" panose="020B0604020202020204" pitchFamily="34" charset="0"/>
              <a:buChar char="•"/>
            </a:pPr>
            <a:r>
              <a:rPr lang="en-US" sz="2200" dirty="0">
                <a:latin typeface="+mn-lt"/>
                <a:ea typeface="+mn-ea"/>
              </a:rPr>
              <a:t>                                                              </a:t>
            </a:r>
            <a:endParaRPr sz="2200" b="1" dirty="0">
              <a:latin typeface="+mn-lt"/>
              <a:ea typeface="+mn-ea"/>
            </a:endParaRPr>
          </a:p>
        </p:txBody>
      </p:sp>
      <p:sp>
        <p:nvSpPr>
          <p:cNvPr id="7" name="文本框 6"/>
          <p:cNvSpPr txBox="1"/>
          <p:nvPr/>
        </p:nvSpPr>
        <p:spPr>
          <a:xfrm>
            <a:off x="1772920" y="908685"/>
            <a:ext cx="4047490" cy="5208270"/>
          </a:xfrm>
          <a:prstGeom prst="rect">
            <a:avLst/>
          </a:prstGeom>
          <a:solidFill>
            <a:schemeClr val="bg1">
              <a:lumMod val="85000"/>
            </a:schemeClr>
          </a:solidFill>
        </p:spPr>
        <p:txBody>
          <a:bodyPr wrap="square" rtlCol="0" anchor="t">
            <a:spAutoFit/>
          </a:bodyPr>
          <a:p>
            <a:pPr latinLnBrk="0">
              <a:lnSpc>
                <a:spcPts val="2660"/>
              </a:lnSpc>
            </a:pPr>
            <a:r>
              <a:rPr lang="zh-CN" altLang="en-US"/>
              <a:t>#卖出跨式套利</a:t>
            </a:r>
            <a:endParaRPr lang="zh-CN" altLang="en-US"/>
          </a:p>
          <a:p>
            <a:pPr latinLnBrk="0">
              <a:lnSpc>
                <a:spcPts val="2660"/>
              </a:lnSpc>
            </a:pPr>
            <a:r>
              <a:rPr lang="zh-CN" altLang="en-US"/>
              <a:t>s=25</a:t>
            </a:r>
            <a:endParaRPr lang="zh-CN" altLang="en-US"/>
          </a:p>
          <a:p>
            <a:pPr latinLnBrk="0">
              <a:lnSpc>
                <a:spcPts val="2660"/>
              </a:lnSpc>
            </a:pPr>
            <a:r>
              <a:rPr lang="zh-CN" altLang="en-US"/>
              <a:t>x=30</a:t>
            </a:r>
            <a:endParaRPr lang="zh-CN" altLang="en-US"/>
          </a:p>
          <a:p>
            <a:pPr latinLnBrk="0">
              <a:lnSpc>
                <a:spcPts val="2660"/>
              </a:lnSpc>
            </a:pPr>
            <a:r>
              <a:rPr lang="zh-CN" altLang="en-US"/>
              <a:t>r=0.05</a:t>
            </a:r>
            <a:endParaRPr lang="zh-CN" altLang="en-US"/>
          </a:p>
          <a:p>
            <a:pPr latinLnBrk="0">
              <a:lnSpc>
                <a:spcPts val="2660"/>
              </a:lnSpc>
            </a:pPr>
            <a:r>
              <a:rPr lang="zh-CN" altLang="en-US"/>
              <a:t>t=1</a:t>
            </a:r>
            <a:endParaRPr lang="zh-CN" altLang="en-US"/>
          </a:p>
          <a:p>
            <a:pPr latinLnBrk="0">
              <a:lnSpc>
                <a:spcPts val="2660"/>
              </a:lnSpc>
            </a:pPr>
            <a:r>
              <a:rPr lang="zh-CN" altLang="en-US"/>
              <a:t>v=0.1</a:t>
            </a:r>
            <a:endParaRPr lang="zh-CN" altLang="en-US"/>
          </a:p>
          <a:p>
            <a:pPr latinLnBrk="0">
              <a:lnSpc>
                <a:spcPts val="2660"/>
              </a:lnSpc>
            </a:pPr>
            <a:r>
              <a:rPr lang="zh-CN" altLang="en-US"/>
              <a:t>st =np.linspace(1,50,500)</a:t>
            </a:r>
            <a:endParaRPr lang="zh-CN" altLang="en-US"/>
          </a:p>
          <a:p>
            <a:pPr latinLnBrk="0">
              <a:lnSpc>
                <a:spcPts val="2660"/>
              </a:lnSpc>
            </a:pPr>
            <a:r>
              <a:rPr lang="zh-CN" altLang="en-US"/>
              <a:t>ca,pa=blsprice(s,x,r,t,v)</a:t>
            </a:r>
            <a:endParaRPr lang="zh-CN" altLang="en-US"/>
          </a:p>
          <a:p>
            <a:pPr latinLnBrk="0">
              <a:lnSpc>
                <a:spcPts val="2660"/>
              </a:lnSpc>
            </a:pPr>
            <a:r>
              <a:rPr lang="zh-CN" altLang="en-US"/>
              <a:t>aa=np.zeros((2,len(st-ka)))</a:t>
            </a:r>
            <a:endParaRPr lang="zh-CN" altLang="en-US"/>
          </a:p>
          <a:p>
            <a:pPr latinLnBrk="0">
              <a:lnSpc>
                <a:spcPts val="2660"/>
              </a:lnSpc>
            </a:pPr>
            <a:r>
              <a:rPr lang="zh-CN" altLang="en-US"/>
              <a:t>aa[0]=st-x</a:t>
            </a:r>
            <a:endParaRPr lang="zh-CN" altLang="en-US"/>
          </a:p>
          <a:p>
            <a:pPr latinLnBrk="0">
              <a:lnSpc>
                <a:spcPts val="2660"/>
              </a:lnSpc>
            </a:pPr>
            <a:r>
              <a:rPr lang="zh-CN" altLang="en-US"/>
              <a:t>bb=np.zeros((2,len(st-ka)))</a:t>
            </a:r>
            <a:endParaRPr lang="zh-CN" altLang="en-US"/>
          </a:p>
          <a:p>
            <a:pPr latinLnBrk="0">
              <a:lnSpc>
                <a:spcPts val="2660"/>
              </a:lnSpc>
            </a:pPr>
            <a:r>
              <a:rPr lang="zh-CN" altLang="en-US"/>
              <a:t>bb[0]=x-st</a:t>
            </a:r>
            <a:endParaRPr lang="zh-CN" altLang="en-US"/>
          </a:p>
          <a:p>
            <a:pPr latinLnBrk="0">
              <a:lnSpc>
                <a:spcPts val="2660"/>
              </a:lnSpc>
            </a:pPr>
            <a:r>
              <a:rPr lang="zh-CN" altLang="en-US"/>
              <a:t>Profit_1=ca-np.max(aa,0)</a:t>
            </a:r>
            <a:endParaRPr lang="zh-CN" altLang="en-US"/>
          </a:p>
          <a:p>
            <a:pPr latinLnBrk="0">
              <a:lnSpc>
                <a:spcPts val="2660"/>
              </a:lnSpc>
            </a:pPr>
            <a:r>
              <a:rPr lang="zh-CN" altLang="en-US"/>
              <a:t>Profit_2=pa-np.max(bb,0)</a:t>
            </a:r>
            <a:endParaRPr lang="zh-CN" altLang="en-US"/>
          </a:p>
          <a:p>
            <a:pPr latinLnBrk="0">
              <a:lnSpc>
                <a:spcPts val="2660"/>
              </a:lnSpc>
            </a:pPr>
            <a:r>
              <a:rPr lang="zh-CN" altLang="en-US"/>
              <a:t>Profit=Profit_1+Profit_2</a:t>
            </a:r>
            <a:endParaRPr lang="zh-CN" altLang="en-US"/>
          </a:p>
        </p:txBody>
      </p:sp>
      <p:sp>
        <p:nvSpPr>
          <p:cNvPr id="5" name="文本框 4"/>
          <p:cNvSpPr txBox="1"/>
          <p:nvPr/>
        </p:nvSpPr>
        <p:spPr>
          <a:xfrm>
            <a:off x="6597650" y="1844675"/>
            <a:ext cx="4333240" cy="2820035"/>
          </a:xfrm>
          <a:prstGeom prst="rect">
            <a:avLst/>
          </a:prstGeom>
          <a:solidFill>
            <a:schemeClr val="bg1">
              <a:lumMod val="85000"/>
            </a:schemeClr>
          </a:solidFill>
        </p:spPr>
        <p:txBody>
          <a:bodyPr wrap="square" rtlCol="0" anchor="t">
            <a:spAutoFit/>
          </a:bodyPr>
          <a:p>
            <a:pPr latinLnBrk="0">
              <a:lnSpc>
                <a:spcPts val="2660"/>
              </a:lnSpc>
            </a:pPr>
            <a:r>
              <a:rPr lang="zh-CN" altLang="en-US"/>
              <a:t>plt.figure()</a:t>
            </a:r>
            <a:endParaRPr lang="zh-CN" altLang="en-US"/>
          </a:p>
          <a:p>
            <a:pPr latinLnBrk="0">
              <a:lnSpc>
                <a:spcPts val="2660"/>
              </a:lnSpc>
            </a:pPr>
            <a:r>
              <a:rPr lang="zh-CN" altLang="en-US"/>
              <a:t>plt.plot(st,Profit_1,'k--')</a:t>
            </a:r>
            <a:endParaRPr lang="zh-CN" altLang="en-US"/>
          </a:p>
          <a:p>
            <a:pPr latinLnBrk="0">
              <a:lnSpc>
                <a:spcPts val="2660"/>
              </a:lnSpc>
            </a:pPr>
            <a:r>
              <a:rPr lang="zh-CN" altLang="en-US"/>
              <a:t>plt.plot(st,Profit_2,'k--')</a:t>
            </a:r>
            <a:endParaRPr lang="zh-CN" altLang="en-US"/>
          </a:p>
          <a:p>
            <a:pPr latinLnBrk="0">
              <a:lnSpc>
                <a:spcPts val="2660"/>
              </a:lnSpc>
            </a:pPr>
            <a:r>
              <a:rPr lang="zh-CN" altLang="en-US"/>
              <a:t>plt.plot(st,Profit,'k')</a:t>
            </a:r>
            <a:endParaRPr lang="zh-CN" altLang="en-US"/>
          </a:p>
          <a:p>
            <a:pPr latinLnBrk="0">
              <a:lnSpc>
                <a:spcPts val="2660"/>
              </a:lnSpc>
            </a:pPr>
            <a:r>
              <a:rPr lang="zh-CN" altLang="en-US"/>
              <a:t>plt.title('卖出跨式套利（s=25）')</a:t>
            </a:r>
            <a:endParaRPr lang="zh-CN" altLang="en-US"/>
          </a:p>
          <a:p>
            <a:pPr latinLnBrk="0">
              <a:lnSpc>
                <a:spcPts val="2660"/>
              </a:lnSpc>
            </a:pPr>
            <a:r>
              <a:rPr lang="zh-CN" altLang="en-US"/>
              <a:t>plt.xlabel('标的价格')</a:t>
            </a:r>
            <a:endParaRPr lang="zh-CN" altLang="en-US"/>
          </a:p>
          <a:p>
            <a:pPr latinLnBrk="0">
              <a:lnSpc>
                <a:spcPts val="2660"/>
              </a:lnSpc>
            </a:pPr>
            <a:r>
              <a:rPr lang="zh-CN" altLang="en-US"/>
              <a:t>plt.ylabel('收益')</a:t>
            </a:r>
            <a:endParaRPr lang="zh-CN" altLang="en-US"/>
          </a:p>
          <a:p>
            <a:pPr latinLnBrk="0">
              <a:lnSpc>
                <a:spcPts val="2660"/>
              </a:lnSpc>
            </a:pPr>
            <a:r>
              <a:rPr lang="zh-CN" altLang="en-US"/>
              <a:t>plt.show()</a:t>
            </a:r>
            <a:endParaRPr lang="zh-CN" altLang="en-US"/>
          </a:p>
        </p:txBody>
      </p:sp>
    </p:spTree>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20395" y="3041015"/>
            <a:ext cx="11017250" cy="33401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卖出跨式套利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标题 1"/>
          <p:cNvSpPr>
            <a:spLocks noGrp="1"/>
          </p:cNvSpPr>
          <p:nvPr/>
        </p:nvSpPr>
        <p:spPr>
          <a:xfrm>
            <a:off x="1269365" y="546735"/>
            <a:ext cx="6442075" cy="46736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342900" algn="l" latinLnBrk="0">
              <a:spcBef>
                <a:spcPts val="0"/>
              </a:spcBef>
              <a:buClrTx/>
              <a:buSzTx/>
              <a:buFont typeface="Arial" panose="020B0604020202020204" pitchFamily="34" charset="0"/>
              <a:buChar char="•"/>
            </a:pPr>
            <a:r>
              <a:rPr lang="zh-CN" altLang="en-US" sz="2200" dirty="0">
                <a:latin typeface="+mn-lt"/>
                <a:ea typeface="+mn-ea"/>
              </a:rPr>
              <a:t>盈利</a:t>
            </a:r>
            <a:r>
              <a:rPr lang="en-US" sz="2200" dirty="0">
                <a:latin typeface="+mn-lt"/>
                <a:ea typeface="+mn-ea"/>
              </a:rPr>
              <a:t>                                                                  </a:t>
            </a:r>
            <a:endParaRPr sz="2200" b="1" dirty="0">
              <a:latin typeface="+mn-lt"/>
              <a:ea typeface="+mn-ea"/>
            </a:endParaRPr>
          </a:p>
        </p:txBody>
      </p:sp>
      <p:graphicFrame>
        <p:nvGraphicFramePr>
          <p:cNvPr id="5" name="表格 4"/>
          <p:cNvGraphicFramePr/>
          <p:nvPr>
            <p:custDataLst>
              <p:tags r:id="rId1"/>
            </p:custDataLst>
          </p:nvPr>
        </p:nvGraphicFramePr>
        <p:xfrm>
          <a:off x="1196975" y="1149350"/>
          <a:ext cx="9852660" cy="1418590"/>
        </p:xfrm>
        <a:graphic>
          <a:graphicData uri="http://schemas.openxmlformats.org/drawingml/2006/table">
            <a:tbl>
              <a:tblPr firstRow="1" bandRow="1">
                <a:tableStyleId>{7DF18680-E054-41AD-8BC1-D1AEF772440D}</a:tableStyleId>
              </a:tblPr>
              <a:tblGrid>
                <a:gridCol w="2463165"/>
                <a:gridCol w="2463165"/>
                <a:gridCol w="2463165"/>
                <a:gridCol w="2463165"/>
              </a:tblGrid>
              <a:tr h="661035">
                <a:tc>
                  <a:txBody>
                    <a:bodyPr/>
                    <a:p>
                      <a:pPr>
                        <a:buNone/>
                      </a:pPr>
                      <a:r>
                        <a:rPr lang="zh-CN" altLang="en-US"/>
                        <a:t>价格区间</a:t>
                      </a:r>
                      <a:endParaRPr lang="zh-CN" altLang="en-US"/>
                    </a:p>
                  </a:txBody>
                  <a:tcPr/>
                </a:tc>
                <a:tc>
                  <a:txBody>
                    <a:bodyPr/>
                    <a:p>
                      <a:pPr>
                        <a:buNone/>
                      </a:pPr>
                      <a:r>
                        <a:rPr lang="zh-CN" altLang="en-US"/>
                        <a:t>看涨期权空头收益</a:t>
                      </a:r>
                      <a:endParaRPr lang="zh-CN" altLang="en-US"/>
                    </a:p>
                  </a:txBody>
                  <a:tcPr/>
                </a:tc>
                <a:tc>
                  <a:txBody>
                    <a:bodyPr/>
                    <a:p>
                      <a:pPr>
                        <a:buNone/>
                      </a:pPr>
                      <a:r>
                        <a:rPr lang="zh-CN" altLang="en-US"/>
                        <a:t>看跌期权空头收益</a:t>
                      </a:r>
                      <a:endParaRPr lang="zh-CN" altLang="en-US"/>
                    </a:p>
                  </a:txBody>
                  <a:tcPr/>
                </a:tc>
                <a:tc>
                  <a:txBody>
                    <a:bodyPr/>
                    <a:p>
                      <a:pPr>
                        <a:buNone/>
                      </a:pPr>
                      <a:r>
                        <a:rPr lang="zh-CN" altLang="en-US"/>
                        <a:t>总收益</a:t>
                      </a:r>
                      <a:endParaRPr lang="zh-CN" altLang="en-US"/>
                    </a:p>
                  </a:txBody>
                  <a:tcPr/>
                </a:tc>
              </a:tr>
              <a:tr h="379095">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78460">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6" name="文本框 5"/>
          <p:cNvSpPr txBox="1"/>
          <p:nvPr/>
        </p:nvSpPr>
        <p:spPr>
          <a:xfrm>
            <a:off x="621030" y="2999740"/>
            <a:ext cx="11083290" cy="3369310"/>
          </a:xfrm>
          <a:prstGeom prst="rect">
            <a:avLst/>
          </a:prstGeom>
          <a:noFill/>
        </p:spPr>
        <p:txBody>
          <a:bodyPr wrap="square" rtlCol="0">
            <a:spAutoFit/>
          </a:bodyPr>
          <a:p>
            <a:pPr latinLnBrk="0">
              <a:lnSpc>
                <a:spcPts val="2840"/>
              </a:lnSpc>
            </a:pPr>
            <a:r>
              <a:rPr lang="zh-CN" altLang="en-US" sz="2200"/>
              <a:t>【例12-12】假设股票A的当前价格是34元/股，卖出开仓1月份到期执行价格为34元/股的看涨期权，同时卖出开仓同等数量1月份到期执行价格34元/股的看跌期权，如此就算是构建了卖出跨式期权策略。策略构建时的操作如下表所示：</a:t>
            </a:r>
            <a:endParaRPr lang="zh-CN" altLang="en-US" sz="2200"/>
          </a:p>
          <a:p>
            <a:pPr latinLnBrk="0">
              <a:lnSpc>
                <a:spcPts val="2840"/>
              </a:lnSpc>
            </a:pPr>
            <a:endParaRPr lang="zh-CN" altLang="en-US" sz="2200"/>
          </a:p>
          <a:p>
            <a:pPr latinLnBrk="0">
              <a:lnSpc>
                <a:spcPts val="2840"/>
              </a:lnSpc>
            </a:pPr>
            <a:endParaRPr lang="zh-CN" altLang="en-US" sz="2200"/>
          </a:p>
          <a:p>
            <a:pPr latinLnBrk="0">
              <a:lnSpc>
                <a:spcPts val="2840"/>
              </a:lnSpc>
            </a:pPr>
            <a:endParaRPr lang="zh-CN" altLang="en-US" sz="2200"/>
          </a:p>
          <a:p>
            <a:pPr latinLnBrk="0">
              <a:lnSpc>
                <a:spcPts val="2840"/>
              </a:lnSpc>
            </a:pPr>
            <a:endParaRPr lang="zh-CN" altLang="en-US" sz="2200"/>
          </a:p>
          <a:p>
            <a:pPr latinLnBrk="0">
              <a:lnSpc>
                <a:spcPts val="2840"/>
              </a:lnSpc>
            </a:pPr>
            <a:r>
              <a:rPr lang="zh-CN" altLang="en-US" sz="2200"/>
              <a:t>计算该策略的最大收益、损益平衡点，以及到期时股票价格分别涨至36元/股或跌至30元/股时的收益。</a:t>
            </a:r>
            <a:endParaRPr lang="zh-CN" altLang="en-US" sz="2200"/>
          </a:p>
        </p:txBody>
      </p:sp>
      <p:graphicFrame>
        <p:nvGraphicFramePr>
          <p:cNvPr id="8" name="表格 7"/>
          <p:cNvGraphicFramePr/>
          <p:nvPr>
            <p:custDataLst>
              <p:tags r:id="rId2"/>
            </p:custDataLst>
          </p:nvPr>
        </p:nvGraphicFramePr>
        <p:xfrm>
          <a:off x="860425" y="4183380"/>
          <a:ext cx="10440035" cy="1143000"/>
        </p:xfrm>
        <a:graphic>
          <a:graphicData uri="http://schemas.openxmlformats.org/drawingml/2006/table">
            <a:tbl>
              <a:tblPr firstRow="1" bandRow="1">
                <a:tableStyleId>{5940675A-B579-460E-94D1-54222C63F5DA}</a:tableStyleId>
              </a:tblPr>
              <a:tblGrid>
                <a:gridCol w="1315085"/>
                <a:gridCol w="1457960"/>
                <a:gridCol w="2117090"/>
                <a:gridCol w="1653540"/>
                <a:gridCol w="1529080"/>
                <a:gridCol w="2367280"/>
              </a:tblGrid>
              <a:tr h="381000">
                <a:tc>
                  <a:txBody>
                    <a:bodyPr/>
                    <a:p>
                      <a:pPr>
                        <a:buNone/>
                      </a:pPr>
                      <a:r>
                        <a:rPr lang="zh-CN" altLang="en-US"/>
                        <a:t>操作</a:t>
                      </a:r>
                      <a:endParaRPr lang="zh-CN" altLang="en-US"/>
                    </a:p>
                  </a:txBody>
                  <a:tcPr/>
                </a:tc>
                <a:tc>
                  <a:txBody>
                    <a:bodyPr/>
                    <a:p>
                      <a:pPr>
                        <a:buNone/>
                      </a:pPr>
                      <a:r>
                        <a:rPr lang="zh-CN" altLang="en-US"/>
                        <a:t>类型</a:t>
                      </a:r>
                      <a:endParaRPr lang="zh-CN" altLang="en-US"/>
                    </a:p>
                  </a:txBody>
                  <a:tcPr/>
                </a:tc>
                <a:tc>
                  <a:txBody>
                    <a:bodyPr/>
                    <a:p>
                      <a:pPr>
                        <a:buNone/>
                      </a:pPr>
                      <a:r>
                        <a:rPr lang="zh-CN" altLang="en-US"/>
                        <a:t>执行价格（元/股）</a:t>
                      </a:r>
                      <a:endParaRPr lang="zh-CN" altLang="en-US"/>
                    </a:p>
                  </a:txBody>
                  <a:tcPr/>
                </a:tc>
                <a:tc>
                  <a:txBody>
                    <a:bodyPr/>
                    <a:p>
                      <a:pPr>
                        <a:buNone/>
                      </a:pPr>
                      <a:r>
                        <a:rPr lang="zh-CN" altLang="en-US"/>
                        <a:t>到期月（月）</a:t>
                      </a:r>
                      <a:endParaRPr lang="zh-CN" altLang="en-US"/>
                    </a:p>
                  </a:txBody>
                  <a:tcPr/>
                </a:tc>
                <a:tc>
                  <a:txBody>
                    <a:bodyPr/>
                    <a:p>
                      <a:pPr>
                        <a:buNone/>
                      </a:pPr>
                      <a:r>
                        <a:rPr lang="zh-CN" altLang="en-US"/>
                        <a:t>数量（手）</a:t>
                      </a:r>
                      <a:endParaRPr lang="zh-CN" altLang="en-US"/>
                    </a:p>
                  </a:txBody>
                  <a:tcPr/>
                </a:tc>
                <a:tc>
                  <a:txBody>
                    <a:bodyPr/>
                    <a:p>
                      <a:pPr>
                        <a:buNone/>
                      </a:pPr>
                      <a:r>
                        <a:rPr lang="zh-CN" altLang="en-US"/>
                        <a:t>期权价格（元/股）</a:t>
                      </a:r>
                      <a:endParaRPr lang="zh-CN" altLang="en-US"/>
                    </a:p>
                  </a:txBody>
                  <a:tcPr/>
                </a:tc>
              </a:tr>
              <a:tr h="381000">
                <a:tc>
                  <a:txBody>
                    <a:bodyPr/>
                    <a:p>
                      <a:pPr>
                        <a:buNone/>
                      </a:pPr>
                      <a:r>
                        <a:rPr lang="zh-CN" altLang="en-US"/>
                        <a:t>买入开仓</a:t>
                      </a:r>
                      <a:endParaRPr lang="zh-CN" altLang="en-US"/>
                    </a:p>
                  </a:txBody>
                  <a:tcPr/>
                </a:tc>
                <a:tc>
                  <a:txBody>
                    <a:bodyPr/>
                    <a:p>
                      <a:pPr>
                        <a:buNone/>
                      </a:pPr>
                      <a:r>
                        <a:rPr lang="zh-CN" altLang="en-US"/>
                        <a:t>看涨期权</a:t>
                      </a:r>
                      <a:endParaRPr lang="zh-CN" altLang="en-US"/>
                    </a:p>
                  </a:txBody>
                  <a:tcPr/>
                </a:tc>
                <a:tc>
                  <a:txBody>
                    <a:bodyPr/>
                    <a:p>
                      <a:pPr>
                        <a:buNone/>
                      </a:pPr>
                      <a:r>
                        <a:rPr lang="zh-CN" altLang="en-US"/>
                        <a:t>34</a:t>
                      </a:r>
                      <a:endParaRPr lang="zh-CN" altLang="en-US"/>
                    </a:p>
                  </a:txBody>
                  <a:tcPr/>
                </a:tc>
                <a:tc>
                  <a:txBody>
                    <a:bodyPr/>
                    <a:p>
                      <a:pPr>
                        <a:buNone/>
                      </a:pPr>
                      <a:r>
                        <a:rPr lang="zh-CN" altLang="en-US"/>
                        <a:t>1月</a:t>
                      </a:r>
                      <a:endParaRPr lang="zh-CN" altLang="en-US"/>
                    </a:p>
                  </a:txBody>
                  <a:tcPr/>
                </a:tc>
                <a:tc>
                  <a:txBody>
                    <a:bodyPr/>
                    <a:p>
                      <a:pPr>
                        <a:buNone/>
                      </a:pPr>
                      <a:r>
                        <a:rPr lang="zh-CN" altLang="en-US"/>
                        <a:t>1</a:t>
                      </a:r>
                      <a:endParaRPr lang="zh-CN" altLang="en-US"/>
                    </a:p>
                  </a:txBody>
                  <a:tcPr/>
                </a:tc>
                <a:tc>
                  <a:txBody>
                    <a:bodyPr/>
                    <a:p>
                      <a:pPr>
                        <a:buNone/>
                      </a:pPr>
                      <a:r>
                        <a:rPr lang="zh-CN" altLang="en-US"/>
                        <a:t>2.20</a:t>
                      </a:r>
                      <a:endParaRPr lang="zh-CN" altLang="en-US"/>
                    </a:p>
                  </a:txBody>
                  <a:tcPr/>
                </a:tc>
              </a:tr>
              <a:tr h="381000">
                <a:tc>
                  <a:txBody>
                    <a:bodyPr/>
                    <a:p>
                      <a:pPr>
                        <a:buNone/>
                      </a:pPr>
                      <a:r>
                        <a:rPr lang="zh-CN" altLang="en-US"/>
                        <a:t>买入开仓</a:t>
                      </a:r>
                      <a:endParaRPr lang="zh-CN" altLang="en-US"/>
                    </a:p>
                  </a:txBody>
                  <a:tcPr/>
                </a:tc>
                <a:tc>
                  <a:txBody>
                    <a:bodyPr/>
                    <a:p>
                      <a:pPr>
                        <a:buNone/>
                      </a:pPr>
                      <a:r>
                        <a:rPr lang="zh-CN" altLang="en-US"/>
                        <a:t>看跌期权</a:t>
                      </a:r>
                      <a:endParaRPr lang="zh-CN" altLang="en-US"/>
                    </a:p>
                  </a:txBody>
                  <a:tcPr/>
                </a:tc>
                <a:tc>
                  <a:txBody>
                    <a:bodyPr/>
                    <a:p>
                      <a:pPr>
                        <a:buNone/>
                      </a:pPr>
                      <a:r>
                        <a:rPr lang="zh-CN" altLang="en-US"/>
                        <a:t>34</a:t>
                      </a:r>
                      <a:endParaRPr lang="zh-CN" altLang="en-US"/>
                    </a:p>
                  </a:txBody>
                  <a:tcPr/>
                </a:tc>
                <a:tc>
                  <a:txBody>
                    <a:bodyPr/>
                    <a:p>
                      <a:pPr>
                        <a:buNone/>
                      </a:pPr>
                      <a:r>
                        <a:rPr lang="zh-CN" altLang="en-US"/>
                        <a:t>1月</a:t>
                      </a:r>
                      <a:endParaRPr lang="zh-CN" altLang="en-US"/>
                    </a:p>
                  </a:txBody>
                  <a:tcPr/>
                </a:tc>
                <a:tc>
                  <a:txBody>
                    <a:bodyPr/>
                    <a:p>
                      <a:pPr>
                        <a:buNone/>
                      </a:pPr>
                      <a:r>
                        <a:rPr lang="zh-CN" altLang="en-US"/>
                        <a:t>1</a:t>
                      </a:r>
                      <a:endParaRPr lang="zh-CN" altLang="en-US"/>
                    </a:p>
                  </a:txBody>
                  <a:tcPr/>
                </a:tc>
                <a:tc>
                  <a:txBody>
                    <a:bodyPr/>
                    <a:p>
                      <a:pPr>
                        <a:buNone/>
                      </a:pPr>
                      <a:r>
                        <a:rPr lang="zh-CN" altLang="en-US"/>
                        <a:t>2.00</a:t>
                      </a:r>
                      <a:endParaRPr lang="zh-CN" altLang="en-US"/>
                    </a:p>
                  </a:txBody>
                  <a:tcPr/>
                </a:tc>
              </a:tr>
            </a:tbl>
          </a:graphicData>
        </a:graphic>
      </p:graphicFrame>
      <p:graphicFrame>
        <p:nvGraphicFramePr>
          <p:cNvPr id="10" name="对象 9"/>
          <p:cNvGraphicFramePr/>
          <p:nvPr/>
        </p:nvGraphicFramePr>
        <p:xfrm>
          <a:off x="2493645" y="645795"/>
          <a:ext cx="4030345" cy="503555"/>
        </p:xfrm>
        <a:graphic>
          <a:graphicData uri="http://schemas.openxmlformats.org/presentationml/2006/ole">
            <mc:AlternateContent xmlns:mc="http://schemas.openxmlformats.org/markup-compatibility/2006">
              <mc:Choice xmlns:v="urn:schemas-microsoft-com:vml" Requires="v">
                <p:oleObj spid="_x0000_s11" name="" r:id="rId3" imgW="2578100" imgH="254000" progId="Equation.DSMT4">
                  <p:embed/>
                </p:oleObj>
              </mc:Choice>
              <mc:Fallback>
                <p:oleObj name="" r:id="rId3" imgW="2578100" imgH="254000" progId="Equation.DSMT4">
                  <p:embed/>
                  <p:pic>
                    <p:nvPicPr>
                      <p:cNvPr id="0" name="图片 10"/>
                      <p:cNvPicPr/>
                      <p:nvPr/>
                    </p:nvPicPr>
                    <p:blipFill>
                      <a:blip r:embed="rId4"/>
                      <a:stretch>
                        <a:fillRect/>
                      </a:stretch>
                    </p:blipFill>
                    <p:spPr>
                      <a:xfrm>
                        <a:off x="2493645" y="645795"/>
                        <a:ext cx="4030345" cy="503555"/>
                      </a:xfrm>
                      <a:prstGeom prst="rect">
                        <a:avLst/>
                      </a:prstGeom>
                    </p:spPr>
                  </p:pic>
                </p:oleObj>
              </mc:Fallback>
            </mc:AlternateContent>
          </a:graphicData>
        </a:graphic>
      </p:graphicFrame>
      <p:grpSp>
        <p:nvGrpSpPr>
          <p:cNvPr id="41" name="组合 40"/>
          <p:cNvGrpSpPr/>
          <p:nvPr/>
        </p:nvGrpSpPr>
        <p:grpSpPr>
          <a:xfrm>
            <a:off x="1917065" y="1758950"/>
            <a:ext cx="8723630" cy="808990"/>
            <a:chOff x="6988" y="2538"/>
            <a:chExt cx="13738" cy="1274"/>
          </a:xfrm>
        </p:grpSpPr>
        <p:graphicFrame>
          <p:nvGraphicFramePr>
            <p:cNvPr id="19" name="对象 18"/>
            <p:cNvGraphicFramePr/>
            <p:nvPr/>
          </p:nvGraphicFramePr>
          <p:xfrm>
            <a:off x="18207" y="2623"/>
            <a:ext cx="2519" cy="610"/>
          </p:xfrm>
          <a:graphic>
            <a:graphicData uri="http://schemas.openxmlformats.org/presentationml/2006/ole">
              <mc:AlternateContent xmlns:mc="http://schemas.openxmlformats.org/markup-compatibility/2006">
                <mc:Choice xmlns:v="urn:schemas-microsoft-com:vml" Requires="v">
                  <p:oleObj spid="_x0000_s20" name="" r:id="rId5" imgW="1066800" imgH="254000" progId="Equation.DSMT4">
                    <p:embed/>
                  </p:oleObj>
                </mc:Choice>
                <mc:Fallback>
                  <p:oleObj name="" r:id="rId5" imgW="1066800" imgH="254000" progId="Equation.DSMT4">
                    <p:embed/>
                    <p:pic>
                      <p:nvPicPr>
                        <p:cNvPr id="0" name="图片 19"/>
                        <p:cNvPicPr/>
                        <p:nvPr/>
                      </p:nvPicPr>
                      <p:blipFill>
                        <a:blip r:embed="rId6"/>
                        <a:stretch>
                          <a:fillRect/>
                        </a:stretch>
                      </p:blipFill>
                      <p:spPr>
                        <a:xfrm>
                          <a:off x="18207" y="2623"/>
                          <a:ext cx="2519" cy="610"/>
                        </a:xfrm>
                        <a:prstGeom prst="rect">
                          <a:avLst/>
                        </a:prstGeom>
                      </p:spPr>
                    </p:pic>
                  </p:oleObj>
                </mc:Fallback>
              </mc:AlternateContent>
            </a:graphicData>
          </a:graphic>
        </p:graphicFrame>
        <p:graphicFrame>
          <p:nvGraphicFramePr>
            <p:cNvPr id="25" name="对象 24"/>
            <p:cNvGraphicFramePr/>
            <p:nvPr/>
          </p:nvGraphicFramePr>
          <p:xfrm>
            <a:off x="14728" y="3210"/>
            <a:ext cx="1891" cy="602"/>
          </p:xfrm>
          <a:graphic>
            <a:graphicData uri="http://schemas.openxmlformats.org/presentationml/2006/ole">
              <mc:AlternateContent xmlns:mc="http://schemas.openxmlformats.org/markup-compatibility/2006">
                <mc:Choice xmlns:v="urn:schemas-microsoft-com:vml" Requires="v">
                  <p:oleObj spid="_x0000_s26" name="" r:id="rId7" imgW="711200" imgH="228600" progId="Equation.DSMT4">
                    <p:embed/>
                  </p:oleObj>
                </mc:Choice>
                <mc:Fallback>
                  <p:oleObj name="" r:id="rId7" imgW="711200" imgH="228600" progId="Equation.DSMT4">
                    <p:embed/>
                    <p:pic>
                      <p:nvPicPr>
                        <p:cNvPr id="0" name="图片 25"/>
                        <p:cNvPicPr/>
                        <p:nvPr/>
                      </p:nvPicPr>
                      <p:blipFill>
                        <a:blip r:embed="rId8"/>
                        <a:stretch>
                          <a:fillRect/>
                        </a:stretch>
                      </p:blipFill>
                      <p:spPr>
                        <a:xfrm>
                          <a:off x="14728" y="3210"/>
                          <a:ext cx="1891" cy="602"/>
                        </a:xfrm>
                        <a:prstGeom prst="rect">
                          <a:avLst/>
                        </a:prstGeom>
                      </p:spPr>
                    </p:pic>
                  </p:oleObj>
                </mc:Fallback>
              </mc:AlternateContent>
            </a:graphicData>
          </a:graphic>
        </p:graphicFrame>
        <p:graphicFrame>
          <p:nvGraphicFramePr>
            <p:cNvPr id="28" name="对象 27"/>
            <p:cNvGraphicFramePr/>
            <p:nvPr/>
          </p:nvGraphicFramePr>
          <p:xfrm>
            <a:off x="18340" y="3185"/>
            <a:ext cx="2270" cy="597"/>
          </p:xfrm>
          <a:graphic>
            <a:graphicData uri="http://schemas.openxmlformats.org/presentationml/2006/ole">
              <mc:AlternateContent xmlns:mc="http://schemas.openxmlformats.org/markup-compatibility/2006">
                <mc:Choice xmlns:v="urn:schemas-microsoft-com:vml" Requires="v">
                  <p:oleObj spid="_x0000_s29" name="" r:id="rId9" imgW="1066800" imgH="254000" progId="Equation.DSMT4">
                    <p:embed/>
                  </p:oleObj>
                </mc:Choice>
                <mc:Fallback>
                  <p:oleObj name="" r:id="rId9" imgW="1066800" imgH="254000" progId="Equation.DSMT4">
                    <p:embed/>
                    <p:pic>
                      <p:nvPicPr>
                        <p:cNvPr id="0" name="图片 28"/>
                        <p:cNvPicPr/>
                        <p:nvPr/>
                      </p:nvPicPr>
                      <p:blipFill>
                        <a:blip r:embed="rId10"/>
                        <a:stretch>
                          <a:fillRect/>
                        </a:stretch>
                      </p:blipFill>
                      <p:spPr>
                        <a:xfrm>
                          <a:off x="18340" y="3185"/>
                          <a:ext cx="2270" cy="597"/>
                        </a:xfrm>
                        <a:prstGeom prst="rect">
                          <a:avLst/>
                        </a:prstGeom>
                      </p:spPr>
                    </p:pic>
                  </p:oleObj>
                </mc:Fallback>
              </mc:AlternateContent>
            </a:graphicData>
          </a:graphic>
        </p:graphicFrame>
        <p:graphicFrame>
          <p:nvGraphicFramePr>
            <p:cNvPr id="31" name="对象 30"/>
            <p:cNvGraphicFramePr/>
            <p:nvPr/>
          </p:nvGraphicFramePr>
          <p:xfrm>
            <a:off x="10727" y="2538"/>
            <a:ext cx="2087" cy="648"/>
          </p:xfrm>
          <a:graphic>
            <a:graphicData uri="http://schemas.openxmlformats.org/presentationml/2006/ole">
              <mc:AlternateContent xmlns:mc="http://schemas.openxmlformats.org/markup-compatibility/2006">
                <mc:Choice xmlns:v="urn:schemas-microsoft-com:vml" Requires="v">
                  <p:oleObj spid="_x0000_s32" name="" r:id="rId11" imgW="1120775" imgH="437515" progId="Equation.DSMT4">
                    <p:embed/>
                  </p:oleObj>
                </mc:Choice>
                <mc:Fallback>
                  <p:oleObj name="" r:id="rId11" imgW="1120775" imgH="437515" progId="Equation.DSMT4">
                    <p:embed/>
                    <p:pic>
                      <p:nvPicPr>
                        <p:cNvPr id="0" name="图片 14"/>
                        <p:cNvPicPr/>
                        <p:nvPr/>
                      </p:nvPicPr>
                      <p:blipFill>
                        <a:blip r:embed="rId12"/>
                        <a:stretch>
                          <a:fillRect/>
                        </a:stretch>
                      </p:blipFill>
                      <p:spPr>
                        <a:xfrm>
                          <a:off x="10727" y="2538"/>
                          <a:ext cx="2087" cy="648"/>
                        </a:xfrm>
                        <a:prstGeom prst="rect">
                          <a:avLst/>
                        </a:prstGeom>
                      </p:spPr>
                    </p:pic>
                  </p:oleObj>
                </mc:Fallback>
              </mc:AlternateContent>
            </a:graphicData>
          </a:graphic>
        </p:graphicFrame>
        <p:graphicFrame>
          <p:nvGraphicFramePr>
            <p:cNvPr id="33" name="对象 32"/>
            <p:cNvGraphicFramePr/>
            <p:nvPr/>
          </p:nvGraphicFramePr>
          <p:xfrm>
            <a:off x="15713" y="2679"/>
            <a:ext cx="519" cy="360"/>
          </p:xfrm>
          <a:graphic>
            <a:graphicData uri="http://schemas.openxmlformats.org/presentationml/2006/ole">
              <mc:AlternateContent xmlns:mc="http://schemas.openxmlformats.org/markup-compatibility/2006">
                <mc:Choice xmlns:v="urn:schemas-microsoft-com:vml" Requires="v">
                  <p:oleObj spid="_x0000_s34" name="" r:id="rId13" imgW="152400" imgH="165100" progId="Equation.DSMT4">
                    <p:embed/>
                  </p:oleObj>
                </mc:Choice>
                <mc:Fallback>
                  <p:oleObj name="" r:id="rId13" imgW="152400" imgH="165100" progId="Equation.DSMT4">
                    <p:embed/>
                    <p:pic>
                      <p:nvPicPr>
                        <p:cNvPr id="0" name="图片 16"/>
                        <p:cNvPicPr/>
                        <p:nvPr/>
                      </p:nvPicPr>
                      <p:blipFill>
                        <a:blip r:embed="rId14"/>
                        <a:stretch>
                          <a:fillRect/>
                        </a:stretch>
                      </p:blipFill>
                      <p:spPr>
                        <a:xfrm>
                          <a:off x="15713" y="2679"/>
                          <a:ext cx="519" cy="360"/>
                        </a:xfrm>
                        <a:prstGeom prst="rect">
                          <a:avLst/>
                        </a:prstGeom>
                      </p:spPr>
                    </p:pic>
                  </p:oleObj>
                </mc:Fallback>
              </mc:AlternateContent>
            </a:graphicData>
          </a:graphic>
        </p:graphicFrame>
        <p:graphicFrame>
          <p:nvGraphicFramePr>
            <p:cNvPr id="35" name="对象 34"/>
            <p:cNvGraphicFramePr/>
            <p:nvPr/>
          </p:nvGraphicFramePr>
          <p:xfrm>
            <a:off x="11635" y="3233"/>
            <a:ext cx="790" cy="556"/>
          </p:xfrm>
          <a:graphic>
            <a:graphicData uri="http://schemas.openxmlformats.org/presentationml/2006/ole">
              <mc:AlternateContent xmlns:mc="http://schemas.openxmlformats.org/markup-compatibility/2006">
                <mc:Choice xmlns:v="urn:schemas-microsoft-com:vml" Requires="v">
                  <p:oleObj spid="_x0000_s36" name="" r:id="rId15" imgW="152400" imgH="177165" progId="Equation.DSMT4">
                    <p:embed/>
                  </p:oleObj>
                </mc:Choice>
                <mc:Fallback>
                  <p:oleObj name="" r:id="rId15" imgW="152400" imgH="177165" progId="Equation.DSMT4">
                    <p:embed/>
                    <p:pic>
                      <p:nvPicPr>
                        <p:cNvPr id="0" name="图片 23"/>
                        <p:cNvPicPr/>
                        <p:nvPr/>
                      </p:nvPicPr>
                      <p:blipFill>
                        <a:blip r:embed="rId16"/>
                        <a:stretch>
                          <a:fillRect/>
                        </a:stretch>
                      </p:blipFill>
                      <p:spPr>
                        <a:xfrm>
                          <a:off x="11635" y="3233"/>
                          <a:ext cx="790" cy="556"/>
                        </a:xfrm>
                        <a:prstGeom prst="rect">
                          <a:avLst/>
                        </a:prstGeom>
                      </p:spPr>
                    </p:pic>
                  </p:oleObj>
                </mc:Fallback>
              </mc:AlternateContent>
            </a:graphicData>
          </a:graphic>
        </p:graphicFrame>
        <p:graphicFrame>
          <p:nvGraphicFramePr>
            <p:cNvPr id="37" name="对象 36"/>
            <p:cNvGraphicFramePr/>
            <p:nvPr/>
          </p:nvGraphicFramePr>
          <p:xfrm>
            <a:off x="7215" y="2624"/>
            <a:ext cx="1268" cy="609"/>
          </p:xfrm>
          <a:graphic>
            <a:graphicData uri="http://schemas.openxmlformats.org/presentationml/2006/ole">
              <mc:AlternateContent xmlns:mc="http://schemas.openxmlformats.org/markup-compatibility/2006">
                <mc:Choice xmlns:v="urn:schemas-microsoft-com:vml" Requires="v">
                  <p:oleObj spid="_x0000_s38" name="" r:id="rId17" imgW="482600" imgH="228600" progId="Equation.DSMT4">
                    <p:embed/>
                  </p:oleObj>
                </mc:Choice>
                <mc:Fallback>
                  <p:oleObj name="" r:id="rId17" imgW="482600" imgH="228600" progId="Equation.DSMT4">
                    <p:embed/>
                    <p:pic>
                      <p:nvPicPr>
                        <p:cNvPr id="0" name="图片 12"/>
                        <p:cNvPicPr/>
                        <p:nvPr/>
                      </p:nvPicPr>
                      <p:blipFill>
                        <a:blip r:embed="rId18"/>
                        <a:stretch>
                          <a:fillRect/>
                        </a:stretch>
                      </p:blipFill>
                      <p:spPr>
                        <a:xfrm>
                          <a:off x="7215" y="2624"/>
                          <a:ext cx="1268" cy="609"/>
                        </a:xfrm>
                        <a:prstGeom prst="rect">
                          <a:avLst/>
                        </a:prstGeom>
                      </p:spPr>
                    </p:pic>
                  </p:oleObj>
                </mc:Fallback>
              </mc:AlternateContent>
            </a:graphicData>
          </a:graphic>
        </p:graphicFrame>
        <p:graphicFrame>
          <p:nvGraphicFramePr>
            <p:cNvPr id="39" name="对象 38"/>
            <p:cNvGraphicFramePr/>
            <p:nvPr/>
          </p:nvGraphicFramePr>
          <p:xfrm>
            <a:off x="6988" y="3233"/>
            <a:ext cx="1721" cy="558"/>
          </p:xfrm>
          <a:graphic>
            <a:graphicData uri="http://schemas.openxmlformats.org/presentationml/2006/ole">
              <mc:AlternateContent xmlns:mc="http://schemas.openxmlformats.org/markup-compatibility/2006">
                <mc:Choice xmlns:v="urn:schemas-microsoft-com:vml" Requires="v">
                  <p:oleObj spid="_x0000_s40" name="" r:id="rId19" imgW="930910" imgH="360680" progId="Equation.DSMT4">
                    <p:embed/>
                  </p:oleObj>
                </mc:Choice>
                <mc:Fallback>
                  <p:oleObj name="" r:id="rId19" imgW="930910" imgH="360680" progId="Equation.DSMT4">
                    <p:embed/>
                    <p:pic>
                      <p:nvPicPr>
                        <p:cNvPr id="0" name="图片 21"/>
                        <p:cNvPicPr/>
                        <p:nvPr/>
                      </p:nvPicPr>
                      <p:blipFill>
                        <a:blip r:embed="rId20"/>
                        <a:stretch>
                          <a:fillRect/>
                        </a:stretch>
                      </p:blipFill>
                      <p:spPr>
                        <a:xfrm>
                          <a:off x="6988" y="3233"/>
                          <a:ext cx="1721" cy="558"/>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548640" y="621030"/>
            <a:ext cx="11408410" cy="405701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ts val="0"/>
              </a:spcBef>
              <a:buClrTx/>
              <a:buSzTx/>
              <a:buFont typeface="Arial" panose="020B0604020202020204" pitchFamily="34" charset="0"/>
              <a:buNone/>
            </a:pPr>
            <a:r>
              <a:rPr lang="zh-CN" altLang="en-US" sz="2200" b="1" dirty="0">
                <a:latin typeface="+mn-lt"/>
                <a:ea typeface="+mn-ea"/>
              </a:rPr>
              <a:t>解答</a:t>
            </a:r>
            <a:r>
              <a:rPr lang="zh-CN" altLang="en-US" sz="2200" dirty="0">
                <a:latin typeface="+mn-lt"/>
                <a:ea typeface="+mn-ea"/>
              </a:rPr>
              <a:t>：</a:t>
            </a: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rPr>
              <a:t>该策略的潜在最大收益=收到的权利金=4.2元/股，仅当股票价格还维持在34元/股不动的时候发生。</a:t>
            </a:r>
            <a:endParaRPr lang="zh-CN" altLang="en-US" sz="2200" dirty="0">
              <a:latin typeface="+mn-lt"/>
              <a:ea typeface="+mn-ea"/>
            </a:endParaRPr>
          </a:p>
          <a:p>
            <a:pPr marL="0" indent="-342900" algn="l" latinLnBrk="0">
              <a:lnSpc>
                <a:spcPts val="3040"/>
              </a:lnSpc>
              <a:spcBef>
                <a:spcPts val="0"/>
              </a:spcBef>
              <a:buClrTx/>
              <a:buSzTx/>
              <a:buFont typeface="Arial" panose="020B0604020202020204" pitchFamily="34" charset="0"/>
              <a:buChar char="•"/>
            </a:pPr>
            <a:r>
              <a:rPr lang="zh-CN" altLang="en-US" sz="2200" dirty="0">
                <a:latin typeface="+mn-lt"/>
                <a:ea typeface="+mn-ea"/>
              </a:rPr>
              <a:t>较高的损益平衡点=34.0+4.2=38.20（元/股）。</a:t>
            </a:r>
            <a:endParaRPr lang="zh-CN" altLang="en-US" sz="2200" dirty="0">
              <a:latin typeface="+mn-lt"/>
              <a:ea typeface="+mn-ea"/>
            </a:endParaRPr>
          </a:p>
          <a:p>
            <a:pPr marL="0" indent="-342900" algn="l" latinLnBrk="0">
              <a:lnSpc>
                <a:spcPts val="3040"/>
              </a:lnSpc>
              <a:spcBef>
                <a:spcPts val="0"/>
              </a:spcBef>
              <a:buClrTx/>
              <a:buSzTx/>
              <a:buFont typeface="Arial" panose="020B0604020202020204" pitchFamily="34" charset="0"/>
              <a:buChar char="•"/>
            </a:pPr>
            <a:r>
              <a:rPr lang="zh-CN" altLang="en-US" sz="2200" dirty="0">
                <a:latin typeface="+mn-lt"/>
                <a:ea typeface="+mn-ea"/>
              </a:rPr>
              <a:t>较低的损益平衡点=34.0-4.2=39.80（元/股）。</a:t>
            </a:r>
            <a:endParaRPr lang="zh-CN" altLang="en-US" sz="2200" dirty="0">
              <a:latin typeface="+mn-lt"/>
              <a:ea typeface="+mn-ea"/>
            </a:endParaRPr>
          </a:p>
          <a:p>
            <a:pPr marL="0" indent="0" algn="l">
              <a:spcBef>
                <a:spcPct val="20000"/>
              </a:spcBef>
              <a:buClrTx/>
              <a:buSzTx/>
              <a:buFont typeface="Arial" panose="020B0604020202020204" pitchFamily="34" charset="0"/>
              <a:buNone/>
            </a:pPr>
            <a:r>
              <a:rPr lang="en-US" sz="2200" dirty="0">
                <a:latin typeface="+mn-lt"/>
                <a:ea typeface="+mn-ea"/>
              </a:rPr>
              <a:t>                         </a:t>
            </a:r>
            <a:r>
              <a:rPr lang="en-US" sz="2200" b="1" dirty="0">
                <a:latin typeface="+mn-lt"/>
                <a:ea typeface="+mn-ea"/>
              </a:rPr>
              <a:t>                          </a:t>
            </a:r>
            <a:endParaRPr lang="en-US" sz="2200" b="1" dirty="0">
              <a:latin typeface="+mn-lt"/>
              <a:ea typeface="+mn-ea"/>
            </a:endParaRPr>
          </a:p>
          <a:p>
            <a:pPr marL="0" indent="0" algn="l">
              <a:spcBef>
                <a:spcPct val="20000"/>
              </a:spcBef>
              <a:buClrTx/>
              <a:buSzTx/>
              <a:buFont typeface="Arial" panose="020B0604020202020204" pitchFamily="34" charset="0"/>
              <a:buNone/>
            </a:pPr>
            <a:endParaRPr lang="en-US" sz="2200" b="1" dirty="0">
              <a:latin typeface="+mn-lt"/>
              <a:ea typeface="+mn-ea"/>
            </a:endParaRPr>
          </a:p>
          <a:p>
            <a:pPr marL="0" indent="0" algn="l">
              <a:spcBef>
                <a:spcPct val="20000"/>
              </a:spcBef>
              <a:buClrTx/>
              <a:buSzTx/>
              <a:buFont typeface="Arial" panose="020B0604020202020204" pitchFamily="34" charset="0"/>
              <a:buNone/>
            </a:pPr>
            <a:endParaRPr lang="en-US" sz="2200" b="1" dirty="0">
              <a:latin typeface="+mn-lt"/>
              <a:ea typeface="+mn-ea"/>
            </a:endParaRPr>
          </a:p>
          <a:p>
            <a:pPr marL="0" indent="0" algn="l">
              <a:spcBef>
                <a:spcPct val="20000"/>
              </a:spcBef>
              <a:buClrTx/>
              <a:buSzTx/>
              <a:buFont typeface="Arial" panose="020B0604020202020204" pitchFamily="34" charset="0"/>
              <a:buNone/>
            </a:pPr>
            <a:endParaRPr lang="en-US" sz="2200" b="1" dirty="0">
              <a:latin typeface="+mn-lt"/>
              <a:ea typeface="+mn-ea"/>
            </a:endParaRPr>
          </a:p>
          <a:p>
            <a:pPr marL="0" indent="0" algn="ctr">
              <a:spcBef>
                <a:spcPct val="20000"/>
              </a:spcBef>
              <a:buClrTx/>
              <a:buSzTx/>
              <a:buFont typeface="Arial" panose="020B0604020202020204" pitchFamily="34" charset="0"/>
              <a:buNone/>
            </a:pPr>
            <a:r>
              <a:rPr lang="en-US" sz="2200" b="1" dirty="0">
                <a:latin typeface="+mn-lt"/>
                <a:ea typeface="+mn-ea"/>
              </a:rPr>
              <a:t>表12-20 卖出跨式套利综合分析表</a:t>
            </a: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卖出跨式套利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621030" y="4797425"/>
          <a:ext cx="11092180" cy="1783080"/>
        </p:xfrm>
        <a:graphic>
          <a:graphicData uri="http://schemas.openxmlformats.org/drawingml/2006/table">
            <a:tbl>
              <a:tblPr firstRow="1" bandRow="1">
                <a:tableStyleId>{7DF18680-E054-41AD-8BC1-D1AEF772440D}</a:tableStyleId>
              </a:tblPr>
              <a:tblGrid>
                <a:gridCol w="1763395"/>
                <a:gridCol w="9328785"/>
              </a:tblGrid>
              <a:tr h="640080">
                <a:tc>
                  <a:txBody>
                    <a:bodyPr/>
                    <a:p>
                      <a:pPr>
                        <a:buNone/>
                      </a:pPr>
                      <a:r>
                        <a:rPr lang="zh-CN" altLang="en-US"/>
                        <a:t>使用范围</a:t>
                      </a:r>
                      <a:endParaRPr lang="zh-CN" altLang="en-US"/>
                    </a:p>
                  </a:txBody>
                  <a:tcPr/>
                </a:tc>
                <a:tc>
                  <a:txBody>
                    <a:bodyPr/>
                    <a:p>
                      <a:pPr>
                        <a:buNone/>
                      </a:pPr>
                      <a:r>
                        <a:rPr lang="zh-CN" altLang="en-US"/>
                        <a:t>交易者自信资产价格在期权到期之前仅会小幅变动，甚至没有变动。价格上升或下跌的幅度收窄；市场波动率下跌，市况日趋盘整，价位波幅收窄</a:t>
                      </a:r>
                      <a:endParaRPr lang="zh-CN" altLang="en-US"/>
                    </a:p>
                  </a:txBody>
                  <a:tcPr/>
                </a:tc>
              </a:tr>
              <a:tr h="365760">
                <a:tc>
                  <a:txBody>
                    <a:bodyPr/>
                    <a:p>
                      <a:pPr>
                        <a:buNone/>
                      </a:pPr>
                      <a:r>
                        <a:rPr lang="zh-CN" altLang="en-US"/>
                        <a:t>最大风险</a:t>
                      </a:r>
                      <a:endParaRPr lang="zh-CN" altLang="en-US"/>
                    </a:p>
                  </a:txBody>
                  <a:tcPr/>
                </a:tc>
                <a:tc>
                  <a:txBody>
                    <a:bodyPr/>
                    <a:p>
                      <a:pPr>
                        <a:buNone/>
                      </a:pPr>
                      <a:r>
                        <a:rPr lang="zh-CN" altLang="en-US"/>
                        <a:t>随着价格的持续上涨或下跌，价格不多增大</a:t>
                      </a:r>
                      <a:endParaRPr lang="zh-CN" altLang="en-US"/>
                    </a:p>
                  </a:txBody>
                  <a:tcPr/>
                </a:tc>
              </a:tr>
              <a:tr h="365760">
                <a:tc>
                  <a:txBody>
                    <a:bodyPr/>
                    <a:p>
                      <a:pPr>
                        <a:buNone/>
                      </a:pPr>
                      <a:r>
                        <a:rPr lang="zh-CN" altLang="en-US"/>
                        <a:t>最大收益</a:t>
                      </a:r>
                      <a:endParaRPr lang="zh-CN" altLang="en-US"/>
                    </a:p>
                  </a:txBody>
                  <a:tcPr/>
                </a:tc>
                <a:tc>
                  <a:txBody>
                    <a:bodyPr/>
                    <a:p>
                      <a:pPr>
                        <a:buNone/>
                      </a:pPr>
                      <a:r>
                        <a:rPr lang="zh-CN" altLang="en-US"/>
                        <a:t>所收取的全部看涨期权的权利金</a:t>
                      </a:r>
                      <a:endParaRPr lang="zh-CN" altLang="en-US"/>
                    </a:p>
                  </a:txBody>
                  <a:tcPr/>
                </a:tc>
              </a:tr>
              <a:tr h="411480">
                <a:tc>
                  <a:txBody>
                    <a:bodyPr/>
                    <a:p>
                      <a:pPr>
                        <a:buNone/>
                      </a:pPr>
                      <a:r>
                        <a:rPr lang="zh-CN" altLang="en-US"/>
                        <a:t>损益平衡点</a:t>
                      </a:r>
                      <a:endParaRPr lang="zh-CN" altLang="en-US"/>
                    </a:p>
                  </a:txBody>
                  <a:tcPr/>
                </a:tc>
                <a:tc>
                  <a:txBody>
                    <a:bodyPr/>
                    <a:p>
                      <a:pPr>
                        <a:buNone/>
                      </a:pPr>
                      <a:r>
                        <a:rPr lang="zh-CN" altLang="en-US"/>
                        <a:t>较高的损益平衡点=执行价格+总权利金；较低的损益平衡点=执行价格-总权利金</a:t>
                      </a:r>
                      <a:endParaRPr lang="zh-CN" altLang="en-US"/>
                    </a:p>
                  </a:txBody>
                  <a:tcPr/>
                </a:tc>
              </a:tr>
            </a:tbl>
          </a:graphicData>
        </a:graphic>
      </p:graphicFrame>
      <p:graphicFrame>
        <p:nvGraphicFramePr>
          <p:cNvPr id="4" name="表格 3"/>
          <p:cNvGraphicFramePr/>
          <p:nvPr>
            <p:custDataLst>
              <p:tags r:id="rId2"/>
            </p:custDataLst>
          </p:nvPr>
        </p:nvGraphicFramePr>
        <p:xfrm>
          <a:off x="1341120" y="2804160"/>
          <a:ext cx="8530590" cy="1249680"/>
        </p:xfrm>
        <a:graphic>
          <a:graphicData uri="http://schemas.openxmlformats.org/drawingml/2006/table">
            <a:tbl>
              <a:tblPr firstRow="1" bandRow="1">
                <a:tableStyleId>{7DF18680-E054-41AD-8BC1-D1AEF772440D}</a:tableStyleId>
              </a:tblPr>
              <a:tblGrid>
                <a:gridCol w="4265295"/>
                <a:gridCol w="4265295"/>
              </a:tblGrid>
              <a:tr h="416560">
                <a:tc>
                  <a:txBody>
                    <a:bodyPr/>
                    <a:p>
                      <a:pPr algn="ctr" fontAlgn="auto">
                        <a:lnSpc>
                          <a:spcPts val="2560"/>
                        </a:lnSpc>
                        <a:buNone/>
                      </a:pPr>
                      <a:r>
                        <a:rPr lang="zh-CN" altLang="en-US"/>
                        <a:t>股票价格（元</a:t>
                      </a:r>
                      <a:r>
                        <a:rPr lang="en-US" altLang="zh-CN"/>
                        <a:t>/</a:t>
                      </a:r>
                      <a:r>
                        <a:rPr lang="zh-CN" altLang="en-US"/>
                        <a:t>股）</a:t>
                      </a:r>
                      <a:endParaRPr lang="zh-CN" altLang="en-US"/>
                    </a:p>
                  </a:txBody>
                  <a:tcPr/>
                </a:tc>
                <a:tc>
                  <a:txBody>
                    <a:bodyPr/>
                    <a:p>
                      <a:pPr algn="ctr" fontAlgn="auto">
                        <a:lnSpc>
                          <a:spcPts val="2560"/>
                        </a:lnSpc>
                        <a:buNone/>
                      </a:pPr>
                      <a:r>
                        <a:rPr lang="zh-CN" altLang="en-US"/>
                        <a:t>策略收益（元</a:t>
                      </a:r>
                      <a:r>
                        <a:rPr lang="en-US" altLang="zh-CN"/>
                        <a:t>/</a:t>
                      </a:r>
                      <a:r>
                        <a:rPr lang="zh-CN" altLang="en-US"/>
                        <a:t>股）</a:t>
                      </a:r>
                      <a:endParaRPr lang="zh-CN" altLang="en-US"/>
                    </a:p>
                  </a:txBody>
                  <a:tcPr/>
                </a:tc>
              </a:tr>
              <a:tr h="381000">
                <a:tc>
                  <a:txBody>
                    <a:bodyPr/>
                    <a:p>
                      <a:pPr algn="ctr" fontAlgn="auto">
                        <a:lnSpc>
                          <a:spcPts val="2560"/>
                        </a:lnSpc>
                        <a:buNone/>
                      </a:pPr>
                      <a:r>
                        <a:rPr lang="en-US" altLang="zh-CN" sz="1800" dirty="0"/>
                        <a:t>36</a:t>
                      </a:r>
                      <a:endParaRPr lang="en-US" altLang="zh-CN" sz="1800" dirty="0"/>
                    </a:p>
                  </a:txBody>
                  <a:tcPr/>
                </a:tc>
                <a:tc>
                  <a:txBody>
                    <a:bodyPr/>
                    <a:p>
                      <a:pPr algn="ctr" fontAlgn="auto">
                        <a:lnSpc>
                          <a:spcPts val="2560"/>
                        </a:lnSpc>
                        <a:buNone/>
                      </a:pPr>
                      <a:r>
                        <a:rPr lang="zh-CN" altLang="en-US" sz="1800" dirty="0">
                          <a:sym typeface="+mn-ea"/>
                        </a:rPr>
                        <a:t>4.2-（36-34）=2.2</a:t>
                      </a:r>
                      <a:endParaRPr lang="zh-CN" altLang="en-US" sz="1800" dirty="0"/>
                    </a:p>
                  </a:txBody>
                  <a:tcPr/>
                </a:tc>
              </a:tr>
              <a:tr h="381000">
                <a:tc>
                  <a:txBody>
                    <a:bodyPr/>
                    <a:p>
                      <a:pPr algn="ctr" fontAlgn="auto">
                        <a:lnSpc>
                          <a:spcPts val="2560"/>
                        </a:lnSpc>
                        <a:buNone/>
                      </a:pPr>
                      <a:r>
                        <a:rPr lang="en-US" altLang="zh-CN"/>
                        <a:t>30</a:t>
                      </a:r>
                      <a:endParaRPr lang="en-US" altLang="zh-CN"/>
                    </a:p>
                  </a:txBody>
                  <a:tcPr/>
                </a:tc>
                <a:tc>
                  <a:txBody>
                    <a:bodyPr/>
                    <a:p>
                      <a:pPr algn="ctr" fontAlgn="auto">
                        <a:lnSpc>
                          <a:spcPts val="2560"/>
                        </a:lnSpc>
                        <a:buNone/>
                      </a:pPr>
                      <a:r>
                        <a:rPr lang="zh-CN" altLang="en-US" sz="1800" dirty="0">
                          <a:sym typeface="+mn-ea"/>
                        </a:rPr>
                        <a:t>4.2-（34-30）=0.2</a:t>
                      </a:r>
                      <a:endParaRPr lang="zh-CN" altLang="en-US" sz="1800"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1124585"/>
            <a:ext cx="11408410" cy="478980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ct val="20000"/>
              </a:spcBef>
              <a:buClrTx/>
              <a:buSzTx/>
              <a:buFont typeface="Arial" panose="020B0604020202020204" pitchFamily="34" charset="0"/>
              <a:buNone/>
            </a:pPr>
            <a:r>
              <a:rPr lang="zh-CN" altLang="en-US" sz="2200" b="1" dirty="0">
                <a:latin typeface="+mn-lt"/>
                <a:ea typeface="+mn-ea"/>
              </a:rPr>
              <a:t>（二）卖出跨式套利期权</a:t>
            </a:r>
            <a:r>
              <a:rPr lang="zh-CN" altLang="en-US" sz="2200" b="1" dirty="0">
                <a:latin typeface="+mn-lt"/>
                <a:ea typeface="+mn-ea"/>
              </a:rPr>
              <a:t>的交易策略</a:t>
            </a:r>
            <a:endParaRPr lang="zh-CN" altLang="en-US" sz="2200" b="1" dirty="0">
              <a:latin typeface="+mn-lt"/>
              <a:ea typeface="+mn-ea"/>
            </a:endParaRP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卖出跨式组合由卖出一手某一行权价的买权，同时卖出一手相同行权价的卖权组成。</a:t>
            </a: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动机：投资者预期市场走势波动不大时，能通过卖出期权获取权利金，而当市场价格振幅较大时，投资者将可能遭受亏损。</a:t>
            </a: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1、投资损益</a:t>
            </a: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2、跨式组合有两个损益平衡点</a:t>
            </a: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Char char="•"/>
            </a:pPr>
            <a:endParaRPr lang="zh-CN" altLang="en-US" sz="2200"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r>
              <a:rPr lang="en-US" altLang="zh-CN" sz="2200" b="1" dirty="0">
                <a:latin typeface="Times New Roman" panose="02020603050405020304" pitchFamily="18" charset="0"/>
                <a:ea typeface="+mn-ea"/>
                <a:cs typeface="Times New Roman" panose="02020603050405020304" pitchFamily="18" charset="0"/>
              </a:rPr>
              <a:t>3</a:t>
            </a:r>
            <a:r>
              <a:rPr lang="zh-CN" altLang="en-US" sz="2200" b="1" dirty="0">
                <a:latin typeface="Times New Roman" panose="02020603050405020304" pitchFamily="18" charset="0"/>
                <a:ea typeface="+mn-ea"/>
                <a:cs typeface="Times New Roman" panose="02020603050405020304" pitchFamily="18" charset="0"/>
              </a:rPr>
              <a:t>、使用时机</a:t>
            </a: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rPr>
              <a:t>期货趋势处于上有压力和下有支撑的情形，或者预期未来价格在较窄的幅度范围内波动。    </a:t>
            </a:r>
            <a:r>
              <a:rPr lang="en-US" sz="2200" dirty="0">
                <a:latin typeface="+mn-lt"/>
                <a:ea typeface="+mn-ea"/>
              </a:rPr>
              <a:t>    </a:t>
            </a:r>
            <a:endParaRPr sz="2200" b="1" dirty="0">
              <a:latin typeface="+mn-lt"/>
              <a:ea typeface="+mn-ea"/>
            </a:endParaRPr>
          </a:p>
        </p:txBody>
      </p:sp>
      <p:sp>
        <p:nvSpPr>
          <p:cNvPr id="6"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卖出跨式套利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1052830" y="3357245"/>
          <a:ext cx="10150475" cy="788035"/>
        </p:xfrm>
        <a:graphic>
          <a:graphicData uri="http://schemas.openxmlformats.org/drawingml/2006/table">
            <a:tbl>
              <a:tblPr firstRow="1" bandRow="1">
                <a:tableStyleId>{7DF18680-E054-41AD-8BC1-D1AEF772440D}</a:tableStyleId>
              </a:tblPr>
              <a:tblGrid>
                <a:gridCol w="2271395"/>
                <a:gridCol w="3725545"/>
                <a:gridCol w="4153535"/>
              </a:tblGrid>
              <a:tr h="377190">
                <a:tc>
                  <a:txBody>
                    <a:bodyPr/>
                    <a:p>
                      <a:pPr algn="ctr">
                        <a:buNone/>
                      </a:pPr>
                      <a:endParaRPr lang="zh-CN" altLang="en-US"/>
                    </a:p>
                  </a:txBody>
                  <a:tcPr/>
                </a:tc>
                <a:tc>
                  <a:txBody>
                    <a:bodyPr/>
                    <a:p>
                      <a:pPr algn="ctr">
                        <a:buNone/>
                      </a:pPr>
                      <a:r>
                        <a:rPr lang="zh-CN" altLang="en-US" sz="1800" dirty="0"/>
                        <a:t>期货价格&lt;行权价</a:t>
                      </a:r>
                      <a:endParaRPr lang="zh-CN" altLang="en-US" sz="1800" dirty="0"/>
                    </a:p>
                  </a:txBody>
                  <a:tcPr/>
                </a:tc>
                <a:tc>
                  <a:txBody>
                    <a:bodyPr/>
                    <a:p>
                      <a:pPr algn="ctr">
                        <a:buNone/>
                      </a:pPr>
                      <a:r>
                        <a:rPr lang="zh-CN" altLang="en-US" sz="1800" dirty="0"/>
                        <a:t>期货价格&gt;行权价</a:t>
                      </a:r>
                      <a:endParaRPr lang="zh-CN" altLang="en-US" sz="1800" dirty="0"/>
                    </a:p>
                  </a:txBody>
                  <a:tcPr/>
                </a:tc>
              </a:tr>
              <a:tr h="410845">
                <a:tc>
                  <a:txBody>
                    <a:bodyPr/>
                    <a:p>
                      <a:pPr algn="ctr">
                        <a:buNone/>
                      </a:pPr>
                      <a:r>
                        <a:rPr lang="zh-CN" altLang="en-US"/>
                        <a:t>投资损益</a:t>
                      </a:r>
                      <a:endParaRPr lang="zh-CN" altLang="en-US"/>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总权利金+期货价格-行权价</a:t>
                      </a:r>
                      <a:endParaRPr lang="zh-CN" altLang="en-US" sz="1800" dirty="0"/>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总权利金+行权价-期货价格</a:t>
                      </a:r>
                      <a:endParaRPr lang="zh-CN" altLang="en-US" sz="1800" dirty="0"/>
                    </a:p>
                  </a:txBody>
                  <a:tcPr/>
                </a:tc>
              </a:tr>
            </a:tbl>
          </a:graphicData>
        </a:graphic>
      </p:graphicFrame>
      <p:graphicFrame>
        <p:nvGraphicFramePr>
          <p:cNvPr id="4" name="表格 3"/>
          <p:cNvGraphicFramePr/>
          <p:nvPr>
            <p:custDataLst>
              <p:tags r:id="rId2"/>
            </p:custDataLst>
          </p:nvPr>
        </p:nvGraphicFramePr>
        <p:xfrm>
          <a:off x="1052830" y="4509135"/>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p>
                      <a:pPr algn="ctr">
                        <a:buNone/>
                      </a:pPr>
                      <a:endParaRPr lang="zh-CN" altLang="en-US"/>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p>
                      <a:pPr algn="ctr">
                        <a:buNone/>
                      </a:pPr>
                      <a:r>
                        <a:rPr lang="zh-CN" altLang="en-US"/>
                        <a:t>损益平衡点</a:t>
                      </a:r>
                      <a:endParaRPr lang="zh-CN" altLang="en-US"/>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行权价-收获的总权利金</a:t>
                      </a:r>
                      <a:endParaRPr lang="zh-CN" altLang="en-US" sz="1800" dirty="0"/>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704850" y="770890"/>
            <a:ext cx="10689590" cy="92138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50000"/>
              </a:lnSpc>
              <a:spcBef>
                <a:spcPct val="20000"/>
              </a:spcBef>
              <a:buClrTx/>
              <a:buSzTx/>
              <a:buFont typeface="Arial" panose="020B0604020202020204" pitchFamily="34" charset="0"/>
              <a:buNone/>
            </a:pPr>
            <a:r>
              <a:rPr lang="zh-CN" altLang="en-US" sz="2200" b="1" dirty="0">
                <a:latin typeface="+mn-lt"/>
                <a:ea typeface="+mn-ea"/>
              </a:rPr>
              <a:t>（三）卖出跨式套利的优缺点</a:t>
            </a:r>
            <a:endParaRPr lang="zh-CN" altLang="en-US" sz="2200" b="1" dirty="0">
              <a:latin typeface="+mn-lt"/>
              <a:ea typeface="+mn-ea"/>
            </a:endParaRPr>
          </a:p>
          <a:p>
            <a:pPr marL="0" indent="0" algn="l" latinLnBrk="0">
              <a:lnSpc>
                <a:spcPct val="150000"/>
              </a:lnSpc>
              <a:spcBef>
                <a:spcPts val="0"/>
              </a:spcBef>
              <a:buClrTx/>
              <a:buSzTx/>
              <a:buFont typeface="Arial" panose="020B0604020202020204" pitchFamily="34" charset="0"/>
              <a:buNone/>
            </a:pPr>
            <a:r>
              <a:rPr lang="zh-CN" altLang="en-US" sz="2200" dirty="0">
                <a:latin typeface="+mn-lt"/>
                <a:ea typeface="+mn-ea"/>
              </a:rPr>
              <a:t> </a:t>
            </a:r>
            <a:r>
              <a:rPr lang="en-US" sz="2200" dirty="0">
                <a:latin typeface="+mn-lt"/>
                <a:ea typeface="+mn-ea"/>
              </a:rPr>
              <a:t>    </a:t>
            </a:r>
            <a:endParaRPr sz="2200" b="1"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卖出跨式套利</a:t>
            </a:r>
            <a:r>
              <a:rPr lang="zh-CN" altLang="en-US" sz="2800" b="1" cap="small" dirty="0">
                <a:latin typeface="微软雅黑" panose="020B0503020204020204" pitchFamily="34" charset="-122"/>
                <a:ea typeface="微软雅黑" panose="020B0503020204020204" pitchFamily="34" charset="-122"/>
                <a:cs typeface="+mn-cs"/>
              </a:rPr>
              <a:t>期权</a:t>
            </a:r>
            <a:endParaRPr lang="zh-CN" altLang="en-US" sz="2800" b="1" cap="small" dirty="0">
              <a:latin typeface="微软雅黑" panose="020B0503020204020204" pitchFamily="34" charset="-122"/>
              <a:ea typeface="微软雅黑" panose="020B0503020204020204" pitchFamily="34" charset="-122"/>
              <a:cs typeface="+mn-cs"/>
            </a:endParaRPr>
          </a:p>
        </p:txBody>
      </p:sp>
      <p:grpSp>
        <p:nvGrpSpPr>
          <p:cNvPr id="12" name="组合 11"/>
          <p:cNvGrpSpPr/>
          <p:nvPr/>
        </p:nvGrpSpPr>
        <p:grpSpPr>
          <a:xfrm>
            <a:off x="1529715" y="1484630"/>
            <a:ext cx="9225280" cy="4704715"/>
            <a:chOff x="1842" y="1771"/>
            <a:chExt cx="14528" cy="7409"/>
          </a:xfrm>
        </p:grpSpPr>
        <p:grpSp>
          <p:nvGrpSpPr>
            <p:cNvPr id="2" name="组合 1"/>
            <p:cNvGrpSpPr/>
            <p:nvPr/>
          </p:nvGrpSpPr>
          <p:grpSpPr>
            <a:xfrm>
              <a:off x="1842" y="1771"/>
              <a:ext cx="14528" cy="7409"/>
              <a:chOff x="1502" y="5509"/>
              <a:chExt cx="14528" cy="7409"/>
            </a:xfrm>
          </p:grpSpPr>
          <p:grpSp>
            <p:nvGrpSpPr>
              <p:cNvPr id="47" name="组合 46"/>
              <p:cNvGrpSpPr/>
              <p:nvPr/>
            </p:nvGrpSpPr>
            <p:grpSpPr>
              <a:xfrm>
                <a:off x="1502" y="5509"/>
                <a:ext cx="14528" cy="7409"/>
                <a:chOff x="1998" y="2290"/>
                <a:chExt cx="14528" cy="7409"/>
              </a:xfrm>
            </p:grpSpPr>
            <p:grpSp>
              <p:nvGrpSpPr>
                <p:cNvPr id="31" name="组合 30"/>
                <p:cNvGrpSpPr/>
                <p:nvPr/>
              </p:nvGrpSpPr>
              <p:grpSpPr>
                <a:xfrm>
                  <a:off x="1998" y="2290"/>
                  <a:ext cx="14528" cy="3470"/>
                  <a:chOff x="2288" y="2257"/>
                  <a:chExt cx="14528" cy="3470"/>
                </a:xfrm>
              </p:grpSpPr>
              <p:sp>
                <p:nvSpPr>
                  <p:cNvPr id="3" name="矩形 2"/>
                  <p:cNvSpPr/>
                  <p:nvPr/>
                </p:nvSpPr>
                <p:spPr>
                  <a:xfrm>
                    <a:off x="6587" y="2257"/>
                    <a:ext cx="10229"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 name="组合 27"/>
                  <p:cNvGrpSpPr/>
                  <p:nvPr/>
                </p:nvGrpSpPr>
                <p:grpSpPr>
                  <a:xfrm rot="0">
                    <a:off x="2288" y="2487"/>
                    <a:ext cx="14061" cy="2819"/>
                    <a:chOff x="3914" y="4785"/>
                    <a:chExt cx="14061" cy="2819"/>
                  </a:xfrm>
                </p:grpSpPr>
                <p:sp>
                  <p:nvSpPr>
                    <p:cNvPr id="7" name="圆角矩形 6"/>
                    <p:cNvSpPr/>
                    <p:nvPr/>
                  </p:nvSpPr>
                  <p:spPr>
                    <a:xfrm>
                      <a:off x="13996" y="4822"/>
                      <a:ext cx="3958" cy="12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在策略构建时仅占用保险金</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7" name="组合 26"/>
                    <p:cNvGrpSpPr/>
                    <p:nvPr/>
                  </p:nvGrpSpPr>
                  <p:grpSpPr>
                    <a:xfrm>
                      <a:off x="3914" y="4785"/>
                      <a:ext cx="14061" cy="2819"/>
                      <a:chOff x="3914" y="4785"/>
                      <a:chExt cx="14061" cy="2819"/>
                    </a:xfrm>
                  </p:grpSpPr>
                  <p:grpSp>
                    <p:nvGrpSpPr>
                      <p:cNvPr id="17" name="组合 16"/>
                      <p:cNvGrpSpPr/>
                      <p:nvPr/>
                    </p:nvGrpSpPr>
                    <p:grpSpPr>
                      <a:xfrm>
                        <a:off x="3914" y="4785"/>
                        <a:ext cx="14061" cy="2819"/>
                        <a:chOff x="2855" y="3184"/>
                        <a:chExt cx="14061" cy="2819"/>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714" y="3184"/>
                          <a:ext cx="4517"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在标的资产价格不动时可以盈利</a:t>
                          </a:r>
                          <a:endParaRPr lang="zh-CN" altLang="en-US" dirty="0">
                            <a:solidFill>
                              <a:schemeClr val="tx1"/>
                            </a:solidFill>
                            <a:sym typeface="+mn-ea"/>
                          </a:endParaRPr>
                        </a:p>
                      </p:txBody>
                    </p:sp>
                    <p:sp>
                      <p:nvSpPr>
                        <p:cNvPr id="20" name="圆角矩形 19"/>
                        <p:cNvSpPr/>
                        <p:nvPr/>
                      </p:nvSpPr>
                      <p:spPr>
                        <a:xfrm>
                          <a:off x="7721" y="4716"/>
                          <a:ext cx="9195"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标的资产价格小幅上涨或小幅下跌，只要不突破损益平衡点，该策略就可以盈利</a:t>
                          </a:r>
                          <a:endParaRPr lang="zh-CN" altLang="en-US" dirty="0">
                            <a:solidFill>
                              <a:schemeClr val="tx1"/>
                            </a:solidFill>
                            <a:sym typeface="+mn-ea"/>
                          </a:endParaRP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32" name="组合 31"/>
                <p:cNvGrpSpPr/>
                <p:nvPr/>
              </p:nvGrpSpPr>
              <p:grpSpPr>
                <a:xfrm>
                  <a:off x="2041" y="6372"/>
                  <a:ext cx="14485" cy="3327"/>
                  <a:chOff x="2376" y="2677"/>
                  <a:chExt cx="14485" cy="3327"/>
                </a:xfrm>
              </p:grpSpPr>
              <p:sp>
                <p:nvSpPr>
                  <p:cNvPr id="46" name="矩形 45"/>
                  <p:cNvSpPr/>
                  <p:nvPr/>
                </p:nvSpPr>
                <p:spPr>
                  <a:xfrm>
                    <a:off x="6632" y="2677"/>
                    <a:ext cx="10229" cy="3327"/>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376" y="2952"/>
                    <a:ext cx="13772" cy="2159"/>
                    <a:chOff x="4002" y="5250"/>
                    <a:chExt cx="13772" cy="2159"/>
                  </a:xfrm>
                </p:grpSpPr>
                <p:grpSp>
                  <p:nvGrpSpPr>
                    <p:cNvPr id="41" name="组合 40"/>
                    <p:cNvGrpSpPr/>
                    <p:nvPr/>
                  </p:nvGrpSpPr>
                  <p:grpSpPr>
                    <a:xfrm>
                      <a:off x="4002" y="5250"/>
                      <a:ext cx="13772" cy="2159"/>
                      <a:chOff x="2943" y="3649"/>
                      <a:chExt cx="13772" cy="2159"/>
                    </a:xfrm>
                  </p:grpSpPr>
                  <p:sp>
                    <p:nvSpPr>
                      <p:cNvPr id="42" name="椭圆 41"/>
                      <p:cNvSpPr/>
                      <p:nvPr/>
                    </p:nvSpPr>
                    <p:spPr>
                      <a:xfrm>
                        <a:off x="2943" y="3942"/>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887" y="3649"/>
                        <a:ext cx="88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潜在最大收益却最高为所收到的权利金</a:t>
                        </a:r>
                        <a:endParaRPr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919" y="4584"/>
                        <a:ext cx="40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支付较多手续费</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32" y="5883"/>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6" name="圆角矩形 5"/>
              <p:cNvSpPr/>
              <p:nvPr/>
            </p:nvSpPr>
            <p:spPr>
              <a:xfrm>
                <a:off x="6489" y="11750"/>
                <a:ext cx="8828"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潜在损失没有底线</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10" name="圆角矩形 9"/>
            <p:cNvSpPr/>
            <p:nvPr/>
          </p:nvSpPr>
          <p:spPr>
            <a:xfrm>
              <a:off x="11333" y="7063"/>
              <a:ext cx="434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占用比较多的保证金</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76885" y="116840"/>
            <a:ext cx="3182620" cy="521970"/>
          </a:xfrm>
          <a:prstGeom prst="rect">
            <a:avLst/>
          </a:prstGeom>
        </p:spPr>
        <p:txBody>
          <a:bodyPr wrap="square">
            <a:spAutoFit/>
          </a:bodyPr>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9" name="组合 58"/>
          <p:cNvGrpSpPr/>
          <p:nvPr/>
        </p:nvGrpSpPr>
        <p:grpSpPr>
          <a:xfrm>
            <a:off x="1344930" y="1457960"/>
            <a:ext cx="9800590" cy="4460240"/>
            <a:chOff x="2118" y="2296"/>
            <a:chExt cx="15434" cy="7024"/>
          </a:xfrm>
        </p:grpSpPr>
        <p:sp>
          <p:nvSpPr>
            <p:cNvPr id="11" name="Rectangle 20"/>
            <p:cNvSpPr/>
            <p:nvPr/>
          </p:nvSpPr>
          <p:spPr>
            <a:xfrm>
              <a:off x="12434" y="6874"/>
              <a:ext cx="5118" cy="2132"/>
            </a:xfrm>
            <a:prstGeom prst="rect">
              <a:avLst/>
            </a:prstGeom>
          </p:spPr>
          <p:txBody>
            <a:bodyPr wrap="square">
              <a:spAutoFit/>
            </a:bodyPr>
            <a:p>
              <a:pPr>
                <a:lnSpc>
                  <a:spcPct val="150000"/>
                </a:lnSpc>
              </a:pPr>
              <a:r>
                <a:rPr lang="zh-CN" altLang="en-US" sz="1865" b="1" dirty="0">
                  <a:latin typeface="微软雅黑" panose="020B0503020204020204" pitchFamily="34" charset="-122"/>
                  <a:ea typeface="微软雅黑" panose="020B0503020204020204" pitchFamily="34" charset="-122"/>
                  <a:cs typeface="Open Sans" pitchFamily="34" charset="0"/>
                </a:rPr>
                <a:t>六</a:t>
              </a:r>
              <a:endParaRPr lang="zh-CN" altLang="en-US" sz="1865" b="1" dirty="0">
                <a:latin typeface="微软雅黑" panose="020B0503020204020204" pitchFamily="34" charset="-122"/>
                <a:ea typeface="微软雅黑" panose="020B0503020204020204" pitchFamily="34" charset="-122"/>
                <a:cs typeface="Open Sans" pitchFamily="34" charset="0"/>
              </a:endParaRPr>
            </a:p>
            <a:p>
              <a:pPr marL="0" algn="l">
                <a:buClrTx/>
                <a:buSzTx/>
                <a:buFontTx/>
                <a:buNone/>
              </a:pPr>
              <a:r>
                <a:rPr lang="zh-CN" altLang="en-US" sz="1800" dirty="0" smtClean="0">
                  <a:sym typeface="+mn-ea"/>
                </a:rPr>
                <a:t>确定止损价格，当标的股票价格达到一定价格水平时就进行平仓。</a:t>
              </a:r>
              <a:endParaRPr lang="zh-CN" altLang="en-US" sz="1800" dirty="0" smtClean="0"/>
            </a:p>
          </p:txBody>
        </p:sp>
        <p:sp>
          <p:nvSpPr>
            <p:cNvPr id="35" name="Rounded Rectangle 25"/>
            <p:cNvSpPr/>
            <p:nvPr/>
          </p:nvSpPr>
          <p:spPr>
            <a:xfrm>
              <a:off x="10515" y="707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36" name="Group 39"/>
            <p:cNvGrpSpPr/>
            <p:nvPr/>
          </p:nvGrpSpPr>
          <p:grpSpPr>
            <a:xfrm>
              <a:off x="10918" y="7441"/>
              <a:ext cx="935" cy="901"/>
              <a:chOff x="4616450" y="1549401"/>
              <a:chExt cx="215900" cy="207963"/>
            </a:xfrm>
            <a:solidFill>
              <a:schemeClr val="accent2"/>
            </a:solidFill>
          </p:grpSpPr>
          <p:sp>
            <p:nvSpPr>
              <p:cNvPr id="37"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a:noFill/>
              </a:ln>
            </p:spPr>
            <p:txBody>
              <a:bodyPr vert="horz" wrap="square" lIns="121869" tIns="60934" rIns="121869" bIns="60934" numCol="1" anchor="t" anchorCtr="0" compatLnSpc="1">
                <a:noAutofit/>
              </a:bodyPr>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sp>
            <p:nvSpPr>
              <p:cNvPr id="38" name="Oval 7"/>
              <p:cNvSpPr>
                <a:spLocks noChangeArrowheads="1"/>
              </p:cNvSpPr>
              <p:nvPr/>
            </p:nvSpPr>
            <p:spPr bwMode="auto">
              <a:xfrm>
                <a:off x="4718050" y="1685926"/>
                <a:ext cx="15875" cy="17463"/>
              </a:xfrm>
              <a:prstGeom prst="ellipse">
                <a:avLst/>
              </a:prstGeom>
              <a:solidFill>
                <a:schemeClr val="bg1"/>
              </a:solidFill>
              <a:ln>
                <a:noFill/>
              </a:ln>
            </p:spPr>
            <p:txBody>
              <a:bodyPr vert="horz" wrap="square" lIns="121869" tIns="60934" rIns="121869" bIns="60934" numCol="1" anchor="t" anchorCtr="0" compatLnSpc="1">
                <a:noAutofit/>
              </a:bodyPr>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grpSp>
          <p:nvGrpSpPr>
            <p:cNvPr id="39" name="组合 38"/>
            <p:cNvGrpSpPr/>
            <p:nvPr/>
          </p:nvGrpSpPr>
          <p:grpSpPr>
            <a:xfrm>
              <a:off x="2118" y="2296"/>
              <a:ext cx="15434" cy="7024"/>
              <a:chOff x="2115" y="2281"/>
              <a:chExt cx="15434" cy="7024"/>
            </a:xfrm>
          </p:grpSpPr>
          <p:sp>
            <p:nvSpPr>
              <p:cNvPr id="40" name="Rectangle 21"/>
              <p:cNvSpPr/>
              <p:nvPr/>
            </p:nvSpPr>
            <p:spPr>
              <a:xfrm>
                <a:off x="12428" y="4739"/>
                <a:ext cx="5118" cy="2132"/>
              </a:xfrm>
              <a:prstGeom prst="rect">
                <a:avLst/>
              </a:prstGeom>
            </p:spPr>
            <p:txBody>
              <a:bodyPr wrap="square">
                <a:spAutoFit/>
              </a:bodyPr>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五</a:t>
                </a:r>
                <a:r>
                  <a:rPr lang="zh-CN" altLang="en-US" sz="1865" b="1"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zh-CN" altLang="en-US" sz="1865" b="1" dirty="0">
                  <a:solidFill>
                    <a:schemeClr val="bg1"/>
                  </a:solidFill>
                  <a:latin typeface="微软雅黑" panose="020B0503020204020204" pitchFamily="34" charset="-122"/>
                  <a:ea typeface="微软雅黑" panose="020B0503020204020204" pitchFamily="34" charset="-122"/>
                  <a:cs typeface="Open Sans" pitchFamily="34" charset="0"/>
                </a:endParaRPr>
              </a:p>
              <a:p>
                <a:pPr marL="0" algn="l">
                  <a:buClrTx/>
                  <a:buSzTx/>
                  <a:buFontTx/>
                  <a:buNone/>
                </a:pPr>
                <a:r>
                  <a:rPr lang="zh-CN" altLang="en-US" sz="1800" dirty="0" smtClean="0">
                    <a:sym typeface="+mn-ea"/>
                  </a:rPr>
                  <a:t>选择合适的行权价格，稍微实值和平值期权的看涨期权是一般的选择。</a:t>
                </a:r>
                <a:endParaRPr lang="zh-CN" altLang="en-US" sz="1800" dirty="0" smtClean="0"/>
              </a:p>
            </p:txBody>
          </p:sp>
          <p:sp>
            <p:nvSpPr>
              <p:cNvPr id="41" name="Rounded Rectangle 24"/>
              <p:cNvSpPr/>
              <p:nvPr/>
            </p:nvSpPr>
            <p:spPr>
              <a:xfrm>
                <a:off x="10512" y="4906"/>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42" name="Freeform 32"/>
              <p:cNvSpPr/>
              <p:nvPr/>
            </p:nvSpPr>
            <p:spPr bwMode="auto">
              <a:xfrm>
                <a:off x="10866" y="5384"/>
                <a:ext cx="953" cy="842"/>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869" tIns="60934" rIns="121869" bIns="60934" numCol="1" anchor="t" anchorCtr="0" compatLnSpc="1">
                <a:noAutofit/>
              </a:bodyPr>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2115" y="2281"/>
                <a:ext cx="15434" cy="7024"/>
                <a:chOff x="2115" y="2281"/>
                <a:chExt cx="15434" cy="7024"/>
              </a:xfrm>
            </p:grpSpPr>
            <p:sp>
              <p:nvSpPr>
                <p:cNvPr id="44" name="Rectangle 22"/>
                <p:cNvSpPr/>
                <p:nvPr/>
              </p:nvSpPr>
              <p:spPr>
                <a:xfrm>
                  <a:off x="12431" y="2281"/>
                  <a:ext cx="5118" cy="2568"/>
                </a:xfrm>
                <a:prstGeom prst="rect">
                  <a:avLst/>
                </a:prstGeom>
              </p:spPr>
              <p:txBody>
                <a:bodyPr wrap="square">
                  <a:spAutoFit/>
                </a:bodyPr>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四</a:t>
                  </a:r>
                  <a:endPar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endParaRPr>
                </a:p>
                <a:p>
                  <a:pPr algn="l">
                    <a:lnSpc>
                      <a:spcPct val="100000"/>
                    </a:lnSpc>
                    <a:buClrTx/>
                    <a:buSzTx/>
                    <a:buFontTx/>
                  </a:pPr>
                  <a:r>
                    <a:rPr lang="zh-CN" altLang="en-US" sz="1800" dirty="0" smtClean="0">
                      <a:sym typeface="+mn-ea"/>
                    </a:rPr>
                    <a:t>保证选择的期权具有充足流动性。流动性是否充足取决于未平仓合约量，未平仓合约量越大，流动性一般也越高。</a:t>
                  </a:r>
                  <a:endParaRPr lang="zh-CN" altLang="en-US" sz="1800" dirty="0" smtClean="0">
                    <a:sym typeface="+mn-ea"/>
                  </a:endParaRPr>
                </a:p>
              </p:txBody>
            </p:sp>
            <p:sp>
              <p:nvSpPr>
                <p:cNvPr id="45" name="Rounded Rectangle 23"/>
                <p:cNvSpPr/>
                <p:nvPr/>
              </p:nvSpPr>
              <p:spPr>
                <a:xfrm>
                  <a:off x="10545" y="2832"/>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115" y="2565"/>
                  <a:ext cx="7209" cy="6740"/>
                  <a:chOff x="2115" y="2565"/>
                  <a:chExt cx="7209" cy="6740"/>
                </a:xfrm>
              </p:grpSpPr>
              <p:grpSp>
                <p:nvGrpSpPr>
                  <p:cNvPr id="47" name="组合 46"/>
                  <p:cNvGrpSpPr/>
                  <p:nvPr/>
                </p:nvGrpSpPr>
                <p:grpSpPr>
                  <a:xfrm>
                    <a:off x="2115" y="2565"/>
                    <a:ext cx="7209" cy="6740"/>
                    <a:chOff x="2115" y="2565"/>
                    <a:chExt cx="7209" cy="6740"/>
                  </a:xfrm>
                </p:grpSpPr>
                <p:sp>
                  <p:nvSpPr>
                    <p:cNvPr id="48" name="Rectangle 8"/>
                    <p:cNvSpPr/>
                    <p:nvPr/>
                  </p:nvSpPr>
                  <p:spPr>
                    <a:xfrm>
                      <a:off x="4034" y="6737"/>
                      <a:ext cx="5290" cy="2568"/>
                    </a:xfrm>
                    <a:prstGeom prst="rect">
                      <a:avLst/>
                    </a:prstGeom>
                  </p:spPr>
                  <p:txBody>
                    <a:bodyPr wrap="square">
                      <a:spAutoFit/>
                    </a:bodyPr>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三</a:t>
                      </a:r>
                      <a:endPar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endParaRPr>
                    </a:p>
                    <a:p>
                      <a:pPr algn="l">
                        <a:lnSpc>
                          <a:spcPct val="100000"/>
                        </a:lnSpc>
                        <a:buClrTx/>
                        <a:buSzTx/>
                        <a:buFontTx/>
                      </a:pPr>
                      <a:r>
                        <a:rPr lang="zh-CN" altLang="en-US" sz="1800" dirty="0" smtClean="0">
                          <a:sym typeface="+mn-ea"/>
                        </a:rPr>
                        <a:t>选择合适期限的期权进行交易，剩余期限最好大于6个月，时间越长越好，而期权价值在到期日前的一个月损耗较大。</a:t>
                      </a:r>
                      <a:endParaRPr lang="zh-CN" altLang="en-US" sz="1800" dirty="0" smtClean="0"/>
                    </a:p>
                  </p:txBody>
                </p:sp>
                <p:sp>
                  <p:nvSpPr>
                    <p:cNvPr id="49" name="Rectangle 9"/>
                    <p:cNvSpPr/>
                    <p:nvPr/>
                  </p:nvSpPr>
                  <p:spPr>
                    <a:xfrm>
                      <a:off x="4034" y="4445"/>
                      <a:ext cx="5118" cy="2132"/>
                    </a:xfrm>
                    <a:prstGeom prst="rect">
                      <a:avLst/>
                    </a:prstGeom>
                  </p:spPr>
                  <p:txBody>
                    <a:bodyPr wrap="square">
                      <a:spAutoFit/>
                    </a:bodyPr>
                    <a:p>
                      <a:pPr>
                        <a:lnSpc>
                          <a:spcPct val="150000"/>
                        </a:lnSpc>
                      </a:pPr>
                      <a:r>
                        <a:rPr lang="zh-CN" altLang="en-US" sz="1865" b="1" dirty="0">
                          <a:latin typeface="微软雅黑" panose="020B0503020204020204" pitchFamily="34" charset="-122"/>
                          <a:ea typeface="微软雅黑" panose="020B0503020204020204" pitchFamily="34" charset="-122"/>
                          <a:cs typeface="Open Sans" pitchFamily="34" charset="0"/>
                        </a:rPr>
                        <a:t>二</a:t>
                      </a:r>
                      <a:endParaRPr lang="zh-CN" altLang="en-US" sz="1865" b="1" dirty="0">
                        <a:latin typeface="微软雅黑" panose="020B0503020204020204" pitchFamily="34" charset="-122"/>
                        <a:ea typeface="微软雅黑" panose="020B0503020204020204" pitchFamily="34" charset="-122"/>
                        <a:cs typeface="Open Sans" pitchFamily="34" charset="0"/>
                      </a:endParaRPr>
                    </a:p>
                    <a:p>
                      <a:pPr latinLnBrk="0">
                        <a:lnSpc>
                          <a:spcPct val="100000"/>
                        </a:lnSpc>
                      </a:pPr>
                      <a:r>
                        <a:rPr lang="zh-CN" altLang="en-US" sz="1800" dirty="0" smtClean="0">
                          <a:sym typeface="+mn-ea"/>
                        </a:rPr>
                        <a:t>选择流动性充足、价格呈上升趋势的股票，并能确定一个明确的支撑价位。</a:t>
                      </a:r>
                      <a:endParaRPr lang="en-US" altLang="zh-CN" sz="1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50" name="Rectangle 10"/>
                    <p:cNvSpPr/>
                    <p:nvPr/>
                  </p:nvSpPr>
                  <p:spPr>
                    <a:xfrm>
                      <a:off x="4034" y="2565"/>
                      <a:ext cx="5118" cy="1477"/>
                    </a:xfrm>
                    <a:prstGeom prst="rect">
                      <a:avLst/>
                    </a:prstGeom>
                  </p:spPr>
                  <p:txBody>
                    <a:bodyPr wrap="square">
                      <a:spAutoFit/>
                    </a:bodyPr>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一</a:t>
                      </a:r>
                      <a:endPar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endParaRPr>
                    </a:p>
                    <a:p>
                      <a:pPr>
                        <a:lnSpc>
                          <a:spcPct val="150000"/>
                        </a:lnSpc>
                      </a:pPr>
                      <a:r>
                        <a:rPr lang="zh-CN" altLang="en-US" sz="1800" dirty="0" smtClean="0">
                          <a:sym typeface="+mn-ea"/>
                        </a:rPr>
                        <a:t>选择合适的交易标的物。</a:t>
                      </a:r>
                      <a:endParaRPr lang="en-US" altLang="zh-CN" sz="1800" dirty="0" smtClean="0">
                        <a:solidFill>
                          <a:schemeClr val="accent1"/>
                        </a:solidFill>
                        <a:latin typeface="微软雅黑" panose="020B0503020204020204" pitchFamily="34" charset="-122"/>
                        <a:ea typeface="微软雅黑" panose="020B0503020204020204" pitchFamily="34" charset="-122"/>
                        <a:cs typeface="Open Sans" pitchFamily="34" charset="0"/>
                        <a:sym typeface="+mn-ea"/>
                      </a:endParaRPr>
                    </a:p>
                  </p:txBody>
                </p:sp>
                <p:sp>
                  <p:nvSpPr>
                    <p:cNvPr id="51" name="Rounded Rectangle 17"/>
                    <p:cNvSpPr/>
                    <p:nvPr/>
                  </p:nvSpPr>
                  <p:spPr>
                    <a:xfrm>
                      <a:off x="2115" y="2749"/>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2" name="Rounded Rectangle 18"/>
                    <p:cNvSpPr/>
                    <p:nvPr/>
                  </p:nvSpPr>
                  <p:spPr>
                    <a:xfrm>
                      <a:off x="2115" y="485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3" name="Rounded Rectangle 19"/>
                    <p:cNvSpPr/>
                    <p:nvPr/>
                  </p:nvSpPr>
                  <p:spPr>
                    <a:xfrm>
                      <a:off x="2115" y="7010"/>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grpSp>
                <p:nvGrpSpPr>
                  <p:cNvPr id="54" name="Group 26"/>
                  <p:cNvGrpSpPr/>
                  <p:nvPr/>
                </p:nvGrpSpPr>
                <p:grpSpPr>
                  <a:xfrm>
                    <a:off x="2537" y="5310"/>
                    <a:ext cx="818" cy="825"/>
                    <a:chOff x="6418263" y="2255838"/>
                    <a:chExt cx="188913" cy="190501"/>
                  </a:xfrm>
                  <a:solidFill>
                    <a:schemeClr val="bg1"/>
                  </a:solidFill>
                </p:grpSpPr>
                <p:sp>
                  <p:nvSpPr>
                    <p:cNvPr id="55"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57" name="Freeform 38"/>
                  <p:cNvSpPr>
                    <a:spLocks noEditPoints="1"/>
                  </p:cNvSpPr>
                  <p:nvPr/>
                </p:nvSpPr>
                <p:spPr bwMode="auto">
                  <a:xfrm>
                    <a:off x="2537" y="3169"/>
                    <a:ext cx="846" cy="832"/>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solidFill>
                      <a:schemeClr val="bg1"/>
                    </a:solidFill>
                  </a:ln>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8" name="Freeform 58"/>
                  <p:cNvSpPr/>
                  <p:nvPr/>
                </p:nvSpPr>
                <p:spPr bwMode="auto">
                  <a:xfrm>
                    <a:off x="2541" y="7429"/>
                    <a:ext cx="814" cy="8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grpSp>
          </p:grpSp>
        </p:grpSp>
      </p:grpSp>
      <p:grpSp>
        <p:nvGrpSpPr>
          <p:cNvPr id="21" name="Group 34"/>
          <p:cNvGrpSpPr/>
          <p:nvPr/>
        </p:nvGrpSpPr>
        <p:grpSpPr>
          <a:xfrm>
            <a:off x="7029147" y="2051308"/>
            <a:ext cx="440946" cy="510798"/>
            <a:chOff x="3581400" y="3905251"/>
            <a:chExt cx="160338" cy="185738"/>
          </a:xfrm>
          <a:solidFill>
            <a:schemeClr val="bg1"/>
          </a:solidFill>
        </p:grpSpPr>
        <p:sp>
          <p:nvSpPr>
            <p:cNvPr id="2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332740" y="764540"/>
            <a:ext cx="4645660" cy="475615"/>
          </a:xfrm>
          <a:prstGeom prst="rect">
            <a:avLst/>
          </a:prstGeom>
          <a:noFill/>
        </p:spPr>
        <p:txBody>
          <a:bodyPr wrap="none" rtlCol="0" anchor="t">
            <a:spAutoFit/>
          </a:bodyPr>
          <a:p>
            <a:r>
              <a:rPr lang="zh-CN" altLang="en-US" sz="2500" b="1" dirty="0" smtClean="0">
                <a:sym typeface="+mn-ea"/>
              </a:rPr>
              <a:t>（二）买入看涨期权的交易技巧</a:t>
            </a:r>
            <a:endParaRPr lang="zh-CN" altLang="en-US" sz="2500" b="1" dirty="0" smtClean="0">
              <a:sym typeface="+mn-ea"/>
            </a:endParaRPr>
          </a:p>
        </p:txBody>
      </p:sp>
    </p:spTree>
  </p:cSld>
  <p:clrMapOvr>
    <a:masterClrMapping/>
  </p:clrMapOvr>
  <p:transition>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05580" y="2132965"/>
            <a:ext cx="63366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第六节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endParaRPr kumimoji="0" lang="en-US" altLang="zh-CN" sz="5400" b="1" dirty="0" smtClean="0">
              <a:solidFill>
                <a:schemeClr val="bg1"/>
              </a:solidFill>
              <a:latin typeface="微软雅黑" panose="020B0503020204020204" pitchFamily="34" charset="-122"/>
              <a:ea typeface="微软雅黑" panose="020B0503020204020204" pitchFamily="34" charset="-122"/>
            </a:endParaRPr>
          </a:p>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宽跨式套利</a:t>
            </a:r>
            <a:r>
              <a:rPr kumimoji="0" lang="zh-CN" altLang="en-US" sz="5400" b="1" dirty="0" smtClean="0">
                <a:solidFill>
                  <a:schemeClr val="bg1"/>
                </a:solidFill>
                <a:latin typeface="微软雅黑" panose="020B0503020204020204" pitchFamily="34" charset="-122"/>
                <a:ea typeface="微软雅黑" panose="020B0503020204020204" pitchFamily="34" charset="-122"/>
              </a:rPr>
              <a:t>策略</a:t>
            </a:r>
            <a:endParaRPr kumimoji="0" lang="zh-CN" altLang="en-US" sz="5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92785" y="764540"/>
            <a:ext cx="10897870" cy="202184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r>
              <a:rPr lang="zh-CN" altLang="en-US" sz="2200" b="1" dirty="0">
                <a:latin typeface="+mn-lt"/>
                <a:ea typeface="+mn-ea"/>
              </a:rPr>
              <a:t>（一）宽跨式套利期权的概念</a:t>
            </a:r>
            <a:endParaRPr lang="zh-CN" altLang="en-US" sz="2200" b="1" dirty="0">
              <a:latin typeface="+mn-lt"/>
              <a:ea typeface="+mn-ea"/>
            </a:endParaRPr>
          </a:p>
          <a:p>
            <a:pPr marL="0" indent="0" algn="l">
              <a:spcBef>
                <a:spcPct val="20000"/>
              </a:spcBef>
              <a:buClrTx/>
              <a:buSzTx/>
              <a:buFont typeface="Arial" panose="020B0604020202020204" pitchFamily="34" charset="0"/>
              <a:buNone/>
            </a:pPr>
            <a:r>
              <a:rPr lang="zh-CN" altLang="en-US" sz="2200" dirty="0">
                <a:latin typeface="+mn-lt"/>
                <a:ea typeface="+mn-ea"/>
              </a:rPr>
              <a:t>宽跨式套利也称为“异价对敲、勒束式期权组合”，是投资者同时买入或卖出相同标的物和到期日，不同行权价的看涨期权和看跌期权。相比跨式套利，宽跨式套利的成本更低，但它在股票价格波动幅度较大时才能获利或损益平衡。</a:t>
            </a:r>
            <a:endParaRPr lang="zh-CN" altLang="en-US" sz="2200" dirty="0">
              <a:latin typeface="+mn-lt"/>
              <a:ea typeface="+mn-ea"/>
            </a:endParaRPr>
          </a:p>
          <a:p>
            <a:pPr marL="0" indent="0" algn="l">
              <a:spcBef>
                <a:spcPct val="20000"/>
              </a:spcBef>
              <a:buClrTx/>
              <a:buSzTx/>
              <a:buFont typeface="Arial" panose="020B0604020202020204" pitchFamily="34" charset="0"/>
              <a:buNone/>
            </a:pPr>
            <a:endParaRPr lang="zh-CN" altLang="en-US" sz="2200" dirty="0">
              <a:latin typeface="+mn-lt"/>
              <a:ea typeface="+mn-ea"/>
            </a:endParaRPr>
          </a:p>
        </p:txBody>
      </p:sp>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一、</a:t>
            </a:r>
            <a:r>
              <a:rPr lang="zh-CN" altLang="en-US" sz="2800" b="1" cap="small" dirty="0">
                <a:latin typeface="微软雅黑" panose="020B0503020204020204" pitchFamily="34" charset="-122"/>
                <a:ea typeface="微软雅黑" panose="020B0503020204020204" pitchFamily="34" charset="-122"/>
                <a:cs typeface="+mn-cs"/>
              </a:rPr>
              <a:t>买入宽跨式套利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1"/>
          <a:stretch>
            <a:fillRect/>
          </a:stretch>
        </p:blipFill>
        <p:spPr>
          <a:xfrm>
            <a:off x="1341120" y="2564765"/>
            <a:ext cx="5959475" cy="3987800"/>
          </a:xfrm>
          <a:prstGeom prst="rect">
            <a:avLst/>
          </a:prstGeom>
        </p:spPr>
      </p:pic>
      <p:sp>
        <p:nvSpPr>
          <p:cNvPr id="7" name="文本框 6"/>
          <p:cNvSpPr txBox="1"/>
          <p:nvPr/>
        </p:nvSpPr>
        <p:spPr>
          <a:xfrm>
            <a:off x="7638415" y="2564765"/>
            <a:ext cx="3952240" cy="3969385"/>
          </a:xfrm>
          <a:prstGeom prst="rect">
            <a:avLst/>
          </a:prstGeom>
          <a:solidFill>
            <a:schemeClr val="bg1">
              <a:lumMod val="85000"/>
            </a:schemeClr>
          </a:solidFill>
        </p:spPr>
        <p:txBody>
          <a:bodyPr wrap="square" rtlCol="0" anchor="t">
            <a:spAutoFit/>
          </a:bodyPr>
          <a:p>
            <a:r>
              <a:rPr lang="zh-CN" altLang="en-US"/>
              <a:t>#买入宽跨式套利</a:t>
            </a:r>
            <a:endParaRPr lang="zh-CN" altLang="en-US"/>
          </a:p>
          <a:p>
            <a:r>
              <a:rPr lang="zh-CN" altLang="en-US"/>
              <a:t>s=5</a:t>
            </a:r>
            <a:endParaRPr lang="zh-CN" altLang="en-US"/>
          </a:p>
          <a:p>
            <a:r>
              <a:rPr lang="zh-CN" altLang="en-US"/>
              <a:t>xa=20</a:t>
            </a:r>
            <a:endParaRPr lang="zh-CN" altLang="en-US"/>
          </a:p>
          <a:p>
            <a:r>
              <a:rPr lang="zh-CN" altLang="en-US"/>
              <a:t>xb=30</a:t>
            </a:r>
            <a:endParaRPr lang="zh-CN" altLang="en-US"/>
          </a:p>
          <a:p>
            <a:r>
              <a:rPr lang="zh-CN" altLang="en-US"/>
              <a:t>r=0.05</a:t>
            </a:r>
            <a:endParaRPr lang="zh-CN" altLang="en-US"/>
          </a:p>
          <a:p>
            <a:r>
              <a:rPr lang="zh-CN" altLang="en-US"/>
              <a:t>t=1</a:t>
            </a:r>
            <a:endParaRPr lang="zh-CN" altLang="en-US"/>
          </a:p>
          <a:p>
            <a:r>
              <a:rPr lang="zh-CN" altLang="en-US"/>
              <a:t>v=0.1</a:t>
            </a:r>
            <a:endParaRPr lang="zh-CN" altLang="en-US"/>
          </a:p>
          <a:p>
            <a:r>
              <a:rPr lang="zh-CN" altLang="en-US"/>
              <a:t>st =np.linspace(1,50,500)</a:t>
            </a:r>
            <a:endParaRPr lang="zh-CN" altLang="en-US"/>
          </a:p>
          <a:p>
            <a:r>
              <a:rPr lang="zh-CN" altLang="en-US"/>
              <a:t>ca,pa=blsprice(s,xa,r,t,v)</a:t>
            </a:r>
            <a:endParaRPr lang="zh-CN" altLang="en-US"/>
          </a:p>
          <a:p>
            <a:r>
              <a:rPr lang="zh-CN" altLang="en-US"/>
              <a:t>cb,pb=blsprice(s,xb,r,t,v)</a:t>
            </a:r>
            <a:endParaRPr lang="zh-CN" altLang="en-US"/>
          </a:p>
          <a:p>
            <a:r>
              <a:rPr lang="zh-CN" altLang="en-US"/>
              <a:t>aa=np.zeros((2,len(st-ka)))</a:t>
            </a:r>
            <a:endParaRPr lang="zh-CN" altLang="en-US"/>
          </a:p>
          <a:p>
            <a:r>
              <a:rPr lang="zh-CN" altLang="en-US"/>
              <a:t>aa[0]=st-xb</a:t>
            </a:r>
            <a:endParaRPr lang="zh-CN" altLang="en-US"/>
          </a:p>
          <a:p>
            <a:r>
              <a:rPr lang="zh-CN" altLang="en-US"/>
              <a:t>bb=np.zeros((2,len(st-ka)))</a:t>
            </a:r>
            <a:endParaRPr lang="zh-CN" altLang="en-US"/>
          </a:p>
          <a:p>
            <a:r>
              <a:rPr lang="zh-CN" altLang="en-US"/>
              <a:t>bb[0]=xa-st</a:t>
            </a:r>
            <a:endParaRPr lang="zh-CN" altLang="en-US"/>
          </a:p>
        </p:txBody>
      </p:sp>
    </p:spTree>
  </p:cSld>
  <p:clrMapOvr>
    <a:masterClrMapping/>
  </p:clrMapOvr>
  <p:transition>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一、</a:t>
            </a:r>
            <a:r>
              <a:rPr lang="zh-CN" altLang="en-US" sz="2800" b="1" cap="small" dirty="0">
                <a:latin typeface="微软雅黑" panose="020B0503020204020204" pitchFamily="34" charset="-122"/>
                <a:ea typeface="微软雅黑" panose="020B0503020204020204" pitchFamily="34" charset="-122"/>
                <a:cs typeface="+mn-cs"/>
              </a:rPr>
              <a:t>买入宽跨式套利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405130" y="692785"/>
            <a:ext cx="3952240" cy="3138170"/>
          </a:xfrm>
          <a:prstGeom prst="rect">
            <a:avLst/>
          </a:prstGeom>
          <a:solidFill>
            <a:schemeClr val="bg1">
              <a:lumMod val="85000"/>
            </a:schemeClr>
          </a:solidFill>
        </p:spPr>
        <p:txBody>
          <a:bodyPr wrap="square" rtlCol="0" anchor="t">
            <a:spAutoFit/>
          </a:bodyPr>
          <a:p>
            <a:r>
              <a:rPr lang="zh-CN" altLang="en-US"/>
              <a:t>Profit_1=np.max(aa,0)-cb</a:t>
            </a:r>
            <a:endParaRPr lang="zh-CN" altLang="en-US"/>
          </a:p>
          <a:p>
            <a:r>
              <a:rPr lang="zh-CN" altLang="en-US"/>
              <a:t>Profit_2=np.max(bb,0)-pa</a:t>
            </a:r>
            <a:endParaRPr lang="zh-CN" altLang="en-US"/>
          </a:p>
          <a:p>
            <a:r>
              <a:rPr lang="zh-CN" altLang="en-US"/>
              <a:t>Profit=Profit_1+Profit_2</a:t>
            </a:r>
            <a:endParaRPr lang="zh-CN" altLang="en-US"/>
          </a:p>
          <a:p>
            <a:r>
              <a:rPr lang="zh-CN" altLang="en-US"/>
              <a:t>plt.figure()</a:t>
            </a:r>
            <a:endParaRPr lang="zh-CN" altLang="en-US"/>
          </a:p>
          <a:p>
            <a:r>
              <a:rPr lang="zh-CN" altLang="en-US"/>
              <a:t>plt.plot(st,Profit_1,'k--')</a:t>
            </a:r>
            <a:endParaRPr lang="zh-CN" altLang="en-US"/>
          </a:p>
          <a:p>
            <a:r>
              <a:rPr lang="zh-CN" altLang="en-US"/>
              <a:t>plt.plot(st,Profit_2,'k--')</a:t>
            </a:r>
            <a:endParaRPr lang="zh-CN" altLang="en-US"/>
          </a:p>
          <a:p>
            <a:r>
              <a:rPr lang="zh-CN" altLang="en-US"/>
              <a:t>plt.plot(st,Profit,'k')</a:t>
            </a:r>
            <a:endParaRPr lang="zh-CN" altLang="en-US"/>
          </a:p>
          <a:p>
            <a:r>
              <a:rPr lang="zh-CN" altLang="en-US"/>
              <a:t>plt.title('买入宽跨式套利(s=5)')</a:t>
            </a:r>
            <a:endParaRPr lang="zh-CN" altLang="en-US"/>
          </a:p>
          <a:p>
            <a:r>
              <a:rPr lang="zh-CN" altLang="en-US"/>
              <a:t>plt.xlabel('标的价格')</a:t>
            </a:r>
            <a:endParaRPr lang="zh-CN" altLang="en-US"/>
          </a:p>
          <a:p>
            <a:r>
              <a:rPr lang="zh-CN" altLang="en-US"/>
              <a:t>plt.ylabel('收益')</a:t>
            </a:r>
            <a:endParaRPr lang="zh-CN" altLang="en-US"/>
          </a:p>
          <a:p>
            <a:r>
              <a:rPr lang="zh-CN" altLang="en-US"/>
              <a:t>plt.show()</a:t>
            </a:r>
            <a:endParaRPr lang="zh-CN" altLang="en-US"/>
          </a:p>
        </p:txBody>
      </p:sp>
      <p:sp>
        <p:nvSpPr>
          <p:cNvPr id="3" name="标题 1"/>
          <p:cNvSpPr>
            <a:spLocks noGrp="1"/>
          </p:cNvSpPr>
          <p:nvPr/>
        </p:nvSpPr>
        <p:spPr>
          <a:xfrm>
            <a:off x="4653280" y="476250"/>
            <a:ext cx="7081520" cy="32975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r>
              <a:rPr sz="2200" dirty="0">
                <a:latin typeface="+mn-lt"/>
                <a:ea typeface="+mn-ea"/>
              </a:rPr>
              <a:t>宽跨式期权组合策略由一份买入虚值看跌期权，以及一份买入相同到期日的虚值看涨期权组成，其期权组合的费用更低，相应的潜在回报率更高。</a:t>
            </a:r>
            <a:endParaRPr sz="2200" dirty="0">
              <a:latin typeface="+mn-lt"/>
              <a:ea typeface="+mn-ea"/>
            </a:endParaRPr>
          </a:p>
          <a:p>
            <a:pPr marL="0" indent="0" algn="l">
              <a:spcBef>
                <a:spcPct val="20000"/>
              </a:spcBef>
              <a:buClrTx/>
              <a:buSzTx/>
              <a:buFont typeface="Arial" panose="020B0604020202020204" pitchFamily="34" charset="0"/>
              <a:buNone/>
            </a:pPr>
            <a:r>
              <a:rPr sz="2200" dirty="0">
                <a:latin typeface="+mn-lt"/>
                <a:ea typeface="+mn-ea"/>
              </a:rPr>
              <a:t>时间耗损不利于投资者获利，随着临近到期日，投资者承担的风险会逐渐加大。</a:t>
            </a:r>
            <a:endParaRPr sz="2200" dirty="0">
              <a:latin typeface="+mn-lt"/>
              <a:ea typeface="+mn-ea"/>
            </a:endParaRPr>
          </a:p>
          <a:p>
            <a:pPr marL="0" indent="0" algn="l">
              <a:spcBef>
                <a:spcPct val="20000"/>
              </a:spcBef>
              <a:buClrTx/>
              <a:buSzTx/>
              <a:buFont typeface="Arial" panose="020B0604020202020204" pitchFamily="34" charset="0"/>
              <a:buNone/>
            </a:pPr>
            <a:r>
              <a:rPr lang="en-US" sz="2200" dirty="0">
                <a:latin typeface="+mn-lt"/>
                <a:ea typeface="+mn-ea"/>
              </a:rPr>
              <a:t>  </a:t>
            </a:r>
            <a:endParaRPr lang="en-US" sz="2200" dirty="0">
              <a:latin typeface="+mn-lt"/>
              <a:ea typeface="+mn-ea"/>
            </a:endParaRPr>
          </a:p>
          <a:p>
            <a:pPr marL="0" indent="0" algn="l">
              <a:spcBef>
                <a:spcPct val="20000"/>
              </a:spcBef>
              <a:buClrTx/>
              <a:buSzTx/>
              <a:buFont typeface="Arial" panose="020B0604020202020204" pitchFamily="34" charset="0"/>
              <a:buNone/>
            </a:pPr>
            <a:r>
              <a:rPr lang="en-US" sz="2200" dirty="0">
                <a:latin typeface="+mn-lt"/>
                <a:ea typeface="+mn-ea"/>
              </a:rPr>
              <a:t>                        </a:t>
            </a:r>
            <a:r>
              <a:rPr lang="en-US" sz="2200" b="1" dirty="0">
                <a:latin typeface="+mn-lt"/>
                <a:ea typeface="+mn-ea"/>
              </a:rPr>
              <a:t>表12-20 买入宽跨式套利收益表 </a:t>
            </a:r>
            <a:r>
              <a:rPr lang="en-US" sz="2200" dirty="0">
                <a:latin typeface="+mn-lt"/>
                <a:ea typeface="+mn-ea"/>
              </a:rPr>
              <a:t>                                                               </a:t>
            </a:r>
            <a:endParaRPr sz="2200" b="1" dirty="0">
              <a:latin typeface="+mn-lt"/>
              <a:ea typeface="+mn-ea"/>
            </a:endParaRPr>
          </a:p>
        </p:txBody>
      </p:sp>
      <p:graphicFrame>
        <p:nvGraphicFramePr>
          <p:cNvPr id="6" name="表格 5"/>
          <p:cNvGraphicFramePr/>
          <p:nvPr>
            <p:custDataLst>
              <p:tags r:id="rId1"/>
            </p:custDataLst>
          </p:nvPr>
        </p:nvGraphicFramePr>
        <p:xfrm>
          <a:off x="5255895" y="3572510"/>
          <a:ext cx="5876290" cy="1876425"/>
        </p:xfrm>
        <a:graphic>
          <a:graphicData uri="http://schemas.openxmlformats.org/drawingml/2006/table">
            <a:tbl>
              <a:tblPr firstRow="1" bandRow="1">
                <a:tableStyleId>{7DF18680-E054-41AD-8BC1-D1AEF772440D}</a:tableStyleId>
              </a:tblPr>
              <a:tblGrid>
                <a:gridCol w="2065020"/>
                <a:gridCol w="3811270"/>
              </a:tblGrid>
              <a:tr h="375285">
                <a:tc>
                  <a:txBody>
                    <a:bodyPr/>
                    <a:p>
                      <a:pPr>
                        <a:buNone/>
                      </a:pPr>
                      <a:r>
                        <a:rPr lang="zh-CN" altLang="en-US"/>
                        <a:t>构建成本</a:t>
                      </a:r>
                      <a:endParaRPr lang="zh-CN" altLang="en-US"/>
                    </a:p>
                  </a:txBody>
                  <a:tcPr/>
                </a:tc>
                <a:tc>
                  <a:txBody>
                    <a:bodyPr/>
                    <a:p>
                      <a:pPr>
                        <a:buNone/>
                      </a:pPr>
                      <a:r>
                        <a:rPr lang="zh-CN" altLang="en-US"/>
                        <a:t>所有期权权利金</a:t>
                      </a:r>
                      <a:endParaRPr lang="zh-CN" altLang="en-US"/>
                    </a:p>
                  </a:txBody>
                  <a:tcPr/>
                </a:tc>
              </a:tr>
              <a:tr h="375285">
                <a:tc>
                  <a:txBody>
                    <a:bodyPr/>
                    <a:p>
                      <a:pPr>
                        <a:buNone/>
                      </a:pPr>
                      <a:r>
                        <a:rPr lang="zh-CN" altLang="en-US"/>
                        <a:t>最大损失</a:t>
                      </a:r>
                      <a:endParaRPr lang="zh-CN" altLang="en-US"/>
                    </a:p>
                  </a:txBody>
                  <a:tcPr/>
                </a:tc>
                <a:tc>
                  <a:txBody>
                    <a:bodyPr/>
                    <a:p>
                      <a:pPr>
                        <a:buNone/>
                      </a:pPr>
                      <a:r>
                        <a:rPr lang="zh-CN" altLang="en-US"/>
                        <a:t>有限，构建时所付出的净期权费</a:t>
                      </a:r>
                      <a:endParaRPr lang="zh-CN" altLang="en-US"/>
                    </a:p>
                  </a:txBody>
                  <a:tcPr/>
                </a:tc>
              </a:tr>
              <a:tr h="375285">
                <a:tc>
                  <a:txBody>
                    <a:bodyPr/>
                    <a:p>
                      <a:pPr>
                        <a:buNone/>
                      </a:pPr>
                      <a:r>
                        <a:rPr lang="zh-CN" altLang="en-US"/>
                        <a:t>最大利润</a:t>
                      </a:r>
                      <a:endParaRPr lang="zh-CN" altLang="en-US"/>
                    </a:p>
                  </a:txBody>
                  <a:tcPr/>
                </a:tc>
                <a:tc>
                  <a:txBody>
                    <a:bodyPr/>
                    <a:p>
                      <a:pPr>
                        <a:buNone/>
                      </a:pPr>
                      <a:r>
                        <a:rPr lang="zh-CN" altLang="en-US"/>
                        <a:t>无上限</a:t>
                      </a:r>
                      <a:endParaRPr lang="zh-CN" altLang="en-US"/>
                    </a:p>
                  </a:txBody>
                  <a:tcPr/>
                </a:tc>
              </a:tr>
              <a:tr h="375285">
                <a:tc>
                  <a:txBody>
                    <a:bodyPr/>
                    <a:p>
                      <a:pPr>
                        <a:buNone/>
                      </a:pPr>
                      <a:r>
                        <a:rPr lang="zh-CN" altLang="en-US"/>
                        <a:t>向下盈亏平衡点</a:t>
                      </a:r>
                      <a:endParaRPr lang="zh-CN" altLang="en-US"/>
                    </a:p>
                  </a:txBody>
                  <a:tcPr/>
                </a:tc>
                <a:tc>
                  <a:txBody>
                    <a:bodyPr/>
                    <a:p>
                      <a:pPr>
                        <a:buNone/>
                      </a:pPr>
                      <a:r>
                        <a:rPr lang="zh-CN" altLang="en-US"/>
                        <a:t>较低的行权价-净期权费</a:t>
                      </a:r>
                      <a:endParaRPr lang="zh-CN" altLang="en-US"/>
                    </a:p>
                  </a:txBody>
                  <a:tcPr/>
                </a:tc>
              </a:tr>
              <a:tr h="375285">
                <a:tc>
                  <a:txBody>
                    <a:bodyPr/>
                    <a:p>
                      <a:pPr>
                        <a:buNone/>
                      </a:pPr>
                      <a:r>
                        <a:rPr lang="zh-CN" altLang="en-US"/>
                        <a:t>向上盈亏平衡点</a:t>
                      </a:r>
                      <a:endParaRPr lang="zh-CN" altLang="en-US"/>
                    </a:p>
                  </a:txBody>
                  <a:tcPr/>
                </a:tc>
                <a:tc>
                  <a:txBody>
                    <a:bodyPr/>
                    <a:p>
                      <a:pPr>
                        <a:buNone/>
                      </a:pPr>
                      <a:r>
                        <a:rPr lang="zh-CN" altLang="en-US"/>
                        <a:t>较高的行权价+净期权费</a:t>
                      </a:r>
                      <a:endParaRPr lang="zh-CN" altLang="en-US"/>
                    </a:p>
                  </a:txBody>
                  <a:tcPr/>
                </a:tc>
              </a:tr>
            </a:tbl>
          </a:graphicData>
        </a:graphic>
      </p:graphicFrame>
      <p:sp>
        <p:nvSpPr>
          <p:cNvPr id="8" name="文本框 7"/>
          <p:cNvSpPr txBox="1"/>
          <p:nvPr/>
        </p:nvSpPr>
        <p:spPr>
          <a:xfrm>
            <a:off x="405130" y="4004945"/>
            <a:ext cx="4480560" cy="1476375"/>
          </a:xfrm>
          <a:prstGeom prst="rect">
            <a:avLst/>
          </a:prstGeom>
          <a:noFill/>
        </p:spPr>
        <p:txBody>
          <a:bodyPr wrap="square" rtlCol="0">
            <a:spAutoFit/>
          </a:bodyPr>
          <a:p>
            <a:r>
              <a:rPr lang="zh-CN" altLang="en-US"/>
              <a:t>收益： </a:t>
            </a:r>
            <a:endParaRPr lang="zh-CN" altLang="en-US"/>
          </a:p>
          <a:p>
            <a:r>
              <a:rPr lang="zh-CN" altLang="en-US"/>
              <a:t>三种情况分析：（</a:t>
            </a:r>
            <a:r>
              <a:rPr lang="en-US" altLang="zh-CN"/>
              <a:t>            </a:t>
            </a:r>
            <a:r>
              <a:rPr lang="zh-CN" altLang="en-US"/>
              <a:t> ）</a:t>
            </a:r>
            <a:endParaRPr lang="zh-CN" altLang="en-US"/>
          </a:p>
          <a:p>
            <a:r>
              <a:rPr lang="zh-CN" altLang="en-US"/>
              <a:t>1）</a:t>
            </a:r>
            <a:r>
              <a:rPr lang="en-US" altLang="zh-CN"/>
              <a:t>                   </a:t>
            </a:r>
            <a:r>
              <a:rPr lang="zh-CN" altLang="en-US"/>
              <a:t> ，收益： </a:t>
            </a:r>
            <a:endParaRPr lang="zh-CN" altLang="en-US"/>
          </a:p>
          <a:p>
            <a:r>
              <a:rPr lang="zh-CN" altLang="en-US"/>
              <a:t>2） </a:t>
            </a:r>
            <a:r>
              <a:rPr lang="en-US" altLang="zh-CN"/>
              <a:t>                   </a:t>
            </a:r>
            <a:r>
              <a:rPr lang="zh-CN" altLang="en-US"/>
              <a:t>，收益： </a:t>
            </a:r>
            <a:endParaRPr lang="zh-CN" altLang="en-US"/>
          </a:p>
          <a:p>
            <a:r>
              <a:rPr lang="zh-CN" altLang="en-US"/>
              <a:t>3） </a:t>
            </a:r>
            <a:r>
              <a:rPr lang="en-US" altLang="zh-CN"/>
              <a:t>                  </a:t>
            </a:r>
            <a:r>
              <a:rPr lang="zh-CN" altLang="en-US"/>
              <a:t>，收益： </a:t>
            </a:r>
            <a:endParaRPr lang="zh-CN" altLang="en-US"/>
          </a:p>
        </p:txBody>
      </p:sp>
      <p:graphicFrame>
        <p:nvGraphicFramePr>
          <p:cNvPr id="9" name="对象 8"/>
          <p:cNvGraphicFramePr/>
          <p:nvPr/>
        </p:nvGraphicFramePr>
        <p:xfrm>
          <a:off x="1196975" y="4004945"/>
          <a:ext cx="3820160" cy="389890"/>
        </p:xfrm>
        <a:graphic>
          <a:graphicData uri="http://schemas.openxmlformats.org/presentationml/2006/ole">
            <mc:AlternateContent xmlns:mc="http://schemas.openxmlformats.org/markup-compatibility/2006">
              <mc:Choice xmlns:v="urn:schemas-microsoft-com:vml" Requires="v">
                <p:oleObj spid="_x0000_s10" name="" r:id="rId2" imgW="3863975" imgH="391795" progId="Equation.DSMT4">
                  <p:embed/>
                </p:oleObj>
              </mc:Choice>
              <mc:Fallback>
                <p:oleObj name="" r:id="rId2" imgW="3863975" imgH="391795" progId="Equation.DSMT4">
                  <p:embed/>
                  <p:pic>
                    <p:nvPicPr>
                      <p:cNvPr id="0" name="图片 9"/>
                      <p:cNvPicPr/>
                      <p:nvPr/>
                    </p:nvPicPr>
                    <p:blipFill>
                      <a:blip r:embed="rId3"/>
                      <a:stretch>
                        <a:fillRect/>
                      </a:stretch>
                    </p:blipFill>
                    <p:spPr>
                      <a:xfrm>
                        <a:off x="1196975" y="4004945"/>
                        <a:ext cx="3820160" cy="389890"/>
                      </a:xfrm>
                      <a:prstGeom prst="rect">
                        <a:avLst/>
                      </a:prstGeom>
                    </p:spPr>
                  </p:pic>
                </p:oleObj>
              </mc:Fallback>
            </mc:AlternateContent>
          </a:graphicData>
        </a:graphic>
      </p:graphicFrame>
      <p:graphicFrame>
        <p:nvGraphicFramePr>
          <p:cNvPr id="11" name="对象 10"/>
          <p:cNvGraphicFramePr/>
          <p:nvPr/>
        </p:nvGraphicFramePr>
        <p:xfrm>
          <a:off x="2277110" y="4293235"/>
          <a:ext cx="913130" cy="375920"/>
        </p:xfrm>
        <a:graphic>
          <a:graphicData uri="http://schemas.openxmlformats.org/presentationml/2006/ole">
            <mc:AlternateContent xmlns:mc="http://schemas.openxmlformats.org/markup-compatibility/2006">
              <mc:Choice xmlns:v="urn:schemas-microsoft-com:vml" Requires="v">
                <p:oleObj spid="_x0000_s12" name="" r:id="rId4" imgW="533400" imgH="228600" progId="Equation.DSMT4">
                  <p:embed/>
                </p:oleObj>
              </mc:Choice>
              <mc:Fallback>
                <p:oleObj name="" r:id="rId4" imgW="533400" imgH="228600" progId="Equation.DSMT4">
                  <p:embed/>
                  <p:pic>
                    <p:nvPicPr>
                      <p:cNvPr id="0" name="图片 11"/>
                      <p:cNvPicPr/>
                      <p:nvPr/>
                    </p:nvPicPr>
                    <p:blipFill>
                      <a:blip r:embed="rId5"/>
                      <a:stretch>
                        <a:fillRect/>
                      </a:stretch>
                    </p:blipFill>
                    <p:spPr>
                      <a:xfrm>
                        <a:off x="2277110" y="4293235"/>
                        <a:ext cx="913130" cy="375920"/>
                      </a:xfrm>
                      <a:prstGeom prst="rect">
                        <a:avLst/>
                      </a:prstGeom>
                    </p:spPr>
                  </p:pic>
                </p:oleObj>
              </mc:Fallback>
            </mc:AlternateContent>
          </a:graphicData>
        </a:graphic>
      </p:graphicFrame>
      <p:graphicFrame>
        <p:nvGraphicFramePr>
          <p:cNvPr id="13" name="对象 12"/>
          <p:cNvGraphicFramePr/>
          <p:nvPr/>
        </p:nvGraphicFramePr>
        <p:xfrm>
          <a:off x="836930" y="4580890"/>
          <a:ext cx="1128395" cy="367665"/>
        </p:xfrm>
        <a:graphic>
          <a:graphicData uri="http://schemas.openxmlformats.org/presentationml/2006/ole">
            <mc:AlternateContent xmlns:mc="http://schemas.openxmlformats.org/markup-compatibility/2006">
              <mc:Choice xmlns:v="urn:schemas-microsoft-com:vml" Requires="v">
                <p:oleObj spid="_x0000_s14" name="" r:id="rId6" imgW="838200" imgH="228600" progId="Equation.DSMT4">
                  <p:embed/>
                </p:oleObj>
              </mc:Choice>
              <mc:Fallback>
                <p:oleObj name="" r:id="rId6" imgW="838200" imgH="228600" progId="Equation.DSMT4">
                  <p:embed/>
                  <p:pic>
                    <p:nvPicPr>
                      <p:cNvPr id="0" name="图片 13"/>
                      <p:cNvPicPr/>
                      <p:nvPr/>
                    </p:nvPicPr>
                    <p:blipFill>
                      <a:blip r:embed="rId7"/>
                      <a:stretch>
                        <a:fillRect/>
                      </a:stretch>
                    </p:blipFill>
                    <p:spPr>
                      <a:xfrm>
                        <a:off x="836930" y="4580890"/>
                        <a:ext cx="1128395" cy="367665"/>
                      </a:xfrm>
                      <a:prstGeom prst="rect">
                        <a:avLst/>
                      </a:prstGeom>
                    </p:spPr>
                  </p:pic>
                </p:oleObj>
              </mc:Fallback>
            </mc:AlternateContent>
          </a:graphicData>
        </a:graphic>
      </p:graphicFrame>
      <p:graphicFrame>
        <p:nvGraphicFramePr>
          <p:cNvPr id="15" name="对象 14"/>
          <p:cNvGraphicFramePr/>
          <p:nvPr/>
        </p:nvGraphicFramePr>
        <p:xfrm>
          <a:off x="2997200" y="4568825"/>
          <a:ext cx="1537970" cy="355600"/>
        </p:xfrm>
        <a:graphic>
          <a:graphicData uri="http://schemas.openxmlformats.org/presentationml/2006/ole">
            <mc:AlternateContent xmlns:mc="http://schemas.openxmlformats.org/markup-compatibility/2006">
              <mc:Choice xmlns:v="urn:schemas-microsoft-com:vml" Requires="v">
                <p:oleObj spid="_x0000_s16" name="" r:id="rId8" imgW="977900" imgH="228600" progId="Equation.DSMT4">
                  <p:embed/>
                </p:oleObj>
              </mc:Choice>
              <mc:Fallback>
                <p:oleObj name="" r:id="rId8" imgW="977900" imgH="228600" progId="Equation.DSMT4">
                  <p:embed/>
                  <p:pic>
                    <p:nvPicPr>
                      <p:cNvPr id="0" name="图片 15"/>
                      <p:cNvPicPr/>
                      <p:nvPr/>
                    </p:nvPicPr>
                    <p:blipFill>
                      <a:blip r:embed="rId9"/>
                      <a:stretch>
                        <a:fillRect/>
                      </a:stretch>
                    </p:blipFill>
                    <p:spPr>
                      <a:xfrm>
                        <a:off x="2997200" y="4568825"/>
                        <a:ext cx="1537970" cy="355600"/>
                      </a:xfrm>
                      <a:prstGeom prst="rect">
                        <a:avLst/>
                      </a:prstGeom>
                    </p:spPr>
                  </p:pic>
                </p:oleObj>
              </mc:Fallback>
            </mc:AlternateContent>
          </a:graphicData>
        </a:graphic>
      </p:graphicFrame>
      <p:graphicFrame>
        <p:nvGraphicFramePr>
          <p:cNvPr id="17" name="对象 16"/>
          <p:cNvGraphicFramePr/>
          <p:nvPr/>
        </p:nvGraphicFramePr>
        <p:xfrm>
          <a:off x="695325" y="4869180"/>
          <a:ext cx="1411605" cy="398780"/>
        </p:xfrm>
        <a:graphic>
          <a:graphicData uri="http://schemas.openxmlformats.org/presentationml/2006/ole">
            <mc:AlternateContent xmlns:mc="http://schemas.openxmlformats.org/markup-compatibility/2006">
              <mc:Choice xmlns:v="urn:schemas-microsoft-com:vml" Requires="v">
                <p:oleObj spid="_x0000_s18" name="" r:id="rId10" imgW="1231265" imgH="341630" progId="Equation.DSMT4">
                  <p:embed/>
                </p:oleObj>
              </mc:Choice>
              <mc:Fallback>
                <p:oleObj name="" r:id="rId10" imgW="1231265" imgH="341630" progId="Equation.DSMT4">
                  <p:embed/>
                  <p:pic>
                    <p:nvPicPr>
                      <p:cNvPr id="0" name="图片 17"/>
                      <p:cNvPicPr/>
                      <p:nvPr/>
                    </p:nvPicPr>
                    <p:blipFill>
                      <a:blip r:embed="rId11"/>
                      <a:stretch>
                        <a:fillRect/>
                      </a:stretch>
                    </p:blipFill>
                    <p:spPr>
                      <a:xfrm>
                        <a:off x="695325" y="4869180"/>
                        <a:ext cx="1411605" cy="398780"/>
                      </a:xfrm>
                      <a:prstGeom prst="rect">
                        <a:avLst/>
                      </a:prstGeom>
                    </p:spPr>
                  </p:pic>
                </p:oleObj>
              </mc:Fallback>
            </mc:AlternateContent>
          </a:graphicData>
        </a:graphic>
      </p:graphicFrame>
      <p:graphicFrame>
        <p:nvGraphicFramePr>
          <p:cNvPr id="19" name="对象 18"/>
          <p:cNvGraphicFramePr/>
          <p:nvPr/>
        </p:nvGraphicFramePr>
        <p:xfrm>
          <a:off x="764540" y="5233035"/>
          <a:ext cx="1251585" cy="374650"/>
        </p:xfrm>
        <a:graphic>
          <a:graphicData uri="http://schemas.openxmlformats.org/presentationml/2006/ole">
            <mc:AlternateContent xmlns:mc="http://schemas.openxmlformats.org/markup-compatibility/2006">
              <mc:Choice xmlns:v="urn:schemas-microsoft-com:vml" Requires="v">
                <p:oleObj spid="_x0000_s20" name="" r:id="rId12" imgW="838200" imgH="228600" progId="Equation.DSMT4">
                  <p:embed/>
                </p:oleObj>
              </mc:Choice>
              <mc:Fallback>
                <p:oleObj name="" r:id="rId12" imgW="838200" imgH="228600" progId="Equation.DSMT4">
                  <p:embed/>
                  <p:pic>
                    <p:nvPicPr>
                      <p:cNvPr id="0" name="图片 19"/>
                      <p:cNvPicPr/>
                      <p:nvPr/>
                    </p:nvPicPr>
                    <p:blipFill>
                      <a:blip r:embed="rId13"/>
                      <a:stretch>
                        <a:fillRect/>
                      </a:stretch>
                    </p:blipFill>
                    <p:spPr>
                      <a:xfrm>
                        <a:off x="764540" y="5233035"/>
                        <a:ext cx="1251585" cy="374650"/>
                      </a:xfrm>
                      <a:prstGeom prst="rect">
                        <a:avLst/>
                      </a:prstGeom>
                    </p:spPr>
                  </p:pic>
                </p:oleObj>
              </mc:Fallback>
            </mc:AlternateContent>
          </a:graphicData>
        </a:graphic>
      </p:graphicFrame>
      <p:graphicFrame>
        <p:nvGraphicFramePr>
          <p:cNvPr id="21" name="对象 20"/>
          <p:cNvGraphicFramePr/>
          <p:nvPr/>
        </p:nvGraphicFramePr>
        <p:xfrm>
          <a:off x="2997200" y="4924425"/>
          <a:ext cx="951230" cy="320675"/>
        </p:xfrm>
        <a:graphic>
          <a:graphicData uri="http://schemas.openxmlformats.org/presentationml/2006/ole">
            <mc:AlternateContent xmlns:mc="http://schemas.openxmlformats.org/markup-compatibility/2006">
              <mc:Choice xmlns:v="urn:schemas-microsoft-com:vml" Requires="v">
                <p:oleObj spid="_x0000_s22" name="" r:id="rId14" imgW="482600" imgH="177165" progId="Equation.DSMT4">
                  <p:embed/>
                </p:oleObj>
              </mc:Choice>
              <mc:Fallback>
                <p:oleObj name="" r:id="rId14" imgW="482600" imgH="177165" progId="Equation.DSMT4">
                  <p:embed/>
                  <p:pic>
                    <p:nvPicPr>
                      <p:cNvPr id="0" name="图片 21"/>
                      <p:cNvPicPr/>
                      <p:nvPr/>
                    </p:nvPicPr>
                    <p:blipFill>
                      <a:blip r:embed="rId15"/>
                      <a:stretch>
                        <a:fillRect/>
                      </a:stretch>
                    </p:blipFill>
                    <p:spPr>
                      <a:xfrm>
                        <a:off x="2997200" y="4924425"/>
                        <a:ext cx="951230" cy="320675"/>
                      </a:xfrm>
                      <a:prstGeom prst="rect">
                        <a:avLst/>
                      </a:prstGeom>
                    </p:spPr>
                  </p:pic>
                </p:oleObj>
              </mc:Fallback>
            </mc:AlternateContent>
          </a:graphicData>
        </a:graphic>
      </p:graphicFrame>
      <p:graphicFrame>
        <p:nvGraphicFramePr>
          <p:cNvPr id="23" name="对象 22"/>
          <p:cNvGraphicFramePr/>
          <p:nvPr/>
        </p:nvGraphicFramePr>
        <p:xfrm>
          <a:off x="2990215" y="5156835"/>
          <a:ext cx="1468120" cy="325120"/>
        </p:xfrm>
        <a:graphic>
          <a:graphicData uri="http://schemas.openxmlformats.org/presentationml/2006/ole">
            <mc:AlternateContent xmlns:mc="http://schemas.openxmlformats.org/markup-compatibility/2006">
              <mc:Choice xmlns:v="urn:schemas-microsoft-com:vml" Requires="v">
                <p:oleObj spid="_x0000_s24" name="" r:id="rId16" imgW="990600" imgH="228600" progId="Equation.DSMT4">
                  <p:embed/>
                </p:oleObj>
              </mc:Choice>
              <mc:Fallback>
                <p:oleObj name="" r:id="rId16" imgW="990600" imgH="228600" progId="Equation.DSMT4">
                  <p:embed/>
                  <p:pic>
                    <p:nvPicPr>
                      <p:cNvPr id="0" name="图片 23"/>
                      <p:cNvPicPr/>
                      <p:nvPr/>
                    </p:nvPicPr>
                    <p:blipFill>
                      <a:blip r:embed="rId17"/>
                      <a:stretch>
                        <a:fillRect/>
                      </a:stretch>
                    </p:blipFill>
                    <p:spPr>
                      <a:xfrm>
                        <a:off x="2990215" y="5156835"/>
                        <a:ext cx="1468120" cy="32512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05130" y="3421380"/>
            <a:ext cx="11304905" cy="274383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188963" y="-35008"/>
            <a:ext cx="9952911" cy="850106"/>
          </a:xfrm>
        </p:spPr>
        <p:txBody>
          <a:bodyPr/>
          <a:p>
            <a:pPr algn="l"/>
            <a:r>
              <a:rPr lang="zh-CN" altLang="en-US" sz="2800" b="1" cap="small" dirty="0">
                <a:latin typeface="微软雅黑" panose="020B0503020204020204" pitchFamily="34" charset="-122"/>
                <a:ea typeface="微软雅黑" panose="020B0503020204020204" pitchFamily="34" charset="-122"/>
                <a:cs typeface="+mn-cs"/>
              </a:rPr>
              <a:t>一、</a:t>
            </a:r>
            <a:r>
              <a:rPr lang="zh-CN" altLang="en-US" sz="2800" b="1" cap="small" dirty="0">
                <a:latin typeface="微软雅黑" panose="020B0503020204020204" pitchFamily="34" charset="-122"/>
                <a:ea typeface="微软雅黑" panose="020B0503020204020204" pitchFamily="34" charset="-122"/>
                <a:cs typeface="+mn-cs"/>
              </a:rPr>
              <a:t>买入宽跨式套利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6" name="表格 5"/>
          <p:cNvGraphicFramePr/>
          <p:nvPr>
            <p:custDataLst>
              <p:tags r:id="rId1"/>
            </p:custDataLst>
          </p:nvPr>
        </p:nvGraphicFramePr>
        <p:xfrm>
          <a:off x="765175" y="1196340"/>
          <a:ext cx="10897870" cy="1946910"/>
        </p:xfrm>
        <a:graphic>
          <a:graphicData uri="http://schemas.openxmlformats.org/drawingml/2006/table">
            <a:tbl>
              <a:tblPr firstRow="1" bandRow="1">
                <a:tableStyleId>{7DF18680-E054-41AD-8BC1-D1AEF772440D}</a:tableStyleId>
              </a:tblPr>
              <a:tblGrid>
                <a:gridCol w="1900555"/>
                <a:gridCol w="8997315"/>
              </a:tblGrid>
              <a:tr h="430530">
                <a:tc>
                  <a:txBody>
                    <a:bodyPr/>
                    <a:p>
                      <a:pPr>
                        <a:buNone/>
                      </a:pPr>
                      <a:r>
                        <a:rPr lang="zh-CN" altLang="en-US"/>
                        <a:t>使用范围</a:t>
                      </a:r>
                      <a:endParaRPr lang="zh-CN" altLang="en-US"/>
                    </a:p>
                  </a:txBody>
                  <a:tcPr/>
                </a:tc>
                <a:tc>
                  <a:txBody>
                    <a:bodyPr/>
                    <a:p>
                      <a:pPr>
                        <a:buNone/>
                      </a:pPr>
                      <a:r>
                        <a:rPr lang="zh-CN" altLang="en-US"/>
                        <a:t>若交易者预计标的物价格会有较大的变动，但无法确定方向；其次，市场波动率上升</a:t>
                      </a:r>
                      <a:endParaRPr lang="zh-CN" altLang="en-US"/>
                    </a:p>
                  </a:txBody>
                  <a:tcPr/>
                </a:tc>
              </a:tr>
              <a:tr h="388620">
                <a:tc>
                  <a:txBody>
                    <a:bodyPr/>
                    <a:p>
                      <a:pPr>
                        <a:buNone/>
                      </a:pPr>
                      <a:r>
                        <a:rPr lang="zh-CN" altLang="en-US"/>
                        <a:t>最大风险</a:t>
                      </a:r>
                      <a:endParaRPr lang="zh-CN" altLang="en-US"/>
                    </a:p>
                  </a:txBody>
                  <a:tcPr/>
                </a:tc>
                <a:tc>
                  <a:txBody>
                    <a:bodyPr/>
                    <a:p>
                      <a:pPr>
                        <a:buNone/>
                      </a:pPr>
                      <a:r>
                        <a:rPr lang="zh-CN" altLang="en-US"/>
                        <a:t>构建时付出的全部权利金</a:t>
                      </a:r>
                      <a:endParaRPr lang="zh-CN" altLang="en-US"/>
                    </a:p>
                  </a:txBody>
                  <a:tcPr/>
                </a:tc>
              </a:tr>
              <a:tr h="661035">
                <a:tc>
                  <a:txBody>
                    <a:bodyPr/>
                    <a:p>
                      <a:pPr>
                        <a:buNone/>
                      </a:pPr>
                      <a:r>
                        <a:rPr lang="zh-CN" altLang="en-US"/>
                        <a:t>收益</a:t>
                      </a:r>
                      <a:endParaRPr lang="zh-CN" altLang="en-US"/>
                    </a:p>
                  </a:txBody>
                  <a:tcPr/>
                </a:tc>
                <a:tc>
                  <a:txBody>
                    <a:bodyPr/>
                    <a:p>
                      <a:pPr>
                        <a:buNone/>
                      </a:pPr>
                      <a:r>
                        <a:rPr lang="zh-CN" altLang="en-US"/>
                        <a:t>价格显著上行或下行均能受益。若标的资产价格上行时，收益=标的资产价格-较高的执行价-权利金；若标的资产价格下行时，收益=较低的执行价格-标的资产价格-权利金</a:t>
                      </a:r>
                      <a:endParaRPr lang="zh-CN" altLang="en-US"/>
                    </a:p>
                  </a:txBody>
                  <a:tcPr/>
                </a:tc>
              </a:tr>
              <a:tr h="466725">
                <a:tc>
                  <a:txBody>
                    <a:bodyPr/>
                    <a:p>
                      <a:pPr>
                        <a:buNone/>
                      </a:pPr>
                      <a:r>
                        <a:rPr lang="zh-CN" altLang="en-US"/>
                        <a:t>损益平衡点</a:t>
                      </a:r>
                      <a:endParaRPr lang="zh-CN" altLang="en-US"/>
                    </a:p>
                  </a:txBody>
                  <a:tcPr/>
                </a:tc>
                <a:tc>
                  <a:txBody>
                    <a:bodyPr/>
                    <a:p>
                      <a:pPr>
                        <a:buNone/>
                      </a:pPr>
                      <a:r>
                        <a:rPr lang="zh-CN" altLang="en-US"/>
                        <a:t>较高损益平衡点=较高的执行价+权利金；较低的损益平衡点=较低的执行价-权利金</a:t>
                      </a:r>
                      <a:endParaRPr lang="zh-CN" altLang="en-US"/>
                    </a:p>
                  </a:txBody>
                  <a:tcPr/>
                </a:tc>
              </a:tr>
            </a:tbl>
          </a:graphicData>
        </a:graphic>
      </p:graphicFrame>
      <p:sp>
        <p:nvSpPr>
          <p:cNvPr id="5" name="标题 1"/>
          <p:cNvSpPr>
            <a:spLocks noGrp="1"/>
          </p:cNvSpPr>
          <p:nvPr/>
        </p:nvSpPr>
        <p:spPr>
          <a:xfrm>
            <a:off x="542925" y="1341120"/>
            <a:ext cx="11342370" cy="439991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r>
              <a:rPr lang="zh-CN" altLang="en-US" sz="2200" b="1" dirty="0">
                <a:latin typeface="+mn-lt"/>
                <a:ea typeface="+mn-ea"/>
              </a:rPr>
              <a:t>表12-21 买入宽跨式套利综合分析表</a:t>
            </a: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r>
              <a:rPr lang="zh-CN" altLang="en-US" sz="2200" dirty="0">
                <a:latin typeface="+mn-lt"/>
                <a:ea typeface="+mn-ea"/>
              </a:rPr>
              <a:t>【</a:t>
            </a:r>
            <a:r>
              <a:rPr lang="zh-CN" altLang="en-US" sz="2200" b="1" dirty="0">
                <a:latin typeface="+mn-lt"/>
                <a:ea typeface="+mn-ea"/>
              </a:rPr>
              <a:t>例12-13</a:t>
            </a:r>
            <a:r>
              <a:rPr lang="zh-CN" altLang="en-US" sz="2200" dirty="0">
                <a:latin typeface="+mn-lt"/>
                <a:ea typeface="+mn-ea"/>
              </a:rPr>
              <a:t>】</a:t>
            </a:r>
            <a:r>
              <a:rPr lang="zh-CN" altLang="en-US" sz="2200" dirty="0">
                <a:latin typeface="Times New Roman" panose="02020603050405020304" pitchFamily="18" charset="0"/>
                <a:ea typeface="+mn-ea"/>
                <a:cs typeface="Times New Roman" panose="02020603050405020304" pitchFamily="18" charset="0"/>
              </a:rPr>
              <a:t>假设股票ABC的当前价格是34元/股，买入开仓1月份到期执行价格为34元/股的看涨期权，同时买入开仓同等数量1月份到期执行价格34元/股的看跌期权，如此就算是构建了买入宽跨式期权策略。策略构建时的操作如下表所示：</a:t>
            </a:r>
            <a:endParaRPr lang="zh-CN" altLang="en-US" sz="2200" dirty="0">
              <a:latin typeface="Times New Roman" panose="02020603050405020304" pitchFamily="18" charset="0"/>
              <a:ea typeface="+mn-ea"/>
              <a:cs typeface="Times New Roman" panose="02020603050405020304" pitchFamily="18" charset="0"/>
            </a:endParaRPr>
          </a:p>
          <a:p>
            <a:pPr marL="0" indent="0" algn="l">
              <a:spcBef>
                <a:spcPct val="2000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a:p>
            <a:pPr marL="0" indent="0" algn="l">
              <a:spcBef>
                <a:spcPct val="2000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a:p>
            <a:pPr marL="0" indent="0" algn="l">
              <a:spcBef>
                <a:spcPct val="20000"/>
              </a:spcBef>
              <a:buClrTx/>
              <a:buSzTx/>
              <a:buFont typeface="Arial" panose="020B0604020202020204" pitchFamily="34" charset="0"/>
              <a:buNone/>
            </a:pPr>
            <a:endParaRPr lang="zh-CN" altLang="en-US" sz="2200"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r>
              <a:rPr lang="zh-CN" altLang="en-US" sz="2200" dirty="0">
                <a:latin typeface="+mn-lt"/>
                <a:ea typeface="+mn-ea"/>
              </a:rPr>
              <a:t> </a:t>
            </a:r>
            <a:r>
              <a:rPr lang="en-US" sz="2200" dirty="0">
                <a:latin typeface="+mn-lt"/>
                <a:ea typeface="+mn-ea"/>
              </a:rPr>
              <a:t>    </a:t>
            </a:r>
            <a:endParaRPr sz="2200" b="1" dirty="0">
              <a:latin typeface="+mn-lt"/>
              <a:ea typeface="+mn-ea"/>
            </a:endParaRPr>
          </a:p>
        </p:txBody>
      </p:sp>
      <p:graphicFrame>
        <p:nvGraphicFramePr>
          <p:cNvPr id="9" name="表格 8"/>
          <p:cNvGraphicFramePr/>
          <p:nvPr>
            <p:custDataLst>
              <p:tags r:id="rId2"/>
            </p:custDataLst>
          </p:nvPr>
        </p:nvGraphicFramePr>
        <p:xfrm>
          <a:off x="1404620" y="4796790"/>
          <a:ext cx="9618980" cy="1143000"/>
        </p:xfrm>
        <a:graphic>
          <a:graphicData uri="http://schemas.openxmlformats.org/drawingml/2006/table">
            <a:tbl>
              <a:tblPr firstRow="1" bandRow="1">
                <a:tableStyleId>{5940675A-B579-460E-94D1-54222C63F5DA}</a:tableStyleId>
              </a:tblPr>
              <a:tblGrid>
                <a:gridCol w="1421765"/>
                <a:gridCol w="1136015"/>
                <a:gridCol w="2011045"/>
                <a:gridCol w="1671320"/>
                <a:gridCol w="1314450"/>
                <a:gridCol w="2064385"/>
              </a:tblGrid>
              <a:tr h="381000">
                <a:tc>
                  <a:txBody>
                    <a:bodyPr/>
                    <a:p>
                      <a:pPr>
                        <a:buNone/>
                      </a:pPr>
                      <a:r>
                        <a:rPr lang="zh-CN" altLang="en-US"/>
                        <a:t>操作</a:t>
                      </a:r>
                      <a:endParaRPr lang="zh-CN" altLang="en-US"/>
                    </a:p>
                  </a:txBody>
                  <a:tcPr/>
                </a:tc>
                <a:tc>
                  <a:txBody>
                    <a:bodyPr/>
                    <a:p>
                      <a:pPr>
                        <a:buNone/>
                      </a:pPr>
                      <a:r>
                        <a:rPr lang="zh-CN" altLang="en-US"/>
                        <a:t>类型</a:t>
                      </a:r>
                      <a:endParaRPr lang="zh-CN" altLang="en-US"/>
                    </a:p>
                  </a:txBody>
                  <a:tcPr/>
                </a:tc>
                <a:tc>
                  <a:txBody>
                    <a:bodyPr/>
                    <a:p>
                      <a:pPr>
                        <a:buNone/>
                      </a:pPr>
                      <a:r>
                        <a:rPr lang="zh-CN" altLang="en-US"/>
                        <a:t>执行价格（元/股）</a:t>
                      </a:r>
                      <a:endParaRPr lang="zh-CN" altLang="en-US"/>
                    </a:p>
                  </a:txBody>
                  <a:tcPr/>
                </a:tc>
                <a:tc>
                  <a:txBody>
                    <a:bodyPr/>
                    <a:p>
                      <a:pPr>
                        <a:buNone/>
                      </a:pPr>
                      <a:r>
                        <a:rPr lang="zh-CN" altLang="en-US"/>
                        <a:t>到期月份（月）</a:t>
                      </a:r>
                      <a:endParaRPr lang="zh-CN" altLang="en-US"/>
                    </a:p>
                  </a:txBody>
                  <a:tcPr/>
                </a:tc>
                <a:tc>
                  <a:txBody>
                    <a:bodyPr/>
                    <a:p>
                      <a:pPr>
                        <a:buNone/>
                      </a:pPr>
                      <a:r>
                        <a:rPr lang="zh-CN" altLang="en-US"/>
                        <a:t>数量（手）</a:t>
                      </a:r>
                      <a:endParaRPr lang="zh-CN" altLang="en-US"/>
                    </a:p>
                  </a:txBody>
                  <a:tcPr/>
                </a:tc>
                <a:tc>
                  <a:txBody>
                    <a:bodyPr/>
                    <a:p>
                      <a:pPr>
                        <a:buNone/>
                      </a:pPr>
                      <a:r>
                        <a:rPr lang="zh-CN" altLang="en-US"/>
                        <a:t>期权价格（元/股）</a:t>
                      </a:r>
                      <a:endParaRPr lang="zh-CN" altLang="en-US"/>
                    </a:p>
                  </a:txBody>
                  <a:tcPr/>
                </a:tc>
              </a:tr>
              <a:tr h="381000">
                <a:tc>
                  <a:txBody>
                    <a:bodyPr/>
                    <a:p>
                      <a:pPr>
                        <a:buNone/>
                      </a:pPr>
                      <a:r>
                        <a:rPr lang="zh-CN" altLang="en-US"/>
                        <a:t>买入开仓</a:t>
                      </a:r>
                      <a:endParaRPr lang="zh-CN" altLang="en-US"/>
                    </a:p>
                  </a:txBody>
                  <a:tcPr/>
                </a:tc>
                <a:tc>
                  <a:txBody>
                    <a:bodyPr/>
                    <a:p>
                      <a:pPr>
                        <a:buNone/>
                      </a:pPr>
                      <a:r>
                        <a:rPr lang="zh-CN" altLang="en-US"/>
                        <a:t>看涨期权</a:t>
                      </a:r>
                      <a:endParaRPr lang="zh-CN" altLang="en-US"/>
                    </a:p>
                  </a:txBody>
                  <a:tcPr/>
                </a:tc>
                <a:tc>
                  <a:txBody>
                    <a:bodyPr/>
                    <a:p>
                      <a:pPr>
                        <a:buNone/>
                      </a:pPr>
                      <a:r>
                        <a:rPr lang="zh-CN" altLang="en-US"/>
                        <a:t>35</a:t>
                      </a:r>
                      <a:endParaRPr lang="zh-CN" altLang="en-US"/>
                    </a:p>
                  </a:txBody>
                  <a:tcPr/>
                </a:tc>
                <a:tc>
                  <a:txBody>
                    <a:bodyPr/>
                    <a:p>
                      <a:pPr>
                        <a:buNone/>
                      </a:pPr>
                      <a:r>
                        <a:rPr lang="zh-CN" altLang="en-US"/>
                        <a:t>1月</a:t>
                      </a:r>
                      <a:endParaRPr lang="zh-CN" altLang="en-US"/>
                    </a:p>
                  </a:txBody>
                  <a:tcPr/>
                </a:tc>
                <a:tc>
                  <a:txBody>
                    <a:bodyPr/>
                    <a:p>
                      <a:pPr>
                        <a:buNone/>
                      </a:pPr>
                      <a:r>
                        <a:rPr lang="zh-CN" altLang="en-US"/>
                        <a:t>1</a:t>
                      </a:r>
                      <a:endParaRPr lang="zh-CN" altLang="en-US"/>
                    </a:p>
                  </a:txBody>
                  <a:tcPr/>
                </a:tc>
                <a:tc>
                  <a:txBody>
                    <a:bodyPr/>
                    <a:p>
                      <a:pPr>
                        <a:buNone/>
                      </a:pPr>
                      <a:r>
                        <a:rPr lang="zh-CN" altLang="en-US"/>
                        <a:t>0.80</a:t>
                      </a:r>
                      <a:endParaRPr lang="zh-CN" altLang="en-US"/>
                    </a:p>
                  </a:txBody>
                  <a:tcPr/>
                </a:tc>
              </a:tr>
              <a:tr h="381000">
                <a:tc>
                  <a:txBody>
                    <a:bodyPr/>
                    <a:p>
                      <a:pPr>
                        <a:buNone/>
                      </a:pPr>
                      <a:r>
                        <a:rPr lang="zh-CN" altLang="en-US"/>
                        <a:t>买入开仓</a:t>
                      </a:r>
                      <a:endParaRPr lang="zh-CN" altLang="en-US"/>
                    </a:p>
                  </a:txBody>
                  <a:tcPr/>
                </a:tc>
                <a:tc>
                  <a:txBody>
                    <a:bodyPr/>
                    <a:p>
                      <a:pPr>
                        <a:buNone/>
                      </a:pPr>
                      <a:r>
                        <a:rPr lang="zh-CN" altLang="en-US"/>
                        <a:t>看跌期权</a:t>
                      </a:r>
                      <a:endParaRPr lang="zh-CN" altLang="en-US"/>
                    </a:p>
                  </a:txBody>
                  <a:tcPr/>
                </a:tc>
                <a:tc>
                  <a:txBody>
                    <a:bodyPr/>
                    <a:p>
                      <a:pPr>
                        <a:buNone/>
                      </a:pPr>
                      <a:r>
                        <a:rPr lang="zh-CN" altLang="en-US"/>
                        <a:t>33</a:t>
                      </a:r>
                      <a:endParaRPr lang="zh-CN" altLang="en-US"/>
                    </a:p>
                  </a:txBody>
                  <a:tcPr/>
                </a:tc>
                <a:tc>
                  <a:txBody>
                    <a:bodyPr/>
                    <a:p>
                      <a:pPr>
                        <a:buNone/>
                      </a:pPr>
                      <a:r>
                        <a:rPr lang="zh-CN" altLang="en-US"/>
                        <a:t>1月</a:t>
                      </a:r>
                      <a:endParaRPr lang="zh-CN" altLang="en-US"/>
                    </a:p>
                  </a:txBody>
                  <a:tcPr/>
                </a:tc>
                <a:tc>
                  <a:txBody>
                    <a:bodyPr/>
                    <a:p>
                      <a:pPr>
                        <a:buNone/>
                      </a:pPr>
                      <a:r>
                        <a:rPr lang="zh-CN" altLang="en-US"/>
                        <a:t>1</a:t>
                      </a:r>
                      <a:endParaRPr lang="zh-CN" altLang="en-US"/>
                    </a:p>
                  </a:txBody>
                  <a:tcPr/>
                </a:tc>
                <a:tc>
                  <a:txBody>
                    <a:bodyPr/>
                    <a:p>
                      <a:pPr>
                        <a:buNone/>
                      </a:pPr>
                      <a:r>
                        <a:rPr lang="zh-CN" altLang="en-US"/>
                        <a:t>0.75</a:t>
                      </a:r>
                      <a:endParaRPr lang="zh-CN" altLang="en-US"/>
                    </a:p>
                  </a:txBody>
                  <a:tcPr/>
                </a:tc>
              </a:tr>
            </a:tbl>
          </a:graphicData>
        </a:graphic>
      </p:graphicFrame>
    </p:spTree>
  </p:cSld>
  <p:clrMapOvr>
    <a:masterClrMapping/>
  </p:clrMapOvr>
  <p:transition>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48640" y="815340"/>
            <a:ext cx="10654030" cy="10998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1"/>
          <p:cNvSpPr>
            <a:spLocks noGrp="1"/>
          </p:cNvSpPr>
          <p:nvPr/>
        </p:nvSpPr>
        <p:spPr>
          <a:xfrm>
            <a:off x="548640" y="2204720"/>
            <a:ext cx="11271885" cy="36664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ts val="0"/>
              </a:spcBef>
              <a:buClrTx/>
              <a:buSzTx/>
              <a:buFont typeface="Arial" panose="020B0604020202020204" pitchFamily="34" charset="0"/>
              <a:buNone/>
            </a:pPr>
            <a:r>
              <a:rPr lang="zh-CN" altLang="en-US" sz="2200" b="1" dirty="0">
                <a:latin typeface="+mn-lt"/>
                <a:ea typeface="+mn-ea"/>
              </a:rPr>
              <a:t>解答：</a:t>
            </a:r>
            <a:endParaRPr lang="zh-CN" alt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rPr>
              <a:t>该策略的潜在最大损失=1.55元/股，仅当股票价格还维持在33元/股至35元/股区间的时候发生。</a:t>
            </a: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较高的损益平衡点=35+1.55=36.55（元/股）。</a:t>
            </a: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较低的损益平衡点=33-1.55=31.45（元/股）。</a:t>
            </a: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0" algn="l">
              <a:spcBef>
                <a:spcPct val="20000"/>
              </a:spcBef>
              <a:buClrTx/>
              <a:buSzTx/>
              <a:buFont typeface="Arial" panose="020B0604020202020204" pitchFamily="34" charset="0"/>
              <a:buNone/>
            </a:pPr>
            <a:endParaRPr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一、买</a:t>
            </a:r>
            <a:r>
              <a:rPr lang="zh-CN" altLang="en-US" sz="2800" b="1" cap="small" dirty="0">
                <a:latin typeface="微软雅黑" panose="020B0503020204020204" pitchFamily="34" charset="-122"/>
                <a:ea typeface="微软雅黑" panose="020B0503020204020204" pitchFamily="34" charset="-122"/>
                <a:cs typeface="+mn-cs"/>
              </a:rPr>
              <a:t>入宽跨式套利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765175" y="908685"/>
            <a:ext cx="10433685" cy="870585"/>
          </a:xfrm>
          <a:prstGeom prst="rect">
            <a:avLst/>
          </a:prstGeom>
          <a:noFill/>
        </p:spPr>
        <p:txBody>
          <a:bodyPr wrap="square" rtlCol="0" anchor="t">
            <a:spAutoFit/>
          </a:bodyPr>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sym typeface="+mn-ea"/>
              </a:rPr>
              <a:t>计算该策略的潜在最大损失、损益平衡点，以及到期时股票价格分别涨至40元/股和26元/股时的收益。</a:t>
            </a:r>
            <a:endParaRPr lang="zh-CN" altLang="en-US" sz="2200"/>
          </a:p>
        </p:txBody>
      </p:sp>
      <p:graphicFrame>
        <p:nvGraphicFramePr>
          <p:cNvPr id="3" name="表格 2"/>
          <p:cNvGraphicFramePr/>
          <p:nvPr>
            <p:custDataLst>
              <p:tags r:id="rId1"/>
            </p:custDataLst>
          </p:nvPr>
        </p:nvGraphicFramePr>
        <p:xfrm>
          <a:off x="1557020" y="3140710"/>
          <a:ext cx="8530590" cy="1889760"/>
        </p:xfrm>
        <a:graphic>
          <a:graphicData uri="http://schemas.openxmlformats.org/drawingml/2006/table">
            <a:tbl>
              <a:tblPr firstRow="1" bandRow="1">
                <a:tableStyleId>{7DF18680-E054-41AD-8BC1-D1AEF772440D}</a:tableStyleId>
              </a:tblPr>
              <a:tblGrid>
                <a:gridCol w="4265295"/>
                <a:gridCol w="4265295"/>
              </a:tblGrid>
              <a:tr h="365760">
                <a:tc>
                  <a:txBody>
                    <a:bodyPr/>
                    <a:p>
                      <a:pPr algn="ctr" fontAlgn="auto">
                        <a:lnSpc>
                          <a:spcPts val="2560"/>
                        </a:lnSpc>
                        <a:buNone/>
                      </a:pPr>
                      <a:r>
                        <a:rPr lang="zh-CN" altLang="en-US"/>
                        <a:t>股票价格（元</a:t>
                      </a:r>
                      <a:r>
                        <a:rPr lang="en-US" altLang="zh-CN"/>
                        <a:t>/</a:t>
                      </a:r>
                      <a:r>
                        <a:rPr lang="zh-CN" altLang="en-US"/>
                        <a:t>股）</a:t>
                      </a:r>
                      <a:endParaRPr lang="zh-CN" altLang="en-US"/>
                    </a:p>
                  </a:txBody>
                  <a:tcPr/>
                </a:tc>
                <a:tc>
                  <a:txBody>
                    <a:bodyPr/>
                    <a:p>
                      <a:pPr algn="ctr" fontAlgn="auto">
                        <a:lnSpc>
                          <a:spcPts val="2560"/>
                        </a:lnSpc>
                        <a:buNone/>
                      </a:pPr>
                      <a:r>
                        <a:rPr lang="zh-CN" altLang="en-US"/>
                        <a:t>策略收益（元</a:t>
                      </a:r>
                      <a:r>
                        <a:rPr lang="en-US" altLang="zh-CN"/>
                        <a:t>/</a:t>
                      </a:r>
                      <a:r>
                        <a:rPr lang="zh-CN" altLang="en-US"/>
                        <a:t>股）</a:t>
                      </a:r>
                      <a:endParaRPr lang="zh-CN" altLang="en-US"/>
                    </a:p>
                  </a:txBody>
                  <a:tcPr/>
                </a:tc>
              </a:tr>
              <a:tr h="381000">
                <a:tc>
                  <a:txBody>
                    <a:bodyPr/>
                    <a:p>
                      <a:pPr algn="ctr" fontAlgn="auto">
                        <a:lnSpc>
                          <a:spcPts val="2560"/>
                        </a:lnSpc>
                        <a:buNone/>
                      </a:pPr>
                      <a:r>
                        <a:rPr lang="en-US" altLang="zh-CN" sz="1800" dirty="0"/>
                        <a:t>40</a:t>
                      </a:r>
                      <a:endParaRPr lang="en-US" altLang="zh-CN" sz="1800" dirty="0"/>
                    </a:p>
                  </a:txBody>
                  <a:tcPr/>
                </a:tc>
                <a:tc>
                  <a:txBody>
                    <a:bodyPr/>
                    <a:p>
                      <a:pPr algn="ctr" fontAlgn="auto">
                        <a:lnSpc>
                          <a:spcPts val="2560"/>
                        </a:lnSpc>
                        <a:buNone/>
                      </a:pPr>
                      <a:r>
                        <a:rPr lang="zh-CN" altLang="en-US" sz="1800" dirty="0">
                          <a:sym typeface="+mn-ea"/>
                        </a:rPr>
                        <a:t>40-35-1.55=3.45</a:t>
                      </a:r>
                      <a:endParaRPr lang="zh-CN" altLang="en-US" sz="1800" dirty="0"/>
                    </a:p>
                  </a:txBody>
                  <a:tcPr/>
                </a:tc>
              </a:tr>
              <a:tr h="381000">
                <a:tc>
                  <a:txBody>
                    <a:bodyPr/>
                    <a:p>
                      <a:pPr algn="ctr" fontAlgn="auto">
                        <a:lnSpc>
                          <a:spcPts val="2560"/>
                        </a:lnSpc>
                        <a:buNone/>
                      </a:pPr>
                      <a:r>
                        <a:rPr lang="en-US" altLang="zh-CN"/>
                        <a:t>26</a:t>
                      </a:r>
                      <a:endParaRPr lang="en-US" altLang="zh-CN"/>
                    </a:p>
                  </a:txBody>
                  <a:tcPr/>
                </a:tc>
                <a:tc>
                  <a:txBody>
                    <a:bodyPr/>
                    <a:p>
                      <a:pPr algn="ctr" fontAlgn="auto">
                        <a:lnSpc>
                          <a:spcPts val="2560"/>
                        </a:lnSpc>
                        <a:buNone/>
                      </a:pPr>
                      <a:r>
                        <a:rPr lang="zh-CN" altLang="en-US" sz="1800" dirty="0">
                          <a:sym typeface="+mn-ea"/>
                        </a:rPr>
                        <a:t>33-26-1.55=5.45</a:t>
                      </a:r>
                      <a:endParaRPr lang="zh-CN" altLang="en-US" sz="1800"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57200" y="2060575"/>
            <a:ext cx="11271885" cy="36664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140"/>
              </a:lnSpc>
              <a:spcBef>
                <a:spcPct val="20000"/>
              </a:spcBef>
              <a:buClrTx/>
              <a:buSzTx/>
              <a:buFont typeface="Arial" panose="020B0604020202020204" pitchFamily="34" charset="0"/>
              <a:buNone/>
            </a:pPr>
            <a:r>
              <a:rPr lang="zh-CN" altLang="en-US" sz="2200" dirty="0">
                <a:latin typeface="+mn-lt"/>
                <a:ea typeface="+mn-ea"/>
              </a:rPr>
              <a:t> </a:t>
            </a:r>
            <a:r>
              <a:rPr lang="zh-CN" altLang="en-US" sz="2200" b="1" dirty="0">
                <a:latin typeface="+mn-lt"/>
                <a:ea typeface="+mn-ea"/>
              </a:rPr>
              <a:t>（二）买入宽跨式套利期权的交易策略</a:t>
            </a: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买入宽跨式组合由买入一手较低行权价的卖权，同时买入一手较高行权价的买权组成，其动机与买入跨式套利期权组合类似，投资者预期在期权到期时标的资产价格将处于两个行权价之外。</a:t>
            </a:r>
            <a:endParaRPr lang="zh-CN" altLang="en-US" sz="2200" dirty="0">
              <a:latin typeface="+mn-lt"/>
              <a:ea typeface="+mn-ea"/>
            </a:endParaRPr>
          </a:p>
          <a:p>
            <a:pPr marL="0" indent="0" algn="l" latinLnBrk="0">
              <a:lnSpc>
                <a:spcPts val="3140"/>
              </a:lnSpc>
              <a:spcBef>
                <a:spcPct val="20000"/>
              </a:spcBef>
              <a:buClrTx/>
              <a:buSzTx/>
              <a:buFont typeface="Arial" panose="020B0604020202020204" pitchFamily="34" charset="0"/>
              <a:buNone/>
            </a:pPr>
            <a:r>
              <a:rPr sz="2200" b="1" dirty="0">
                <a:latin typeface="+mn-lt"/>
                <a:ea typeface="+mn-ea"/>
              </a:rPr>
              <a:t>1、投资损益</a:t>
            </a:r>
            <a:endParaRPr sz="2200" b="1" dirty="0">
              <a:latin typeface="+mn-lt"/>
              <a:ea typeface="+mn-ea"/>
            </a:endParaRP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sym typeface="+mn-ea"/>
            </a:endParaRP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sym typeface="+mn-ea"/>
            </a:endParaRPr>
          </a:p>
          <a:p>
            <a:pPr marL="0" indent="0" algn="l" latinLnBrk="0">
              <a:lnSpc>
                <a:spcPts val="3140"/>
              </a:lnSpc>
              <a:spcBef>
                <a:spcPct val="20000"/>
              </a:spcBef>
              <a:buClrTx/>
              <a:buSzTx/>
              <a:buFont typeface="Arial" panose="020B0604020202020204" pitchFamily="34" charset="0"/>
              <a:buNone/>
            </a:pPr>
            <a:r>
              <a:rPr lang="zh-CN" altLang="en-US" sz="2200" b="1" dirty="0">
                <a:latin typeface="+mn-lt"/>
                <a:ea typeface="+mn-ea"/>
                <a:sym typeface="+mn-ea"/>
              </a:rPr>
              <a:t>2、投资损益平衡点</a:t>
            </a:r>
            <a:endParaRPr lang="zh-CN" altLang="en-US" sz="2200" b="1" dirty="0">
              <a:latin typeface="+mn-lt"/>
              <a:ea typeface="+mn-ea"/>
              <a:sym typeface="+mn-ea"/>
            </a:endParaRP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sym typeface="+mn-ea"/>
            </a:endParaRPr>
          </a:p>
          <a:p>
            <a:pPr marL="0" indent="0" algn="l" latinLnBrk="0">
              <a:lnSpc>
                <a:spcPts val="3140"/>
              </a:lnSpc>
              <a:spcBef>
                <a:spcPct val="20000"/>
              </a:spcBef>
              <a:buClrTx/>
              <a:buSzTx/>
              <a:buFont typeface="Arial" panose="020B0604020202020204" pitchFamily="34" charset="0"/>
              <a:buNone/>
            </a:pPr>
            <a:r>
              <a:rPr lang="zh-CN" altLang="en-US" sz="2200" b="1" dirty="0">
                <a:latin typeface="+mn-lt"/>
                <a:ea typeface="+mn-ea"/>
                <a:sym typeface="+mn-ea"/>
              </a:rPr>
              <a:t>3、使用时机：同买入跨式组合。</a:t>
            </a: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sym typeface="+mn-ea"/>
              </a:rPr>
              <a:t>识别隐含波动率高低的一个有效方法是观察</a:t>
            </a:r>
            <a:r>
              <a:rPr lang="zh-CN" altLang="en-US" sz="2200" dirty="0">
                <a:latin typeface="+mn-lt"/>
                <a:ea typeface="+mn-ea"/>
                <a:sym typeface="+mn-ea"/>
              </a:rPr>
              <a:t>其</a:t>
            </a:r>
            <a:r>
              <a:rPr lang="zh-CN" altLang="en-US" sz="2200" dirty="0">
                <a:latin typeface="+mn-lt"/>
                <a:ea typeface="+mn-ea"/>
                <a:sym typeface="+mn-ea"/>
              </a:rPr>
              <a:t>是否存在良好的历史性规律。</a:t>
            </a: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0" algn="l">
              <a:spcBef>
                <a:spcPct val="20000"/>
              </a:spcBef>
              <a:buClrTx/>
              <a:buSzTx/>
              <a:buFont typeface="Arial" panose="020B0604020202020204" pitchFamily="34" charset="0"/>
              <a:buNone/>
            </a:pPr>
            <a:endParaRPr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a:t>
            </a:r>
            <a:r>
              <a:rPr lang="zh-CN" altLang="en-US" sz="2800" b="1" cap="small" dirty="0">
                <a:latin typeface="微软雅黑" panose="020B0503020204020204" pitchFamily="34" charset="-122"/>
                <a:ea typeface="微软雅黑" panose="020B0503020204020204" pitchFamily="34" charset="-122"/>
                <a:cs typeface="+mn-cs"/>
              </a:rPr>
              <a:t>买入宽跨式套利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836930" y="2924810"/>
          <a:ext cx="10150475" cy="788035"/>
        </p:xfrm>
        <a:graphic>
          <a:graphicData uri="http://schemas.openxmlformats.org/drawingml/2006/table">
            <a:tbl>
              <a:tblPr firstRow="1" bandRow="1">
                <a:tableStyleId>{7DF18680-E054-41AD-8BC1-D1AEF772440D}</a:tableStyleId>
              </a:tblPr>
              <a:tblGrid>
                <a:gridCol w="2271395"/>
                <a:gridCol w="3725545"/>
                <a:gridCol w="4153535"/>
              </a:tblGrid>
              <a:tr h="377190">
                <a:tc>
                  <a:txBody>
                    <a:bodyPr/>
                    <a:p>
                      <a:pPr algn="ctr">
                        <a:buNone/>
                      </a:pPr>
                      <a:endParaRPr lang="zh-CN" altLang="en-US"/>
                    </a:p>
                  </a:txBody>
                  <a:tcPr/>
                </a:tc>
                <a:tc>
                  <a:txBody>
                    <a:bodyPr/>
                    <a:p>
                      <a:pPr algn="ctr">
                        <a:buNone/>
                      </a:pPr>
                      <a:r>
                        <a:rPr lang="zh-CN" altLang="en-US" sz="1800" dirty="0"/>
                        <a:t>期货价格&lt;较低的行权价</a:t>
                      </a:r>
                      <a:endParaRPr lang="zh-CN" altLang="en-US" sz="1800" dirty="0"/>
                    </a:p>
                  </a:txBody>
                  <a:tcPr/>
                </a:tc>
                <a:tc>
                  <a:txBody>
                    <a:bodyPr/>
                    <a:p>
                      <a:pPr algn="ctr">
                        <a:buNone/>
                      </a:pPr>
                      <a:r>
                        <a:rPr lang="zh-CN" altLang="en-US" sz="1800" dirty="0"/>
                        <a:t>期货价格&gt;较高的行权价</a:t>
                      </a:r>
                      <a:endParaRPr lang="zh-CN" altLang="en-US" sz="1800" dirty="0"/>
                    </a:p>
                  </a:txBody>
                  <a:tcPr/>
                </a:tc>
              </a:tr>
              <a:tr h="410845">
                <a:tc>
                  <a:txBody>
                    <a:bodyPr/>
                    <a:p>
                      <a:pPr algn="ctr">
                        <a:buNone/>
                      </a:pPr>
                      <a:r>
                        <a:rPr lang="zh-CN" altLang="en-US"/>
                        <a:t>投资损益</a:t>
                      </a:r>
                      <a:endParaRPr lang="zh-CN" altLang="en-US"/>
                    </a:p>
                  </a:txBody>
                  <a:tcPr/>
                </a:tc>
                <a:tc>
                  <a:txBody>
                    <a:bodyPr/>
                    <a:p>
                      <a:pPr algn="ctr">
                        <a:buNone/>
                      </a:pPr>
                      <a:r>
                        <a:rPr lang="zh-CN" altLang="en-US" sz="1800" dirty="0">
                          <a:sym typeface="+mn-ea"/>
                        </a:rPr>
                        <a:t>较低行权价–期货价格–总权利金</a:t>
                      </a:r>
                      <a:endParaRPr lang="zh-CN" altLang="en-US" sz="1800" dirty="0"/>
                    </a:p>
                  </a:txBody>
                  <a:tcPr/>
                </a:tc>
                <a:tc>
                  <a:txBody>
                    <a:bodyPr/>
                    <a:p>
                      <a:pPr algn="ctr">
                        <a:buNone/>
                      </a:pPr>
                      <a:r>
                        <a:rPr lang="zh-CN" altLang="en-US" sz="1800" dirty="0">
                          <a:sym typeface="+mn-ea"/>
                        </a:rPr>
                        <a:t>期货价格–较高行权价–总权利金</a:t>
                      </a:r>
                      <a:endParaRPr lang="zh-CN" altLang="en-US" sz="1800" dirty="0"/>
                    </a:p>
                  </a:txBody>
                  <a:tcPr/>
                </a:tc>
              </a:tr>
            </a:tbl>
          </a:graphicData>
        </a:graphic>
      </p:graphicFrame>
      <p:graphicFrame>
        <p:nvGraphicFramePr>
          <p:cNvPr id="7" name="表格 6"/>
          <p:cNvGraphicFramePr/>
          <p:nvPr>
            <p:custDataLst>
              <p:tags r:id="rId2"/>
            </p:custDataLst>
          </p:nvPr>
        </p:nvGraphicFramePr>
        <p:xfrm>
          <a:off x="908685" y="4293235"/>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p>
                      <a:pPr algn="ctr">
                        <a:buNone/>
                      </a:pPr>
                      <a:endParaRPr lang="zh-CN" altLang="en-US"/>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p>
                      <a:pPr algn="ctr">
                        <a:buNone/>
                      </a:pPr>
                      <a:r>
                        <a:rPr lang="zh-CN" altLang="en-US"/>
                        <a:t>损益平衡点</a:t>
                      </a:r>
                      <a:endParaRPr lang="zh-CN" altLang="en-US"/>
                    </a:p>
                  </a:txBody>
                  <a:tcPr/>
                </a:tc>
                <a:tc>
                  <a:txBody>
                    <a:bodyPr/>
                    <a:p>
                      <a:pPr algn="ctr">
                        <a:buNone/>
                      </a:pPr>
                      <a:r>
                        <a:rPr lang="zh-CN" altLang="en-US" sz="1800" dirty="0">
                          <a:sym typeface="+mn-ea"/>
                        </a:rPr>
                        <a:t>卖权行权价-收获的总权利金</a:t>
                      </a:r>
                      <a:endParaRPr lang="zh-CN" altLang="en-US" sz="1800" dirty="0"/>
                    </a:p>
                  </a:txBody>
                  <a:tcPr/>
                </a:tc>
                <a:tc>
                  <a:txBody>
                    <a:bodyPr/>
                    <a:p>
                      <a:pPr algn="ctr">
                        <a:buNone/>
                      </a:pPr>
                      <a:r>
                        <a:rPr lang="zh-CN" altLang="en-US" sz="1800" dirty="0">
                          <a:sym typeface="+mn-ea"/>
                        </a:rPr>
                        <a:t>买权行权价+收获的总权利金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0395"/>
            <a:ext cx="11710035" cy="597090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r>
              <a:rPr lang="zh-CN" altLang="en-US" sz="2200" b="1" dirty="0">
                <a:latin typeface="+mn-lt"/>
                <a:ea typeface="+mn-ea"/>
              </a:rPr>
              <a:t>（三）买入宽跨式套利期权的交易技巧</a:t>
            </a: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1</a:t>
            </a:r>
            <a:r>
              <a:rPr lang="zh-CN" altLang="en-US" sz="2200" dirty="0">
                <a:latin typeface="+mn-lt"/>
                <a:ea typeface="+mn-ea"/>
              </a:rPr>
              <a:t>）股票和期权需要具有充足的流动性。</a:t>
            </a:r>
            <a:r>
              <a:rPr lang="en-US" altLang="zh-CN" sz="2200" dirty="0">
                <a:latin typeface="+mn-lt"/>
                <a:ea typeface="+mn-ea"/>
              </a:rPr>
              <a:t>                            </a:t>
            </a:r>
            <a:endParaRPr lang="en-US" altLang="zh-CN" sz="2200"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2</a:t>
            </a:r>
            <a:r>
              <a:rPr lang="zh-CN" altLang="en-US" sz="2200" dirty="0">
                <a:latin typeface="+mn-lt"/>
                <a:ea typeface="+mn-ea"/>
              </a:rPr>
              <a:t>）股票价格要在合适的范围。</a:t>
            </a: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3</a:t>
            </a:r>
            <a:r>
              <a:rPr lang="zh-CN" altLang="en-US" sz="2200" dirty="0">
                <a:latin typeface="+mn-lt"/>
                <a:ea typeface="+mn-ea"/>
              </a:rPr>
              <a:t>）最好选择距离到期日3个月以上的期权，在距离到期日</a:t>
            </a:r>
            <a:r>
              <a:rPr lang="en-US" altLang="zh-CN" sz="2200" dirty="0">
                <a:latin typeface="+mn-lt"/>
                <a:ea typeface="+mn-ea"/>
              </a:rPr>
              <a:t>1</a:t>
            </a:r>
            <a:r>
              <a:rPr lang="zh-CN" altLang="en-US" sz="2200" dirty="0">
                <a:latin typeface="+mn-lt"/>
                <a:ea typeface="+mn-ea"/>
              </a:rPr>
              <a:t>个月</a:t>
            </a:r>
            <a:r>
              <a:rPr lang="zh-CN" altLang="en-US" sz="2200" dirty="0">
                <a:latin typeface="+mn-lt"/>
                <a:ea typeface="+mn-ea"/>
              </a:rPr>
              <a:t>时最好售出平仓。</a:t>
            </a: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4</a:t>
            </a:r>
            <a:r>
              <a:rPr lang="zh-CN" altLang="en-US" sz="2200" dirty="0">
                <a:latin typeface="+mn-lt"/>
                <a:ea typeface="+mn-ea"/>
              </a:rPr>
              <a:t>）看跌期权的行权价要低于当前股票价格，看涨期权的行权价要高于当前的股票价格。</a:t>
            </a: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None/>
            </a:pPr>
            <a:r>
              <a:rPr lang="zh-CN" altLang="en-US" sz="2200" b="1" dirty="0">
                <a:latin typeface="+mn-lt"/>
                <a:ea typeface="+mn-ea"/>
              </a:rPr>
              <a:t>（四）买入宽跨式套利期权的优缺点</a:t>
            </a: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a:t>
            </a:r>
            <a:r>
              <a:rPr lang="zh-CN" altLang="en-US" sz="2800" b="1" cap="small" dirty="0">
                <a:latin typeface="微软雅黑" panose="020B0503020204020204" pitchFamily="34" charset="-122"/>
                <a:ea typeface="微软雅黑" panose="020B0503020204020204" pitchFamily="34" charset="-122"/>
                <a:cs typeface="+mn-cs"/>
              </a:rPr>
              <a:t>买入宽跨式套利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grpSp>
        <p:nvGrpSpPr>
          <p:cNvPr id="31" name="组合 30"/>
          <p:cNvGrpSpPr/>
          <p:nvPr/>
        </p:nvGrpSpPr>
        <p:grpSpPr>
          <a:xfrm rot="0">
            <a:off x="1347470" y="3789045"/>
            <a:ext cx="9225280" cy="2529840"/>
            <a:chOff x="2288" y="2257"/>
            <a:chExt cx="14528" cy="3984"/>
          </a:xfrm>
        </p:grpSpPr>
        <p:sp>
          <p:nvSpPr>
            <p:cNvPr id="3" name="矩形 2"/>
            <p:cNvSpPr/>
            <p:nvPr/>
          </p:nvSpPr>
          <p:spPr>
            <a:xfrm>
              <a:off x="6587" y="2257"/>
              <a:ext cx="10229" cy="3984"/>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 name="组合 27"/>
            <p:cNvGrpSpPr/>
            <p:nvPr/>
          </p:nvGrpSpPr>
          <p:grpSpPr>
            <a:xfrm rot="0">
              <a:off x="2288" y="2484"/>
              <a:ext cx="14011" cy="2822"/>
              <a:chOff x="3914" y="4782"/>
              <a:chExt cx="14011" cy="2822"/>
            </a:xfrm>
          </p:grpSpPr>
          <p:sp>
            <p:nvSpPr>
              <p:cNvPr id="7" name="圆角矩形 6"/>
              <p:cNvSpPr/>
              <p:nvPr/>
            </p:nvSpPr>
            <p:spPr>
              <a:xfrm>
                <a:off x="13883" y="4782"/>
                <a:ext cx="3958" cy="74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最大利润无上限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7" name="组合 26"/>
              <p:cNvGrpSpPr/>
              <p:nvPr/>
            </p:nvGrpSpPr>
            <p:grpSpPr>
              <a:xfrm>
                <a:off x="3914" y="4785"/>
                <a:ext cx="14011" cy="2819"/>
                <a:chOff x="3914" y="4785"/>
                <a:chExt cx="14011" cy="2819"/>
              </a:xfrm>
            </p:grpSpPr>
            <p:grpSp>
              <p:nvGrpSpPr>
                <p:cNvPr id="17" name="组合 16"/>
                <p:cNvGrpSpPr/>
                <p:nvPr/>
              </p:nvGrpSpPr>
              <p:grpSpPr>
                <a:xfrm>
                  <a:off x="3914" y="4785"/>
                  <a:ext cx="14011" cy="2819"/>
                  <a:chOff x="2855" y="3184"/>
                  <a:chExt cx="14011" cy="2819"/>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714" y="3184"/>
                    <a:ext cx="4496" cy="153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无论行情涨跌，投资者都有盈利可能收益</a:t>
                    </a:r>
                    <a:endParaRPr lang="zh-CN" altLang="en-US" dirty="0">
                      <a:solidFill>
                        <a:schemeClr val="tx1"/>
                      </a:solidFill>
                      <a:sym typeface="+mn-ea"/>
                    </a:endParaRPr>
                  </a:p>
                </p:txBody>
              </p:sp>
              <p:sp>
                <p:nvSpPr>
                  <p:cNvPr id="20" name="圆角矩形 19"/>
                  <p:cNvSpPr/>
                  <p:nvPr/>
                </p:nvSpPr>
                <p:spPr>
                  <a:xfrm>
                    <a:off x="7671" y="4882"/>
                    <a:ext cx="9195" cy="7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成本比传统的买入跨式策略的更低，且更节省时间</a:t>
                    </a:r>
                    <a:endParaRPr lang="zh-CN" altLang="en-US" dirty="0">
                      <a:solidFill>
                        <a:schemeClr val="tx1"/>
                      </a:solidFill>
                      <a:sym typeface="+mn-ea"/>
                    </a:endParaRP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8" name="圆角矩形 7"/>
          <p:cNvSpPr/>
          <p:nvPr/>
        </p:nvSpPr>
        <p:spPr>
          <a:xfrm>
            <a:off x="7677785" y="4464050"/>
            <a:ext cx="2513330" cy="47434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亏损有下限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9" name="圆角矩形 8"/>
          <p:cNvSpPr/>
          <p:nvPr/>
        </p:nvSpPr>
        <p:spPr>
          <a:xfrm>
            <a:off x="4437380" y="5556885"/>
            <a:ext cx="5838825" cy="6438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在策略已经盈利的前提下，标的资产价格发生同等幅度波动，该策略的利润率要比传统的买入跨式策略高。</a:t>
            </a:r>
            <a:endParaRPr lang="zh-CN" altLang="en-US" dirty="0">
              <a:solidFill>
                <a:schemeClr val="tx1"/>
              </a:solidFill>
              <a:sym typeface="+mn-ea"/>
            </a:endParaRPr>
          </a:p>
        </p:txBody>
      </p:sp>
    </p:spTree>
  </p:cSld>
  <p:clrMapOvr>
    <a:masterClrMapping/>
  </p:clrMapOvr>
  <p:transition>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33375" y="2879090"/>
            <a:ext cx="11408410" cy="16846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None/>
            </a:pPr>
            <a:r>
              <a:rPr lang="zh-CN" altLang="en-US" sz="2200" b="1" dirty="0">
                <a:latin typeface="+mn-lt"/>
                <a:ea typeface="+mn-ea"/>
              </a:rPr>
              <a:t>（一）卖出宽跨式套利期权的概念</a:t>
            </a:r>
            <a:endParaRPr lang="zh-CN" altLang="en-US" sz="2200" b="1" dirty="0">
              <a:latin typeface="+mn-lt"/>
              <a:ea typeface="+mn-ea"/>
            </a:endParaRPr>
          </a:p>
          <a:p>
            <a:pPr marL="0" indent="0" algn="l" latinLnBrk="0">
              <a:lnSpc>
                <a:spcPct val="150000"/>
              </a:lnSpc>
              <a:spcBef>
                <a:spcPts val="0"/>
              </a:spcBef>
              <a:buClrTx/>
              <a:buSzTx/>
              <a:buFont typeface="Arial" panose="020B0604020202020204" pitchFamily="34" charset="0"/>
              <a:buChar char="•"/>
            </a:pPr>
            <a:r>
              <a:rPr lang="zh-CN" altLang="en-US" sz="2200" dirty="0">
                <a:latin typeface="+mn-lt"/>
                <a:ea typeface="+mn-ea"/>
              </a:rPr>
              <a:t>卖出宽跨式套利是以较高行权价卖出看涨期权，并以较低行权价卖出看跌期权。卖出宽跨式期权策略相当于我们把一个买入宽跨式策略卖给交易对手，当行情大幅向上或大幅向下时，交易对手会盈利，我们会亏损；当行情横盘不动时，买入宽跨式期权的交易对手会亏损，我们会盈利。</a:t>
            </a: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None/>
            </a:pPr>
            <a:endParaRPr lang="zh-CN" altLang="en-US"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a:t>
            </a:r>
            <a:r>
              <a:rPr lang="zh-CN" altLang="en-US" sz="2800" b="1" cap="small" dirty="0">
                <a:latin typeface="微软雅黑" panose="020B0503020204020204" pitchFamily="34" charset="-122"/>
                <a:ea typeface="微软雅黑" panose="020B0503020204020204" pitchFamily="34" charset="-122"/>
                <a:cs typeface="+mn-cs"/>
              </a:rPr>
              <a:t>买入宽跨式套利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2" name="标题 1"/>
          <p:cNvSpPr>
            <a:spLocks noGrp="1"/>
          </p:cNvSpPr>
          <p:nvPr/>
        </p:nvSpPr>
        <p:spPr>
          <a:xfrm>
            <a:off x="333108" y="3004102"/>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a:t>
            </a:r>
            <a:r>
              <a:rPr lang="zh-CN" altLang="en-US" sz="2800" b="1" cap="small" dirty="0">
                <a:latin typeface="微软雅黑" panose="020B0503020204020204" pitchFamily="34" charset="-122"/>
                <a:ea typeface="微软雅黑" panose="020B0503020204020204" pitchFamily="34" charset="-122"/>
                <a:cs typeface="+mn-cs"/>
              </a:rPr>
              <a:t>出宽跨式套利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cxnSp>
        <p:nvCxnSpPr>
          <p:cNvPr id="3" name="直接连接符 2"/>
          <p:cNvCxnSpPr/>
          <p:nvPr/>
        </p:nvCxnSpPr>
        <p:spPr>
          <a:xfrm flipV="1">
            <a:off x="189230" y="3716655"/>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rot="0">
            <a:off x="1196975" y="764540"/>
            <a:ext cx="9159240" cy="2329180"/>
            <a:chOff x="2392" y="2257"/>
            <a:chExt cx="14424" cy="3668"/>
          </a:xfrm>
        </p:grpSpPr>
        <p:sp>
          <p:nvSpPr>
            <p:cNvPr id="6" name="矩形 5"/>
            <p:cNvSpPr/>
            <p:nvPr/>
          </p:nvSpPr>
          <p:spPr>
            <a:xfrm>
              <a:off x="6587" y="2257"/>
              <a:ext cx="10229" cy="3668"/>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rot="0">
              <a:off x="2392" y="2598"/>
              <a:ext cx="13907" cy="2345"/>
              <a:chOff x="4018" y="4896"/>
              <a:chExt cx="13907" cy="2345"/>
            </a:xfrm>
          </p:grpSpPr>
          <p:grpSp>
            <p:nvGrpSpPr>
              <p:cNvPr id="17" name="组合 16"/>
              <p:cNvGrpSpPr/>
              <p:nvPr/>
            </p:nvGrpSpPr>
            <p:grpSpPr>
              <a:xfrm>
                <a:off x="4018" y="4896"/>
                <a:ext cx="13907" cy="2345"/>
                <a:chOff x="2959" y="3295"/>
                <a:chExt cx="13907" cy="2345"/>
              </a:xfrm>
            </p:grpSpPr>
            <p:sp>
              <p:nvSpPr>
                <p:cNvPr id="18" name="椭圆 17"/>
                <p:cNvSpPr/>
                <p:nvPr/>
              </p:nvSpPr>
              <p:spPr>
                <a:xfrm>
                  <a:off x="2959" y="3774"/>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19" name="圆角矩形 18"/>
                <p:cNvSpPr/>
                <p:nvPr/>
              </p:nvSpPr>
              <p:spPr>
                <a:xfrm>
                  <a:off x="7738" y="3295"/>
                  <a:ext cx="9128" cy="11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相比只买入看涨或只买入看跌，该策略需要多付出交易手续费</a:t>
                  </a:r>
                  <a:endParaRPr lang="zh-CN" altLang="en-US" dirty="0">
                    <a:solidFill>
                      <a:schemeClr val="tx1"/>
                    </a:solidFill>
                    <a:sym typeface="+mn-ea"/>
                  </a:endParaRPr>
                </a:p>
              </p:txBody>
            </p:sp>
            <p:sp>
              <p:nvSpPr>
                <p:cNvPr id="20" name="圆角矩形 19"/>
                <p:cNvSpPr/>
                <p:nvPr/>
              </p:nvSpPr>
              <p:spPr>
                <a:xfrm>
                  <a:off x="7671" y="4655"/>
                  <a:ext cx="9195" cy="7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标的资产价格上涨较高程度才能达到损益平衡点</a:t>
                  </a:r>
                  <a:endParaRPr lang="zh-CN" altLang="en-US" dirty="0">
                    <a:solidFill>
                      <a:schemeClr val="tx1"/>
                    </a:solidFill>
                    <a:sym typeface="+mn-ea"/>
                  </a:endParaRPr>
                </a:p>
              </p:txBody>
            </p:sp>
          </p:grpSp>
          <p:sp>
            <p:nvSpPr>
              <p:cNvPr id="21" name="右箭头 20"/>
              <p:cNvSpPr/>
              <p:nvPr/>
            </p:nvSpPr>
            <p:spPr>
              <a:xfrm>
                <a:off x="6285" y="5860"/>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8" name="圆角矩形 7"/>
          <p:cNvSpPr/>
          <p:nvPr/>
        </p:nvSpPr>
        <p:spPr>
          <a:xfrm>
            <a:off x="4201160" y="2472055"/>
            <a:ext cx="5814695" cy="447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若隐含波动率下降，该头寸都有可能亏钱</a:t>
            </a:r>
            <a:endParaRPr lang="zh-CN" altLang="en-US" dirty="0">
              <a:solidFill>
                <a:schemeClr val="tx1"/>
              </a:solidFill>
              <a:sym typeface="+mn-ea"/>
            </a:endParaRPr>
          </a:p>
        </p:txBody>
      </p:sp>
    </p:spTree>
  </p:cSld>
  <p:clrMapOvr>
    <a:masterClrMapping/>
  </p:clrMapOvr>
  <p:transition>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405130" y="908685"/>
            <a:ext cx="6929755" cy="3832860"/>
          </a:xfrm>
          <a:prstGeom prst="rect">
            <a:avLst/>
          </a:prstGeom>
        </p:spPr>
      </p:pic>
      <p:sp>
        <p:nvSpPr>
          <p:cNvPr id="7" name="文本框 6"/>
          <p:cNvSpPr txBox="1"/>
          <p:nvPr/>
        </p:nvSpPr>
        <p:spPr>
          <a:xfrm>
            <a:off x="909320" y="4763135"/>
            <a:ext cx="4893310" cy="1753235"/>
          </a:xfrm>
          <a:prstGeom prst="rect">
            <a:avLst/>
          </a:prstGeom>
          <a:solidFill>
            <a:schemeClr val="bg1">
              <a:lumMod val="85000"/>
            </a:schemeClr>
          </a:solidFill>
        </p:spPr>
        <p:txBody>
          <a:bodyPr wrap="square" rtlCol="0" anchor="t">
            <a:spAutoFit/>
          </a:bodyPr>
          <a:p>
            <a:r>
              <a:rPr lang="zh-CN" altLang="en-US"/>
              <a:t>#卖出宽跨式套利</a:t>
            </a:r>
            <a:endParaRPr lang="zh-CN" altLang="en-US"/>
          </a:p>
          <a:p>
            <a:r>
              <a:rPr lang="zh-CN" altLang="en-US"/>
              <a:t>s=5</a:t>
            </a:r>
            <a:endParaRPr lang="zh-CN" altLang="en-US"/>
          </a:p>
          <a:p>
            <a:r>
              <a:rPr lang="zh-CN" altLang="en-US"/>
              <a:t>xa=20</a:t>
            </a:r>
            <a:endParaRPr lang="zh-CN" altLang="en-US"/>
          </a:p>
          <a:p>
            <a:r>
              <a:rPr lang="zh-CN" altLang="en-US"/>
              <a:t>xb=30</a:t>
            </a:r>
            <a:endParaRPr lang="zh-CN" altLang="en-US"/>
          </a:p>
          <a:p>
            <a:r>
              <a:rPr lang="zh-CN" altLang="en-US"/>
              <a:t>r=0.05</a:t>
            </a:r>
            <a:endParaRPr lang="zh-CN" altLang="en-US"/>
          </a:p>
          <a:p>
            <a:r>
              <a:rPr lang="zh-CN" altLang="en-US"/>
              <a:t>t=1</a:t>
            </a:r>
            <a:endParaRPr lang="zh-CN" altLang="en-US"/>
          </a:p>
        </p:txBody>
      </p:sp>
      <p:sp>
        <p:nvSpPr>
          <p:cNvPr id="6" name="文本框 5"/>
          <p:cNvSpPr txBox="1"/>
          <p:nvPr/>
        </p:nvSpPr>
        <p:spPr>
          <a:xfrm>
            <a:off x="7533640" y="815340"/>
            <a:ext cx="3875405" cy="5354320"/>
          </a:xfrm>
          <a:prstGeom prst="rect">
            <a:avLst/>
          </a:prstGeom>
          <a:solidFill>
            <a:schemeClr val="bg1">
              <a:lumMod val="85000"/>
            </a:schemeClr>
          </a:solidFill>
        </p:spPr>
        <p:txBody>
          <a:bodyPr wrap="square" rtlCol="0" anchor="t">
            <a:spAutoFit/>
          </a:bodyPr>
          <a:p>
            <a:r>
              <a:rPr lang="zh-CN" altLang="en-US"/>
              <a:t>v=0.1</a:t>
            </a:r>
            <a:endParaRPr lang="zh-CN" altLang="en-US"/>
          </a:p>
          <a:p>
            <a:r>
              <a:rPr lang="zh-CN" altLang="en-US"/>
              <a:t>st =np.linspace(1,50,500)</a:t>
            </a:r>
            <a:endParaRPr lang="zh-CN" altLang="en-US"/>
          </a:p>
          <a:p>
            <a:r>
              <a:rPr lang="zh-CN" altLang="en-US"/>
              <a:t>ca,pa=blsprice(s,xa,r,t,v)</a:t>
            </a:r>
            <a:endParaRPr lang="zh-CN" altLang="en-US"/>
          </a:p>
          <a:p>
            <a:r>
              <a:rPr lang="zh-CN" altLang="en-US"/>
              <a:t>cb,pb=blsprice(s,xb,r,t,v)</a:t>
            </a:r>
            <a:endParaRPr lang="zh-CN" altLang="en-US"/>
          </a:p>
          <a:p>
            <a:r>
              <a:rPr lang="zh-CN" altLang="en-US"/>
              <a:t>aa=np.zeros((2,len(st-ka)))</a:t>
            </a:r>
            <a:endParaRPr lang="zh-CN" altLang="en-US"/>
          </a:p>
          <a:p>
            <a:r>
              <a:rPr lang="zh-CN" altLang="en-US"/>
              <a:t>aa[0]=st-xb</a:t>
            </a:r>
            <a:endParaRPr lang="zh-CN" altLang="en-US"/>
          </a:p>
          <a:p>
            <a:r>
              <a:rPr lang="zh-CN" altLang="en-US"/>
              <a:t>bb=np.zeros((2,len(st-ka)))</a:t>
            </a:r>
            <a:endParaRPr lang="zh-CN" altLang="en-US"/>
          </a:p>
          <a:p>
            <a:r>
              <a:rPr lang="zh-CN" altLang="en-US"/>
              <a:t>bb[0]=xa-st</a:t>
            </a:r>
            <a:endParaRPr lang="zh-CN" altLang="en-US"/>
          </a:p>
          <a:p>
            <a:r>
              <a:rPr lang="zh-CN" altLang="en-US"/>
              <a:t>Profit_1=cb-np.max(aa,0)</a:t>
            </a:r>
            <a:endParaRPr lang="zh-CN" altLang="en-US"/>
          </a:p>
          <a:p>
            <a:r>
              <a:rPr lang="zh-CN" altLang="en-US"/>
              <a:t>Profit_2=pa-np.max(bb,0)</a:t>
            </a:r>
            <a:endParaRPr lang="zh-CN" altLang="en-US"/>
          </a:p>
          <a:p>
            <a:r>
              <a:rPr lang="zh-CN" altLang="en-US"/>
              <a:t>Profit=Profit_1+Profit_2</a:t>
            </a:r>
            <a:endParaRPr lang="zh-CN" altLang="en-US"/>
          </a:p>
          <a:p>
            <a:r>
              <a:rPr lang="zh-CN" altLang="en-US"/>
              <a:t>plt.figure()</a:t>
            </a:r>
            <a:endParaRPr lang="zh-CN" altLang="en-US"/>
          </a:p>
          <a:p>
            <a:r>
              <a:rPr lang="zh-CN" altLang="en-US"/>
              <a:t>plt.plot(st,Profit_1,'k--')</a:t>
            </a:r>
            <a:endParaRPr lang="zh-CN" altLang="en-US"/>
          </a:p>
          <a:p>
            <a:r>
              <a:rPr lang="zh-CN" altLang="en-US"/>
              <a:t>plt.plot(st,Profit_2,'k--')</a:t>
            </a:r>
            <a:endParaRPr lang="zh-CN" altLang="en-US"/>
          </a:p>
          <a:p>
            <a:r>
              <a:rPr lang="zh-CN" altLang="en-US"/>
              <a:t>plt.plot(st,Profit,'k')</a:t>
            </a:r>
            <a:endParaRPr lang="zh-CN" altLang="en-US"/>
          </a:p>
          <a:p>
            <a:r>
              <a:rPr lang="zh-CN" altLang="en-US"/>
              <a:t>plt.title('卖出宽跨式套利(s=5)')</a:t>
            </a:r>
            <a:endParaRPr lang="zh-CN" altLang="en-US"/>
          </a:p>
          <a:p>
            <a:r>
              <a:rPr lang="zh-CN" altLang="en-US"/>
              <a:t>plt.xlabel('标的价格')</a:t>
            </a:r>
            <a:endParaRPr lang="zh-CN" altLang="en-US"/>
          </a:p>
          <a:p>
            <a:r>
              <a:rPr lang="zh-CN" altLang="en-US"/>
              <a:t>plt.ylabel('收益')</a:t>
            </a:r>
            <a:endParaRPr lang="zh-CN" altLang="en-US"/>
          </a:p>
          <a:p>
            <a:r>
              <a:rPr lang="zh-CN" altLang="en-US"/>
              <a:t>plt.show()</a:t>
            </a:r>
            <a:endParaRPr lang="zh-CN" altLang="en-US"/>
          </a:p>
        </p:txBody>
      </p:sp>
    </p:spTree>
  </p:cSld>
  <p:clrMapOvr>
    <a:masterClrMapping/>
  </p:clrMapOvr>
  <p:transition>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96875" y="404495"/>
            <a:ext cx="11393170" cy="5942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342900" algn="l">
              <a:spcBef>
                <a:spcPts val="0"/>
              </a:spcBef>
              <a:buClrTx/>
              <a:buSzTx/>
              <a:buFont typeface="Arial" panose="020B0604020202020204" pitchFamily="34" charset="0"/>
              <a:buChar char="•"/>
            </a:pPr>
            <a:r>
              <a:rPr lang="zh-CN" altLang="en-US" sz="2200" dirty="0">
                <a:latin typeface="+mn-lt"/>
                <a:ea typeface="+mn-ea"/>
              </a:rPr>
              <a:t>收益： </a:t>
            </a: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zh-CN" altLang="en-US" sz="2200" dirty="0">
                <a:latin typeface="+mn-lt"/>
                <a:ea typeface="+mn-ea"/>
              </a:rPr>
              <a:t>三种情况分析：（</a:t>
            </a:r>
            <a:r>
              <a:rPr lang="en-US" altLang="zh-CN" sz="2200" dirty="0">
                <a:latin typeface="+mn-lt"/>
                <a:ea typeface="+mn-ea"/>
              </a:rPr>
              <a:t>           </a:t>
            </a:r>
            <a:r>
              <a:rPr lang="zh-CN" altLang="en-US" sz="2200" dirty="0">
                <a:latin typeface="+mn-lt"/>
                <a:ea typeface="+mn-ea"/>
              </a:rPr>
              <a:t> </a:t>
            </a:r>
            <a:r>
              <a:rPr lang="en-US" altLang="zh-CN" sz="2200" dirty="0">
                <a:latin typeface="+mn-lt"/>
                <a:ea typeface="+mn-ea"/>
              </a:rPr>
              <a:t>     </a:t>
            </a:r>
            <a:r>
              <a:rPr lang="zh-CN" altLang="en-US" sz="2200" dirty="0">
                <a:latin typeface="+mn-lt"/>
                <a:ea typeface="+mn-ea"/>
              </a:rPr>
              <a:t>）</a:t>
            </a: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zh-CN" altLang="en-US" sz="2200" dirty="0">
                <a:latin typeface="+mn-lt"/>
                <a:ea typeface="+mn-ea"/>
              </a:rPr>
              <a:t> 1） </a:t>
            </a:r>
            <a:r>
              <a:rPr lang="en-US" altLang="zh-CN" sz="2200" dirty="0">
                <a:latin typeface="+mn-lt"/>
                <a:ea typeface="+mn-ea"/>
              </a:rPr>
              <a:t>                  </a:t>
            </a:r>
            <a:r>
              <a:rPr lang="zh-CN" altLang="en-US" sz="2200" dirty="0">
                <a:latin typeface="+mn-lt"/>
                <a:ea typeface="+mn-ea"/>
              </a:rPr>
              <a:t>，收益： </a:t>
            </a: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zh-CN" altLang="en-US" sz="2200" dirty="0">
                <a:latin typeface="+mn-lt"/>
                <a:ea typeface="+mn-ea"/>
              </a:rPr>
              <a:t>2）</a:t>
            </a:r>
            <a:r>
              <a:rPr lang="en-US" altLang="zh-CN" sz="2200" dirty="0">
                <a:latin typeface="+mn-lt"/>
                <a:ea typeface="+mn-ea"/>
              </a:rPr>
              <a:t>                   </a:t>
            </a:r>
            <a:r>
              <a:rPr lang="zh-CN" altLang="en-US" sz="2200" dirty="0">
                <a:latin typeface="+mn-lt"/>
                <a:ea typeface="+mn-ea"/>
              </a:rPr>
              <a:t> ，收益：  </a:t>
            </a: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zh-CN" altLang="en-US" sz="2200" dirty="0">
                <a:latin typeface="+mn-lt"/>
                <a:ea typeface="+mn-ea"/>
              </a:rPr>
              <a:t>3）</a:t>
            </a:r>
            <a:r>
              <a:rPr lang="en-US" altLang="zh-CN" sz="2200" dirty="0">
                <a:latin typeface="+mn-lt"/>
                <a:ea typeface="+mn-ea"/>
              </a:rPr>
              <a:t>                    </a:t>
            </a:r>
            <a:r>
              <a:rPr lang="zh-CN" altLang="en-US" sz="2200" dirty="0">
                <a:latin typeface="+mn-lt"/>
                <a:ea typeface="+mn-ea"/>
              </a:rPr>
              <a:t> ，收益： </a:t>
            </a: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b="1" dirty="0">
              <a:latin typeface="+mn-lt"/>
              <a:ea typeface="+mn-ea"/>
            </a:endParaRPr>
          </a:p>
          <a:p>
            <a:pPr marL="0" indent="0" algn="ctr">
              <a:spcBef>
                <a:spcPts val="0"/>
              </a:spcBef>
              <a:buClrTx/>
              <a:buSzTx/>
              <a:buFont typeface="Arial" panose="020B0604020202020204" pitchFamily="34" charset="0"/>
              <a:buNone/>
            </a:pPr>
            <a:r>
              <a:rPr lang="zh-CN" altLang="en-US" sz="2200" b="1" dirty="0">
                <a:latin typeface="+mn-lt"/>
                <a:ea typeface="+mn-ea"/>
              </a:rPr>
              <a:t>表12-22 卖出宽跨式套利综合分析表</a:t>
            </a: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476885" y="3481070"/>
          <a:ext cx="11431270" cy="2212975"/>
        </p:xfrm>
        <a:graphic>
          <a:graphicData uri="http://schemas.openxmlformats.org/drawingml/2006/table">
            <a:tbl>
              <a:tblPr firstRow="1" bandRow="1">
                <a:tableStyleId>{7DF18680-E054-41AD-8BC1-D1AEF772440D}</a:tableStyleId>
              </a:tblPr>
              <a:tblGrid>
                <a:gridCol w="1422400"/>
                <a:gridCol w="10008870"/>
              </a:tblGrid>
              <a:tr h="706120">
                <a:tc>
                  <a:txBody>
                    <a:bodyPr/>
                    <a:p>
                      <a:pPr>
                        <a:buNone/>
                      </a:pPr>
                      <a:r>
                        <a:rPr lang="zh-CN" altLang="en-US"/>
                        <a:t>使用范围</a:t>
                      </a:r>
                      <a:endParaRPr lang="zh-CN" altLang="en-US"/>
                    </a:p>
                  </a:txBody>
                  <a:tcPr/>
                </a:tc>
                <a:tc>
                  <a:txBody>
                    <a:bodyPr/>
                    <a:p>
                      <a:pPr>
                        <a:buNone/>
                      </a:pPr>
                      <a:r>
                        <a:rPr lang="zh-CN" altLang="en-US"/>
                        <a:t>首先，若交易者自信资产价格会小幅变动，甚至没有变动。其次，价格上升或下跌的幅度收窄；市场波动率下跌。市况日趋盘整，价位波幅收窄</a:t>
                      </a:r>
                      <a:endParaRPr lang="zh-CN" altLang="en-US"/>
                    </a:p>
                  </a:txBody>
                  <a:tcPr/>
                </a:tc>
              </a:tr>
              <a:tr h="647065">
                <a:tc>
                  <a:txBody>
                    <a:bodyPr/>
                    <a:p>
                      <a:pPr>
                        <a:buNone/>
                      </a:pPr>
                      <a:r>
                        <a:rPr lang="zh-CN" altLang="en-US"/>
                        <a:t>最大风险</a:t>
                      </a:r>
                      <a:endParaRPr lang="zh-CN" altLang="en-US"/>
                    </a:p>
                  </a:txBody>
                  <a:tcPr/>
                </a:tc>
                <a:tc>
                  <a:txBody>
                    <a:bodyPr/>
                    <a:p>
                      <a:pPr>
                        <a:buNone/>
                      </a:pPr>
                      <a:r>
                        <a:rPr lang="zh-CN" altLang="en-US"/>
                        <a:t>若标的资产价格上行时，期权买方有权执行看涨期权，卖方损失=执行价格-标的物价格+权利金</a:t>
                      </a:r>
                      <a:endParaRPr lang="zh-CN" altLang="en-US"/>
                    </a:p>
                    <a:p>
                      <a:pPr>
                        <a:buNone/>
                      </a:pPr>
                      <a:r>
                        <a:rPr lang="zh-CN" altLang="en-US"/>
                        <a:t>；若标的资产价格下行时，期权买方有权执行看跌期权，卖方损失=标的物价格-执行价格+权利金</a:t>
                      </a:r>
                      <a:endParaRPr lang="zh-CN" altLang="en-US"/>
                    </a:p>
                  </a:txBody>
                  <a:tcPr/>
                </a:tc>
              </a:tr>
              <a:tr h="365760">
                <a:tc>
                  <a:txBody>
                    <a:bodyPr/>
                    <a:p>
                      <a:pPr>
                        <a:buNone/>
                      </a:pPr>
                      <a:r>
                        <a:rPr lang="zh-CN" altLang="en-US"/>
                        <a:t>最大收益</a:t>
                      </a:r>
                      <a:endParaRPr lang="zh-CN" altLang="en-US"/>
                    </a:p>
                  </a:txBody>
                  <a:tcPr/>
                </a:tc>
                <a:tc>
                  <a:txBody>
                    <a:bodyPr/>
                    <a:p>
                      <a:pPr>
                        <a:buNone/>
                      </a:pPr>
                      <a:r>
                        <a:rPr lang="zh-CN" altLang="en-US"/>
                        <a:t>所收取的全部权利金</a:t>
                      </a:r>
                      <a:endParaRPr lang="zh-CN" altLang="en-US"/>
                    </a:p>
                  </a:txBody>
                  <a:tcPr/>
                </a:tc>
              </a:tr>
              <a:tr h="494030">
                <a:tc>
                  <a:txBody>
                    <a:bodyPr/>
                    <a:p>
                      <a:pPr>
                        <a:buNone/>
                      </a:pPr>
                      <a:r>
                        <a:rPr lang="zh-CN" altLang="en-US"/>
                        <a:t>损益平衡点</a:t>
                      </a:r>
                      <a:endParaRPr lang="zh-CN" altLang="en-US"/>
                    </a:p>
                  </a:txBody>
                  <a:tcPr/>
                </a:tc>
                <a:tc>
                  <a:txBody>
                    <a:bodyPr/>
                    <a:p>
                      <a:pPr>
                        <a:buNone/>
                      </a:pPr>
                      <a:r>
                        <a:rPr lang="zh-CN" altLang="en-US"/>
                        <a:t>较高的损益平衡点=执行价格+总权利金；较低的损益平衡点=执行价格-总权利金</a:t>
                      </a:r>
                      <a:endParaRPr lang="zh-CN" altLang="en-US"/>
                    </a:p>
                  </a:txBody>
                  <a:tcPr/>
                </a:tc>
              </a:tr>
            </a:tbl>
          </a:graphicData>
        </a:graphic>
      </p:graphicFrame>
      <p:graphicFrame>
        <p:nvGraphicFramePr>
          <p:cNvPr id="7" name="对象 6"/>
          <p:cNvGraphicFramePr/>
          <p:nvPr/>
        </p:nvGraphicFramePr>
        <p:xfrm>
          <a:off x="1628775" y="809625"/>
          <a:ext cx="4255135" cy="421005"/>
        </p:xfrm>
        <a:graphic>
          <a:graphicData uri="http://schemas.openxmlformats.org/presentationml/2006/ole">
            <mc:AlternateContent xmlns:mc="http://schemas.openxmlformats.org/markup-compatibility/2006">
              <mc:Choice xmlns:v="urn:schemas-microsoft-com:vml" Requires="v">
                <p:oleObj spid="_x0000_s8" name="" r:id="rId2" imgW="2755900" imgH="254000" progId="Equation.DSMT4">
                  <p:embed/>
                </p:oleObj>
              </mc:Choice>
              <mc:Fallback>
                <p:oleObj name="" r:id="rId2" imgW="2755900" imgH="254000" progId="Equation.DSMT4">
                  <p:embed/>
                  <p:pic>
                    <p:nvPicPr>
                      <p:cNvPr id="0" name="图片 7"/>
                      <p:cNvPicPr/>
                      <p:nvPr/>
                    </p:nvPicPr>
                    <p:blipFill>
                      <a:blip r:embed="rId3"/>
                      <a:stretch>
                        <a:fillRect/>
                      </a:stretch>
                    </p:blipFill>
                    <p:spPr>
                      <a:xfrm>
                        <a:off x="1628775" y="809625"/>
                        <a:ext cx="4255135" cy="421005"/>
                      </a:xfrm>
                      <a:prstGeom prst="rect">
                        <a:avLst/>
                      </a:prstGeom>
                    </p:spPr>
                  </p:pic>
                </p:oleObj>
              </mc:Fallback>
            </mc:AlternateContent>
          </a:graphicData>
        </a:graphic>
      </p:graphicFrame>
      <p:graphicFrame>
        <p:nvGraphicFramePr>
          <p:cNvPr id="9" name="对象 8"/>
          <p:cNvGraphicFramePr/>
          <p:nvPr/>
        </p:nvGraphicFramePr>
        <p:xfrm>
          <a:off x="3140710" y="1187450"/>
          <a:ext cx="935355" cy="346075"/>
        </p:xfrm>
        <a:graphic>
          <a:graphicData uri="http://schemas.openxmlformats.org/presentationml/2006/ole">
            <mc:AlternateContent xmlns:mc="http://schemas.openxmlformats.org/markup-compatibility/2006">
              <mc:Choice xmlns:v="urn:schemas-microsoft-com:vml" Requires="v">
                <p:oleObj spid="_x0000_s10" name="" r:id="rId4" imgW="791210" imgH="331470" progId="Equation.DSMT4">
                  <p:embed/>
                </p:oleObj>
              </mc:Choice>
              <mc:Fallback>
                <p:oleObj name="" r:id="rId4" imgW="791210" imgH="331470" progId="Equation.DSMT4">
                  <p:embed/>
                  <p:pic>
                    <p:nvPicPr>
                      <p:cNvPr id="0" name="图片 9"/>
                      <p:cNvPicPr/>
                      <p:nvPr/>
                    </p:nvPicPr>
                    <p:blipFill>
                      <a:blip r:embed="rId5"/>
                      <a:stretch>
                        <a:fillRect/>
                      </a:stretch>
                    </p:blipFill>
                    <p:spPr>
                      <a:xfrm>
                        <a:off x="3140710" y="1187450"/>
                        <a:ext cx="935355" cy="346075"/>
                      </a:xfrm>
                      <a:prstGeom prst="rect">
                        <a:avLst/>
                      </a:prstGeom>
                    </p:spPr>
                  </p:pic>
                </p:oleObj>
              </mc:Fallback>
            </mc:AlternateContent>
          </a:graphicData>
        </a:graphic>
      </p:graphicFrame>
      <p:graphicFrame>
        <p:nvGraphicFramePr>
          <p:cNvPr id="11" name="对象 10"/>
          <p:cNvGraphicFramePr/>
          <p:nvPr/>
        </p:nvGraphicFramePr>
        <p:xfrm>
          <a:off x="1196975" y="1556385"/>
          <a:ext cx="1265555" cy="377825"/>
        </p:xfrm>
        <a:graphic>
          <a:graphicData uri="http://schemas.openxmlformats.org/presentationml/2006/ole">
            <mc:AlternateContent xmlns:mc="http://schemas.openxmlformats.org/markup-compatibility/2006">
              <mc:Choice xmlns:v="urn:schemas-microsoft-com:vml" Requires="v">
                <p:oleObj spid="_x0000_s12" name="" r:id="rId6" imgW="838200" imgH="228600" progId="Equation.DSMT4">
                  <p:embed/>
                </p:oleObj>
              </mc:Choice>
              <mc:Fallback>
                <p:oleObj name="" r:id="rId6" imgW="838200" imgH="228600" progId="Equation.DSMT4">
                  <p:embed/>
                  <p:pic>
                    <p:nvPicPr>
                      <p:cNvPr id="0" name="图片 11"/>
                      <p:cNvPicPr/>
                      <p:nvPr/>
                    </p:nvPicPr>
                    <p:blipFill>
                      <a:blip r:embed="rId7"/>
                      <a:stretch>
                        <a:fillRect/>
                      </a:stretch>
                    </p:blipFill>
                    <p:spPr>
                      <a:xfrm>
                        <a:off x="1196975" y="1556385"/>
                        <a:ext cx="1265555" cy="377825"/>
                      </a:xfrm>
                      <a:prstGeom prst="rect">
                        <a:avLst/>
                      </a:prstGeom>
                    </p:spPr>
                  </p:pic>
                </p:oleObj>
              </mc:Fallback>
            </mc:AlternateContent>
          </a:graphicData>
        </a:graphic>
      </p:graphicFrame>
      <p:graphicFrame>
        <p:nvGraphicFramePr>
          <p:cNvPr id="13" name="对象 12"/>
          <p:cNvGraphicFramePr/>
          <p:nvPr/>
        </p:nvGraphicFramePr>
        <p:xfrm>
          <a:off x="3536950" y="1528445"/>
          <a:ext cx="1842135" cy="433070"/>
        </p:xfrm>
        <a:graphic>
          <a:graphicData uri="http://schemas.openxmlformats.org/presentationml/2006/ole">
            <mc:AlternateContent xmlns:mc="http://schemas.openxmlformats.org/markup-compatibility/2006">
              <mc:Choice xmlns:v="urn:schemas-microsoft-com:vml" Requires="v">
                <p:oleObj spid="_x0000_s14" name="" r:id="rId8" imgW="1420495" imgH="376555" progId="Equation.DSMT4">
                  <p:embed/>
                </p:oleObj>
              </mc:Choice>
              <mc:Fallback>
                <p:oleObj name="" r:id="rId8" imgW="1420495" imgH="376555" progId="Equation.DSMT4">
                  <p:embed/>
                  <p:pic>
                    <p:nvPicPr>
                      <p:cNvPr id="0" name="图片 13"/>
                      <p:cNvPicPr/>
                      <p:nvPr/>
                    </p:nvPicPr>
                    <p:blipFill>
                      <a:blip r:embed="rId9"/>
                      <a:stretch>
                        <a:fillRect/>
                      </a:stretch>
                    </p:blipFill>
                    <p:spPr>
                      <a:xfrm>
                        <a:off x="3536950" y="1528445"/>
                        <a:ext cx="1842135" cy="433070"/>
                      </a:xfrm>
                      <a:prstGeom prst="rect">
                        <a:avLst/>
                      </a:prstGeom>
                    </p:spPr>
                  </p:pic>
                </p:oleObj>
              </mc:Fallback>
            </mc:AlternateContent>
          </a:graphicData>
        </a:graphic>
      </p:graphicFrame>
      <p:graphicFrame>
        <p:nvGraphicFramePr>
          <p:cNvPr id="15" name="对象 14"/>
          <p:cNvGraphicFramePr/>
          <p:nvPr/>
        </p:nvGraphicFramePr>
        <p:xfrm>
          <a:off x="1166495" y="1895475"/>
          <a:ext cx="1325880" cy="367665"/>
        </p:xfrm>
        <a:graphic>
          <a:graphicData uri="http://schemas.openxmlformats.org/presentationml/2006/ole">
            <mc:AlternateContent xmlns:mc="http://schemas.openxmlformats.org/markup-compatibility/2006">
              <mc:Choice xmlns:v="urn:schemas-microsoft-com:vml" Requires="v">
                <p:oleObj spid="_x0000_s16" name="" r:id="rId10" imgW="838200" imgH="228600" progId="Equation.DSMT4">
                  <p:embed/>
                </p:oleObj>
              </mc:Choice>
              <mc:Fallback>
                <p:oleObj name="" r:id="rId10" imgW="838200" imgH="228600" progId="Equation.DSMT4">
                  <p:embed/>
                  <p:pic>
                    <p:nvPicPr>
                      <p:cNvPr id="0" name="图片 15"/>
                      <p:cNvPicPr/>
                      <p:nvPr/>
                    </p:nvPicPr>
                    <p:blipFill>
                      <a:blip r:embed="rId11"/>
                      <a:stretch>
                        <a:fillRect/>
                      </a:stretch>
                    </p:blipFill>
                    <p:spPr>
                      <a:xfrm>
                        <a:off x="1166495" y="1895475"/>
                        <a:ext cx="1325880" cy="367665"/>
                      </a:xfrm>
                      <a:prstGeom prst="rect">
                        <a:avLst/>
                      </a:prstGeom>
                    </p:spPr>
                  </p:pic>
                </p:oleObj>
              </mc:Fallback>
            </mc:AlternateContent>
          </a:graphicData>
        </a:graphic>
      </p:graphicFrame>
      <p:graphicFrame>
        <p:nvGraphicFramePr>
          <p:cNvPr id="17" name="对象 16"/>
          <p:cNvGraphicFramePr/>
          <p:nvPr/>
        </p:nvGraphicFramePr>
        <p:xfrm>
          <a:off x="3573145" y="1862455"/>
          <a:ext cx="1769745" cy="373380"/>
        </p:xfrm>
        <a:graphic>
          <a:graphicData uri="http://schemas.openxmlformats.org/presentationml/2006/ole">
            <mc:AlternateContent xmlns:mc="http://schemas.openxmlformats.org/markup-compatibility/2006">
              <mc:Choice xmlns:v="urn:schemas-microsoft-com:vml" Requires="v">
                <p:oleObj spid="_x0000_s18" name="" r:id="rId12" imgW="1016000" imgH="228600" progId="Equation.DSMT4">
                  <p:embed/>
                </p:oleObj>
              </mc:Choice>
              <mc:Fallback>
                <p:oleObj name="" r:id="rId12" imgW="1016000" imgH="228600" progId="Equation.DSMT4">
                  <p:embed/>
                  <p:pic>
                    <p:nvPicPr>
                      <p:cNvPr id="0" name="图片 17"/>
                      <p:cNvPicPr/>
                      <p:nvPr/>
                    </p:nvPicPr>
                    <p:blipFill>
                      <a:blip r:embed="rId13"/>
                      <a:stretch>
                        <a:fillRect/>
                      </a:stretch>
                    </p:blipFill>
                    <p:spPr>
                      <a:xfrm>
                        <a:off x="3573145" y="1862455"/>
                        <a:ext cx="1769745" cy="373380"/>
                      </a:xfrm>
                      <a:prstGeom prst="rect">
                        <a:avLst/>
                      </a:prstGeom>
                    </p:spPr>
                  </p:pic>
                </p:oleObj>
              </mc:Fallback>
            </mc:AlternateContent>
          </a:graphicData>
        </a:graphic>
      </p:graphicFrame>
      <p:graphicFrame>
        <p:nvGraphicFramePr>
          <p:cNvPr id="19" name="对象 18"/>
          <p:cNvGraphicFramePr/>
          <p:nvPr/>
        </p:nvGraphicFramePr>
        <p:xfrm>
          <a:off x="1124585" y="2259965"/>
          <a:ext cx="1296670" cy="338455"/>
        </p:xfrm>
        <a:graphic>
          <a:graphicData uri="http://schemas.openxmlformats.org/presentationml/2006/ole">
            <mc:AlternateContent xmlns:mc="http://schemas.openxmlformats.org/markup-compatibility/2006">
              <mc:Choice xmlns:v="urn:schemas-microsoft-com:vml" Requires="v">
                <p:oleObj spid="_x0000_s20" name="" r:id="rId14" imgW="838200" imgH="228600" progId="Equation.DSMT4">
                  <p:embed/>
                </p:oleObj>
              </mc:Choice>
              <mc:Fallback>
                <p:oleObj name="" r:id="rId14" imgW="838200" imgH="228600" progId="Equation.DSMT4">
                  <p:embed/>
                  <p:pic>
                    <p:nvPicPr>
                      <p:cNvPr id="0" name="图片 19"/>
                      <p:cNvPicPr/>
                      <p:nvPr/>
                    </p:nvPicPr>
                    <p:blipFill>
                      <a:blip r:embed="rId15"/>
                      <a:stretch>
                        <a:fillRect/>
                      </a:stretch>
                    </p:blipFill>
                    <p:spPr>
                      <a:xfrm>
                        <a:off x="1124585" y="2259965"/>
                        <a:ext cx="1296670" cy="338455"/>
                      </a:xfrm>
                      <a:prstGeom prst="rect">
                        <a:avLst/>
                      </a:prstGeom>
                    </p:spPr>
                  </p:pic>
                </p:oleObj>
              </mc:Fallback>
            </mc:AlternateContent>
          </a:graphicData>
        </a:graphic>
      </p:graphicFrame>
      <p:graphicFrame>
        <p:nvGraphicFramePr>
          <p:cNvPr id="21" name="对象 20"/>
          <p:cNvGraphicFramePr/>
          <p:nvPr/>
        </p:nvGraphicFramePr>
        <p:xfrm>
          <a:off x="3644900" y="2200275"/>
          <a:ext cx="1601470" cy="386080"/>
        </p:xfrm>
        <a:graphic>
          <a:graphicData uri="http://schemas.openxmlformats.org/presentationml/2006/ole">
            <mc:AlternateContent xmlns:mc="http://schemas.openxmlformats.org/markup-compatibility/2006">
              <mc:Choice xmlns:v="urn:schemas-microsoft-com:vml" Requires="v">
                <p:oleObj spid="_x0000_s22" name="" r:id="rId16" imgW="1079500" imgH="228600" progId="Equation.DSMT4">
                  <p:embed/>
                </p:oleObj>
              </mc:Choice>
              <mc:Fallback>
                <p:oleObj name="" r:id="rId16" imgW="1079500" imgH="228600" progId="Equation.DSMT4">
                  <p:embed/>
                  <p:pic>
                    <p:nvPicPr>
                      <p:cNvPr id="0" name="图片 21"/>
                      <p:cNvPicPr/>
                      <p:nvPr/>
                    </p:nvPicPr>
                    <p:blipFill>
                      <a:blip r:embed="rId17"/>
                      <a:stretch>
                        <a:fillRect/>
                      </a:stretch>
                    </p:blipFill>
                    <p:spPr>
                      <a:xfrm>
                        <a:off x="3644900" y="2200275"/>
                        <a:ext cx="1601470" cy="38608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08685"/>
            <a:ext cx="11449050" cy="557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30000"/>
              </a:lnSpc>
            </a:pPr>
            <a:r>
              <a:rPr lang="zh-CN" altLang="en-US" sz="2800" b="1" dirty="0">
                <a:latin typeface="Times New Roman" panose="02020603050405020304" pitchFamily="18" charset="0"/>
                <a:cs typeface="Times New Roman" panose="02020603050405020304" pitchFamily="18" charset="0"/>
                <a:sym typeface="+mn-ea"/>
              </a:rPr>
              <a:t>（三）买入看涨期权的优缺点</a:t>
            </a:r>
            <a:endParaRPr lang="zh-CN" altLang="en-US" sz="2800" b="1" dirty="0">
              <a:latin typeface="Times New Roman" panose="02020603050405020304" pitchFamily="18" charset="0"/>
              <a:cs typeface="Times New Roman" panose="02020603050405020304" pitchFamily="18" charset="0"/>
            </a:endParaRPr>
          </a:p>
          <a:p>
            <a:pPr algn="l" latinLnBrk="0">
              <a:lnSpc>
                <a:spcPct val="130000"/>
              </a:lnSpc>
              <a:spcBef>
                <a:spcPts val="0"/>
              </a:spcBef>
              <a:buClrTx/>
              <a:buSzTx/>
            </a:pPr>
            <a:endParaRPr lang="zh-CN" altLang="en-US" sz="2400" dirty="0">
              <a:latin typeface="Times New Roman" panose="02020603050405020304" pitchFamily="18" charset="0"/>
              <a:cs typeface="Times New Roman" panose="02020603050405020304" pitchFamily="18" charset="0"/>
            </a:endParaRPr>
          </a:p>
          <a:p>
            <a:pPr>
              <a:lnSpc>
                <a:spcPct val="170000"/>
              </a:lnSpc>
            </a:pPr>
            <a:endParaRPr lang="zh-CN" altLang="en-US" sz="3100" dirty="0"/>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7" name="组合 46"/>
          <p:cNvGrpSpPr/>
          <p:nvPr/>
        </p:nvGrpSpPr>
        <p:grpSpPr>
          <a:xfrm>
            <a:off x="1223645" y="1527810"/>
            <a:ext cx="9529445" cy="4734560"/>
            <a:chOff x="1927" y="2406"/>
            <a:chExt cx="15007" cy="7456"/>
          </a:xfrm>
        </p:grpSpPr>
        <p:grpSp>
          <p:nvGrpSpPr>
            <p:cNvPr id="31" name="组合 30"/>
            <p:cNvGrpSpPr/>
            <p:nvPr/>
          </p:nvGrpSpPr>
          <p:grpSpPr>
            <a:xfrm>
              <a:off x="1998" y="2406"/>
              <a:ext cx="14936" cy="4355"/>
              <a:chOff x="2288" y="2373"/>
              <a:chExt cx="14936" cy="4355"/>
            </a:xfrm>
          </p:grpSpPr>
          <p:sp>
            <p:nvSpPr>
              <p:cNvPr id="30" name="矩形 29"/>
              <p:cNvSpPr/>
              <p:nvPr/>
            </p:nvSpPr>
            <p:spPr>
              <a:xfrm>
                <a:off x="6660" y="2373"/>
                <a:ext cx="10564" cy="4355"/>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9" name="组合 28"/>
              <p:cNvGrpSpPr/>
              <p:nvPr/>
            </p:nvGrpSpPr>
            <p:grpSpPr>
              <a:xfrm>
                <a:off x="2288" y="2548"/>
                <a:ext cx="14588" cy="3870"/>
                <a:chOff x="3914" y="4846"/>
                <a:chExt cx="14588" cy="3870"/>
              </a:xfrm>
            </p:grpSpPr>
            <p:sp>
              <p:nvSpPr>
                <p:cNvPr id="16" name="圆角矩形 15"/>
                <p:cNvSpPr/>
                <p:nvPr/>
              </p:nvSpPr>
              <p:spPr>
                <a:xfrm>
                  <a:off x="12363" y="7892"/>
                  <a:ext cx="613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买入时无需支付保证金</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8" name="组合 27"/>
                <p:cNvGrpSpPr/>
                <p:nvPr/>
              </p:nvGrpSpPr>
              <p:grpSpPr>
                <a:xfrm>
                  <a:off x="3914" y="4846"/>
                  <a:ext cx="14522" cy="3860"/>
                  <a:chOff x="3914" y="4846"/>
                  <a:chExt cx="14522" cy="3860"/>
                </a:xfrm>
              </p:grpSpPr>
              <p:sp>
                <p:nvSpPr>
                  <p:cNvPr id="7" name="圆角矩形 6"/>
                  <p:cNvSpPr/>
                  <p:nvPr/>
                </p:nvSpPr>
                <p:spPr>
                  <a:xfrm>
                    <a:off x="8916" y="6875"/>
                    <a:ext cx="2934"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损失有限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13" name="圆角矩形 12"/>
                  <p:cNvSpPr/>
                  <p:nvPr/>
                </p:nvSpPr>
                <p:spPr>
                  <a:xfrm>
                    <a:off x="12363" y="6875"/>
                    <a:ext cx="282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具有一定杠杆</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14" name="圆角矩形 13"/>
                  <p:cNvSpPr/>
                  <p:nvPr/>
                </p:nvSpPr>
                <p:spPr>
                  <a:xfrm>
                    <a:off x="8913" y="7895"/>
                    <a:ext cx="305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较为灵活</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15" name="圆角矩形 14"/>
                  <p:cNvSpPr/>
                  <p:nvPr/>
                </p:nvSpPr>
                <p:spPr>
                  <a:xfrm>
                    <a:off x="15594" y="6875"/>
                    <a:ext cx="2842"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节省手续费</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7" name="组合 26"/>
                  <p:cNvGrpSpPr/>
                  <p:nvPr/>
                </p:nvGrpSpPr>
                <p:grpSpPr>
                  <a:xfrm>
                    <a:off x="3914" y="4846"/>
                    <a:ext cx="14521" cy="2758"/>
                    <a:chOff x="3914" y="4846"/>
                    <a:chExt cx="14521" cy="2758"/>
                  </a:xfrm>
                </p:grpSpPr>
                <p:grpSp>
                  <p:nvGrpSpPr>
                    <p:cNvPr id="17" name="组合 16"/>
                    <p:cNvGrpSpPr/>
                    <p:nvPr/>
                  </p:nvGrpSpPr>
                  <p:grpSpPr>
                    <a:xfrm>
                      <a:off x="3914" y="4846"/>
                      <a:ext cx="14521" cy="2758"/>
                      <a:chOff x="2855" y="3245"/>
                      <a:chExt cx="14521"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782" y="3245"/>
                        <a:ext cx="9557"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可转换成其他的交易策略</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857" y="4253"/>
                        <a:ext cx="95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操作相对简单，不需要精确的计算</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grpSp>
          <p:nvGrpSpPr>
            <p:cNvPr id="32" name="组合 31"/>
            <p:cNvGrpSpPr/>
            <p:nvPr/>
          </p:nvGrpSpPr>
          <p:grpSpPr>
            <a:xfrm>
              <a:off x="1927" y="7442"/>
              <a:ext cx="14992" cy="2420"/>
              <a:chOff x="2262" y="3747"/>
              <a:chExt cx="14992" cy="2420"/>
            </a:xfrm>
          </p:grpSpPr>
          <p:sp>
            <p:nvSpPr>
              <p:cNvPr id="46" name="矩形 45"/>
              <p:cNvSpPr/>
              <p:nvPr/>
            </p:nvSpPr>
            <p:spPr>
              <a:xfrm>
                <a:off x="6705" y="3747"/>
                <a:ext cx="10549" cy="2420"/>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262" y="3973"/>
                <a:ext cx="14663" cy="1989"/>
                <a:chOff x="3888" y="6271"/>
                <a:chExt cx="14663" cy="1989"/>
              </a:xfrm>
            </p:grpSpPr>
            <p:grpSp>
              <p:nvGrpSpPr>
                <p:cNvPr id="41" name="组合 40"/>
                <p:cNvGrpSpPr/>
                <p:nvPr/>
              </p:nvGrpSpPr>
              <p:grpSpPr>
                <a:xfrm>
                  <a:off x="3888" y="6271"/>
                  <a:ext cx="14663" cy="1989"/>
                  <a:chOff x="2829" y="4670"/>
                  <a:chExt cx="14663" cy="1989"/>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832" y="4811"/>
                    <a:ext cx="966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存在损失全部权利金的情况</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857" y="5835"/>
                    <a:ext cx="963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时间损耗对买方不利</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7820" y="908685"/>
            <a:ext cx="11437620" cy="45180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1"/>
          <p:cNvSpPr>
            <a:spLocks noGrp="1"/>
          </p:cNvSpPr>
          <p:nvPr/>
        </p:nvSpPr>
        <p:spPr>
          <a:xfrm>
            <a:off x="413385" y="1628775"/>
            <a:ext cx="11090910" cy="26904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b="1" dirty="0">
              <a:latin typeface="+mn-lt"/>
              <a:ea typeface="+mn-ea"/>
            </a:endParaRPr>
          </a:p>
          <a:p>
            <a:pPr marL="0" indent="-342900" algn="l" latinLnBrk="0">
              <a:lnSpc>
                <a:spcPts val="3140"/>
              </a:lnSpc>
              <a:spcBef>
                <a:spcPts val="0"/>
              </a:spcBef>
              <a:buClrTx/>
              <a:buSzTx/>
              <a:buFont typeface="Arial" panose="020B0604020202020204" pitchFamily="34" charset="0"/>
              <a:buChar char="•"/>
            </a:pPr>
            <a:r>
              <a:rPr lang="zh-CN" altLang="en-US" sz="2200" b="1" dirty="0">
                <a:latin typeface="+mn-lt"/>
                <a:ea typeface="+mn-ea"/>
              </a:rPr>
              <a:t>【例12-14】</a:t>
            </a:r>
            <a:r>
              <a:rPr lang="zh-CN" altLang="en-US" sz="2200" dirty="0">
                <a:latin typeface="+mn-lt"/>
                <a:ea typeface="+mn-ea"/>
              </a:rPr>
              <a:t>假设股票A的当前价格是34元/股，卖出开仓1月份到期执行价格为35元/股的看涨期权，同时卖出开仓同等数量1月份到期执行价格33元/股的看跌期权，如此就算是构建了卖出宽跨式期权策略。策略构建时的操作如下表所示：</a:t>
            </a: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r>
              <a:rPr lang="zh-CN" altLang="en-US" sz="2200" dirty="0">
                <a:latin typeface="+mn-lt"/>
                <a:ea typeface="+mn-ea"/>
                <a:sym typeface="+mn-ea"/>
              </a:rPr>
              <a:t>试分析该期权策略的潜在最大收益，以及到期股票价格分别为36元/股、32元/股、40元/股和25元/股时的策略收益、损益平衡点。</a:t>
            </a: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23" name="表格 22"/>
          <p:cNvGraphicFramePr/>
          <p:nvPr>
            <p:custDataLst>
              <p:tags r:id="rId1"/>
            </p:custDataLst>
          </p:nvPr>
        </p:nvGraphicFramePr>
        <p:xfrm>
          <a:off x="908685" y="2637155"/>
          <a:ext cx="10049510" cy="1229360"/>
        </p:xfrm>
        <a:graphic>
          <a:graphicData uri="http://schemas.openxmlformats.org/drawingml/2006/table">
            <a:tbl>
              <a:tblPr firstRow="1" bandRow="1">
                <a:tableStyleId>{5940675A-B579-460E-94D1-54222C63F5DA}</a:tableStyleId>
              </a:tblPr>
              <a:tblGrid>
                <a:gridCol w="1477010"/>
                <a:gridCol w="1566545"/>
                <a:gridCol w="1981200"/>
                <a:gridCol w="1674495"/>
                <a:gridCol w="1387475"/>
                <a:gridCol w="1962785"/>
              </a:tblGrid>
              <a:tr h="497840">
                <a:tc>
                  <a:txBody>
                    <a:bodyPr/>
                    <a:p>
                      <a:pPr>
                        <a:buNone/>
                      </a:pPr>
                      <a:r>
                        <a:rPr lang="zh-CN" altLang="en-US"/>
                        <a:t>操作</a:t>
                      </a:r>
                      <a:endParaRPr lang="zh-CN" altLang="en-US"/>
                    </a:p>
                  </a:txBody>
                  <a:tcPr/>
                </a:tc>
                <a:tc>
                  <a:txBody>
                    <a:bodyPr/>
                    <a:p>
                      <a:pPr>
                        <a:buNone/>
                      </a:pPr>
                      <a:r>
                        <a:rPr lang="zh-CN" altLang="en-US"/>
                        <a:t>类型</a:t>
                      </a:r>
                      <a:endParaRPr lang="zh-CN" altLang="en-US"/>
                    </a:p>
                  </a:txBody>
                  <a:tcPr/>
                </a:tc>
                <a:tc>
                  <a:txBody>
                    <a:bodyPr/>
                    <a:p>
                      <a:pPr>
                        <a:buNone/>
                      </a:pPr>
                      <a:r>
                        <a:rPr lang="zh-CN" altLang="en-US"/>
                        <a:t>执行价格（元/股）</a:t>
                      </a:r>
                      <a:endParaRPr lang="zh-CN" altLang="en-US"/>
                    </a:p>
                  </a:txBody>
                  <a:tcPr/>
                </a:tc>
                <a:tc>
                  <a:txBody>
                    <a:bodyPr/>
                    <a:p>
                      <a:pPr>
                        <a:buNone/>
                      </a:pPr>
                      <a:r>
                        <a:rPr lang="zh-CN" altLang="en-US"/>
                        <a:t>到期月份（月）</a:t>
                      </a:r>
                      <a:endParaRPr lang="zh-CN" altLang="en-US"/>
                    </a:p>
                  </a:txBody>
                  <a:tcPr/>
                </a:tc>
                <a:tc>
                  <a:txBody>
                    <a:bodyPr/>
                    <a:p>
                      <a:pPr>
                        <a:buNone/>
                      </a:pPr>
                      <a:r>
                        <a:rPr lang="zh-CN" altLang="en-US"/>
                        <a:t>数量（手）</a:t>
                      </a:r>
                      <a:endParaRPr lang="zh-CN" altLang="en-US"/>
                    </a:p>
                  </a:txBody>
                  <a:tcPr/>
                </a:tc>
                <a:tc>
                  <a:txBody>
                    <a:bodyPr/>
                    <a:p>
                      <a:pPr>
                        <a:buNone/>
                      </a:pPr>
                      <a:r>
                        <a:rPr lang="zh-CN" altLang="en-US"/>
                        <a:t>期权价格（元/股）</a:t>
                      </a:r>
                      <a:endParaRPr lang="zh-CN" altLang="en-US"/>
                    </a:p>
                  </a:txBody>
                  <a:tcPr/>
                </a:tc>
              </a:tr>
              <a:tr h="365760">
                <a:tc>
                  <a:txBody>
                    <a:bodyPr/>
                    <a:p>
                      <a:pPr>
                        <a:buNone/>
                      </a:pPr>
                      <a:r>
                        <a:rPr lang="zh-CN" altLang="en-US"/>
                        <a:t>买入开仓</a:t>
                      </a:r>
                      <a:endParaRPr lang="zh-CN" altLang="en-US"/>
                    </a:p>
                  </a:txBody>
                  <a:tcPr/>
                </a:tc>
                <a:tc>
                  <a:txBody>
                    <a:bodyPr/>
                    <a:p>
                      <a:pPr>
                        <a:buNone/>
                      </a:pPr>
                      <a:r>
                        <a:rPr lang="zh-CN" altLang="en-US"/>
                        <a:t>看涨期权</a:t>
                      </a:r>
                      <a:endParaRPr lang="zh-CN" altLang="en-US"/>
                    </a:p>
                  </a:txBody>
                  <a:tcPr/>
                </a:tc>
                <a:tc>
                  <a:txBody>
                    <a:bodyPr/>
                    <a:p>
                      <a:pPr>
                        <a:buNone/>
                      </a:pPr>
                      <a:r>
                        <a:rPr lang="zh-CN" altLang="en-US"/>
                        <a:t>35</a:t>
                      </a:r>
                      <a:endParaRPr lang="zh-CN" altLang="en-US"/>
                    </a:p>
                  </a:txBody>
                  <a:tcPr/>
                </a:tc>
                <a:tc>
                  <a:txBody>
                    <a:bodyPr/>
                    <a:p>
                      <a:pPr>
                        <a:buNone/>
                      </a:pPr>
                      <a:r>
                        <a:rPr lang="zh-CN" altLang="en-US"/>
                        <a:t>1月</a:t>
                      </a:r>
                      <a:endParaRPr lang="zh-CN" altLang="en-US"/>
                    </a:p>
                  </a:txBody>
                  <a:tcPr/>
                </a:tc>
                <a:tc>
                  <a:txBody>
                    <a:bodyPr/>
                    <a:p>
                      <a:pPr>
                        <a:buNone/>
                      </a:pPr>
                      <a:r>
                        <a:rPr lang="zh-CN" altLang="en-US"/>
                        <a:t>1</a:t>
                      </a:r>
                      <a:endParaRPr lang="zh-CN" altLang="en-US"/>
                    </a:p>
                  </a:txBody>
                  <a:tcPr/>
                </a:tc>
                <a:tc>
                  <a:txBody>
                    <a:bodyPr/>
                    <a:p>
                      <a:pPr>
                        <a:buNone/>
                      </a:pPr>
                      <a:r>
                        <a:rPr lang="zh-CN" altLang="en-US"/>
                        <a:t>0.80</a:t>
                      </a:r>
                      <a:endParaRPr lang="zh-CN" altLang="en-US"/>
                    </a:p>
                  </a:txBody>
                  <a:tcPr/>
                </a:tc>
              </a:tr>
              <a:tr h="365760">
                <a:tc>
                  <a:txBody>
                    <a:bodyPr/>
                    <a:p>
                      <a:pPr>
                        <a:buNone/>
                      </a:pPr>
                      <a:r>
                        <a:rPr lang="zh-CN" altLang="en-US"/>
                        <a:t>买入开仓</a:t>
                      </a:r>
                      <a:endParaRPr lang="zh-CN" altLang="en-US"/>
                    </a:p>
                  </a:txBody>
                  <a:tcPr/>
                </a:tc>
                <a:tc>
                  <a:txBody>
                    <a:bodyPr/>
                    <a:p>
                      <a:pPr>
                        <a:buNone/>
                      </a:pPr>
                      <a:r>
                        <a:rPr lang="zh-CN" altLang="en-US"/>
                        <a:t>看跌期权</a:t>
                      </a:r>
                      <a:endParaRPr lang="zh-CN" altLang="en-US"/>
                    </a:p>
                  </a:txBody>
                  <a:tcPr/>
                </a:tc>
                <a:tc>
                  <a:txBody>
                    <a:bodyPr/>
                    <a:p>
                      <a:pPr>
                        <a:buNone/>
                      </a:pPr>
                      <a:r>
                        <a:rPr lang="zh-CN" altLang="en-US"/>
                        <a:t>33</a:t>
                      </a:r>
                      <a:endParaRPr lang="zh-CN" altLang="en-US"/>
                    </a:p>
                  </a:txBody>
                  <a:tcPr/>
                </a:tc>
                <a:tc>
                  <a:txBody>
                    <a:bodyPr/>
                    <a:p>
                      <a:pPr>
                        <a:buNone/>
                      </a:pPr>
                      <a:r>
                        <a:rPr lang="zh-CN" altLang="en-US"/>
                        <a:t>1月</a:t>
                      </a:r>
                      <a:endParaRPr lang="zh-CN" altLang="en-US"/>
                    </a:p>
                  </a:txBody>
                  <a:tcPr/>
                </a:tc>
                <a:tc>
                  <a:txBody>
                    <a:bodyPr/>
                    <a:p>
                      <a:pPr>
                        <a:buNone/>
                      </a:pPr>
                      <a:r>
                        <a:rPr lang="zh-CN" altLang="en-US"/>
                        <a:t>1</a:t>
                      </a:r>
                      <a:endParaRPr lang="zh-CN" altLang="en-US"/>
                    </a:p>
                  </a:txBody>
                  <a:tcPr/>
                </a:tc>
                <a:tc>
                  <a:txBody>
                    <a:bodyPr/>
                    <a:p>
                      <a:pPr>
                        <a:buNone/>
                      </a:pPr>
                      <a:r>
                        <a:rPr lang="zh-CN" altLang="en-US"/>
                        <a:t>0.75</a:t>
                      </a:r>
                      <a:endParaRPr lang="zh-CN" altLang="en-US"/>
                    </a:p>
                  </a:txBody>
                  <a:tcPr/>
                </a:tc>
              </a:tr>
            </a:tbl>
          </a:graphicData>
        </a:graphic>
      </p:graphicFrame>
    </p:spTree>
  </p:cSld>
  <p:clrMapOvr>
    <a:masterClrMapping/>
  </p:clrMapOvr>
  <p:transition>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89255" y="908050"/>
            <a:ext cx="11408410" cy="528002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None/>
            </a:pPr>
            <a:r>
              <a:rPr lang="zh-CN" altLang="en-US" sz="2200" b="1" dirty="0">
                <a:latin typeface="+mn-lt"/>
                <a:ea typeface="+mn-ea"/>
              </a:rPr>
              <a:t>解答</a:t>
            </a:r>
            <a:r>
              <a:rPr lang="zh-CN" altLang="en-US" sz="2200" dirty="0">
                <a:latin typeface="+mn-lt"/>
                <a:ea typeface="+mn-ea"/>
              </a:rPr>
              <a:t>：</a:t>
            </a: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该策略的潜在最大收益=收到的权利金=1.55元/股，仅当股票价格还维持在33元/股至35元/股区间的时候发生。</a:t>
            </a: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较高的损益平衡点=看涨期权的执行价格+收到的权利金=35+1.55=36.55（元/股）。</a:t>
            </a: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较低的损益平衡点=看跌期权的执行价格-收到的权利金=33-1.55=31.45（元/股）。</a:t>
            </a:r>
            <a:endParaRPr lang="zh-CN" altLang="en-US" sz="2200" dirty="0">
              <a:latin typeface="+mn-lt"/>
              <a:ea typeface="+mn-ea"/>
            </a:endParaRPr>
          </a:p>
        </p:txBody>
      </p:sp>
      <p:sp>
        <p:nvSpPr>
          <p:cNvPr id="3"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4" name="表格 3"/>
          <p:cNvGraphicFramePr/>
          <p:nvPr>
            <p:custDataLst>
              <p:tags r:id="rId1"/>
            </p:custDataLst>
          </p:nvPr>
        </p:nvGraphicFramePr>
        <p:xfrm>
          <a:off x="1701165" y="2924810"/>
          <a:ext cx="8530590" cy="1889760"/>
        </p:xfrm>
        <a:graphic>
          <a:graphicData uri="http://schemas.openxmlformats.org/drawingml/2006/table">
            <a:tbl>
              <a:tblPr firstRow="1" bandRow="1">
                <a:tableStyleId>{7DF18680-E054-41AD-8BC1-D1AEF772440D}</a:tableStyleId>
              </a:tblPr>
              <a:tblGrid>
                <a:gridCol w="4265295"/>
                <a:gridCol w="4265295"/>
              </a:tblGrid>
              <a:tr h="365760">
                <a:tc>
                  <a:txBody>
                    <a:bodyPr/>
                    <a:p>
                      <a:pPr algn="ctr">
                        <a:buNone/>
                      </a:pPr>
                      <a:r>
                        <a:rPr lang="zh-CN" altLang="en-US"/>
                        <a:t>股票价格（元</a:t>
                      </a:r>
                      <a:r>
                        <a:rPr lang="en-US" altLang="zh-CN"/>
                        <a:t>/</a:t>
                      </a:r>
                      <a:r>
                        <a:rPr lang="zh-CN" altLang="en-US"/>
                        <a:t>股）</a:t>
                      </a:r>
                      <a:endParaRPr lang="zh-CN" altLang="en-US"/>
                    </a:p>
                  </a:txBody>
                  <a:tcPr/>
                </a:tc>
                <a:tc>
                  <a:txBody>
                    <a:bodyPr/>
                    <a:p>
                      <a:pPr algn="ctr">
                        <a:buNone/>
                      </a:pPr>
                      <a:r>
                        <a:rPr lang="zh-CN" altLang="en-US"/>
                        <a:t>策略收益（元</a:t>
                      </a:r>
                      <a:r>
                        <a:rPr lang="en-US" altLang="zh-CN"/>
                        <a:t>/</a:t>
                      </a:r>
                      <a:r>
                        <a:rPr lang="zh-CN" altLang="en-US"/>
                        <a:t>股）</a:t>
                      </a:r>
                      <a:endParaRPr lang="zh-CN" altLang="en-US"/>
                    </a:p>
                  </a:txBody>
                  <a:tcPr/>
                </a:tc>
              </a:tr>
              <a:tr h="381000">
                <a:tc>
                  <a:txBody>
                    <a:bodyPr/>
                    <a:p>
                      <a:pPr algn="ctr">
                        <a:buNone/>
                      </a:pPr>
                      <a:r>
                        <a:rPr lang="zh-CN" altLang="en-US" sz="1800" dirty="0"/>
                        <a:t>36</a:t>
                      </a:r>
                      <a:endParaRPr lang="zh-CN" altLang="en-US" sz="1800" dirty="0"/>
                    </a:p>
                  </a:txBody>
                  <a:tcPr/>
                </a:tc>
                <a:tc>
                  <a:txBody>
                    <a:bodyPr/>
                    <a:p>
                      <a:pPr algn="ctr">
                        <a:buNone/>
                      </a:pPr>
                      <a:r>
                        <a:rPr lang="zh-CN" altLang="en-US" sz="1800" dirty="0"/>
                        <a:t>1.55-（36-35）=0.55</a:t>
                      </a:r>
                      <a:endParaRPr lang="zh-CN" altLang="en-US" sz="1800" dirty="0"/>
                    </a:p>
                  </a:txBody>
                  <a:tcPr/>
                </a:tc>
              </a:tr>
              <a:tr h="381000">
                <a:tc>
                  <a:txBody>
                    <a:bodyPr/>
                    <a:p>
                      <a:pPr algn="ctr">
                        <a:buNone/>
                      </a:pPr>
                      <a:r>
                        <a:rPr lang="en-US" altLang="zh-CN"/>
                        <a:t>32</a:t>
                      </a:r>
                      <a:endParaRPr lang="en-US" altLang="zh-CN"/>
                    </a:p>
                  </a:txBody>
                  <a:tcPr/>
                </a:tc>
                <a:tc>
                  <a:txBody>
                    <a:bodyPr/>
                    <a:p>
                      <a:pPr algn="ctr">
                        <a:buNone/>
                      </a:pPr>
                      <a:r>
                        <a:rPr lang="zh-CN" altLang="en-US" sz="1800" dirty="0"/>
                        <a:t>1.55-（33-32）=0.55</a:t>
                      </a:r>
                      <a:endParaRPr lang="zh-CN" altLang="en-US" sz="1800" dirty="0"/>
                    </a:p>
                  </a:txBody>
                  <a:tcPr/>
                </a:tc>
              </a:tr>
              <a:tr h="381000">
                <a:tc>
                  <a:txBody>
                    <a:bodyPr/>
                    <a:p>
                      <a:pPr algn="ctr">
                        <a:buNone/>
                      </a:pPr>
                      <a:r>
                        <a:rPr lang="en-US" altLang="zh-CN"/>
                        <a:t>40</a:t>
                      </a:r>
                      <a:endParaRPr lang="en-US" altLang="zh-CN"/>
                    </a:p>
                  </a:txBody>
                  <a:tcPr/>
                </a:tc>
                <a:tc>
                  <a:txBody>
                    <a:bodyPr/>
                    <a:p>
                      <a:pPr algn="ctr">
                        <a:buNone/>
                      </a:pPr>
                      <a:r>
                        <a:rPr lang="zh-CN" altLang="en-US" sz="1800" dirty="0"/>
                        <a:t>1.55-（40-35）=-3.45</a:t>
                      </a:r>
                      <a:endParaRPr lang="zh-CN" altLang="en-US" sz="1800" dirty="0"/>
                    </a:p>
                  </a:txBody>
                  <a:tcPr/>
                </a:tc>
              </a:tr>
              <a:tr h="381000">
                <a:tc>
                  <a:txBody>
                    <a:bodyPr/>
                    <a:p>
                      <a:pPr algn="ctr">
                        <a:buNone/>
                      </a:pPr>
                      <a:r>
                        <a:rPr lang="en-US" altLang="zh-CN"/>
                        <a:t>25</a:t>
                      </a:r>
                      <a:endParaRPr lang="en-US" altLang="zh-CN"/>
                    </a:p>
                  </a:txBody>
                  <a:tcPr/>
                </a:tc>
                <a:tc>
                  <a:txBody>
                    <a:bodyPr/>
                    <a:p>
                      <a:pPr algn="ctr">
                        <a:buNone/>
                      </a:pPr>
                      <a:r>
                        <a:rPr lang="zh-CN" altLang="en-US" sz="1800" dirty="0"/>
                        <a:t>1.55-（33-25）=-6.45</a:t>
                      </a:r>
                      <a:endParaRPr lang="zh-CN" altLang="en-US" sz="1800"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05130" y="548640"/>
            <a:ext cx="11240135" cy="5942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r>
              <a:rPr lang="zh-CN" altLang="en-US" sz="2200" b="1" dirty="0">
                <a:latin typeface="+mn-lt"/>
                <a:ea typeface="+mn-ea"/>
              </a:rPr>
              <a:t>（二） 卖出宽跨式套利期权的交易策略</a:t>
            </a:r>
            <a:endParaRPr lang="zh-CN" altLang="en-US" sz="2200" b="1" dirty="0">
              <a:latin typeface="+mn-lt"/>
              <a:ea typeface="+mn-ea"/>
            </a:endParaRPr>
          </a:p>
          <a:p>
            <a:pPr marL="0" indent="-342900" algn="l" latinLnBrk="0">
              <a:lnSpc>
                <a:spcPct val="130000"/>
              </a:lnSpc>
              <a:spcBef>
                <a:spcPts val="0"/>
              </a:spcBef>
              <a:buClrTx/>
              <a:buSzTx/>
              <a:buFont typeface="Arial" panose="020B0604020202020204" pitchFamily="34" charset="0"/>
              <a:buChar char="•"/>
            </a:pPr>
            <a:r>
              <a:rPr lang="zh-CN" altLang="en-US" sz="2200" dirty="0">
                <a:latin typeface="+mn-lt"/>
                <a:ea typeface="+mn-ea"/>
              </a:rPr>
              <a:t>卖出宽跨式组合由卖出一手执行价格高的买权，同时卖出一手执行价格低的卖权组成。采用动机与卖出跨式组合相同，但获利区间稍大。</a:t>
            </a:r>
            <a:endParaRPr lang="zh-CN" altLang="en-US" sz="2200" dirty="0">
              <a:latin typeface="+mn-lt"/>
              <a:ea typeface="+mn-ea"/>
            </a:endParaRPr>
          </a:p>
          <a:p>
            <a:pPr marL="0" indent="0" algn="l" latinLnBrk="0">
              <a:lnSpc>
                <a:spcPct val="13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1、投资损益</a:t>
            </a: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2、投资损益平衡点</a:t>
            </a:r>
            <a:endParaRPr lang="zh-CN" altLang="en-US" sz="2200"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3、使用时机</a:t>
            </a:r>
            <a:endParaRPr lang="zh-CN" altLang="en-US" sz="2200" b="1" i="1" dirty="0">
              <a:latin typeface="Times New Roman" panose="02020603050405020304" pitchFamily="18" charset="0"/>
              <a:ea typeface="+mn-ea"/>
              <a:cs typeface="Times New Roman" panose="02020603050405020304" pitchFamily="18" charset="0"/>
            </a:endParaRPr>
          </a:p>
          <a:p>
            <a:pPr marL="0" indent="-342900" algn="l" latinLnBrk="0">
              <a:lnSpc>
                <a:spcPct val="130000"/>
              </a:lnSpc>
              <a:spcBef>
                <a:spcPts val="0"/>
              </a:spcBef>
              <a:buClrTx/>
              <a:buSzTx/>
              <a:buFont typeface="Arial" panose="020B0604020202020204" pitchFamily="34" charset="0"/>
              <a:buChar char="•"/>
            </a:pPr>
            <a:r>
              <a:rPr lang="zh-CN" altLang="en-US" sz="2200" dirty="0">
                <a:latin typeface="+mn-lt"/>
                <a:ea typeface="+mn-ea"/>
              </a:rPr>
              <a:t>与卖出跨式套利期权类似，该策略适用于期货走势处于上有压力和下有支撑的情形，或者预期未来股票价格将会在较窄的范围内上下波动。</a:t>
            </a: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1052830" y="2493010"/>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p>
                      <a:pPr algn="ctr">
                        <a:buNone/>
                      </a:pPr>
                      <a:endParaRPr lang="zh-CN" altLang="en-US"/>
                    </a:p>
                  </a:txBody>
                  <a:tcPr/>
                </a:tc>
                <a:tc>
                  <a:txBody>
                    <a:bodyPr/>
                    <a:p>
                      <a:pPr algn="ctr">
                        <a:buNone/>
                      </a:pPr>
                      <a:r>
                        <a:rPr lang="zh-CN" altLang="en-US" sz="1800" dirty="0"/>
                        <a:t>期货价格&lt;较低的行权价</a:t>
                      </a:r>
                      <a:endParaRPr lang="zh-CN" altLang="en-US" sz="1800" dirty="0"/>
                    </a:p>
                  </a:txBody>
                  <a:tcPr/>
                </a:tc>
                <a:tc>
                  <a:txBody>
                    <a:bodyPr/>
                    <a:p>
                      <a:pPr algn="ctr">
                        <a:buNone/>
                      </a:pPr>
                      <a:r>
                        <a:rPr lang="zh-CN" altLang="en-US" sz="1800" dirty="0"/>
                        <a:t>期货价格&gt;较高的行权价</a:t>
                      </a:r>
                      <a:endParaRPr lang="zh-CN" altLang="en-US" sz="1800" dirty="0"/>
                    </a:p>
                  </a:txBody>
                  <a:tcPr/>
                </a:tc>
              </a:tr>
              <a:tr h="410845">
                <a:tc>
                  <a:txBody>
                    <a:bodyPr/>
                    <a:p>
                      <a:pPr algn="ctr">
                        <a:buNone/>
                      </a:pPr>
                      <a:r>
                        <a:rPr lang="zh-CN" altLang="en-US"/>
                        <a:t>投资损益</a:t>
                      </a:r>
                      <a:endParaRPr lang="zh-CN" altLang="en-US"/>
                    </a:p>
                  </a:txBody>
                  <a:tcPr/>
                </a:tc>
                <a:tc>
                  <a:txBody>
                    <a:bodyPr/>
                    <a:p>
                      <a:pPr algn="ctr">
                        <a:buNone/>
                      </a:pPr>
                      <a:r>
                        <a:rPr lang="zh-CN" altLang="en-US" sz="1800" dirty="0"/>
                        <a:t>总权利金+期货价格–较低的行权价</a:t>
                      </a:r>
                      <a:endParaRPr lang="zh-CN" altLang="en-US" sz="1800" dirty="0"/>
                    </a:p>
                  </a:txBody>
                  <a:tcPr/>
                </a:tc>
                <a:tc>
                  <a:txBody>
                    <a:bodyPr/>
                    <a:p>
                      <a:pPr algn="ctr">
                        <a:buNone/>
                      </a:pPr>
                      <a:r>
                        <a:rPr lang="zh-CN" altLang="en-US" sz="1800" dirty="0"/>
                        <a:t>总权利金+较高的行权价–期货价格</a:t>
                      </a:r>
                      <a:endParaRPr lang="zh-CN" altLang="en-US" sz="1800" dirty="0"/>
                    </a:p>
                  </a:txBody>
                  <a:tcPr/>
                </a:tc>
              </a:tr>
            </a:tbl>
          </a:graphicData>
        </a:graphic>
      </p:graphicFrame>
      <p:graphicFrame>
        <p:nvGraphicFramePr>
          <p:cNvPr id="4" name="表格 3"/>
          <p:cNvGraphicFramePr/>
          <p:nvPr>
            <p:custDataLst>
              <p:tags r:id="rId2"/>
            </p:custDataLst>
          </p:nvPr>
        </p:nvGraphicFramePr>
        <p:xfrm>
          <a:off x="1017905" y="3861435"/>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p>
                      <a:pPr algn="ctr">
                        <a:buNone/>
                      </a:pPr>
                      <a:endParaRPr lang="zh-CN" altLang="en-US"/>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p>
                      <a:pPr algn="ctr">
                        <a:buNone/>
                      </a:pPr>
                      <a:r>
                        <a:rPr lang="zh-CN" altLang="en-US"/>
                        <a:t>损益平衡点</a:t>
                      </a:r>
                      <a:endParaRPr lang="zh-CN" altLang="en-US"/>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卖权行权价–收获的总权利金</a:t>
                      </a:r>
                      <a:endParaRPr lang="zh-CN" altLang="en-US" sz="1800" dirty="0"/>
                    </a:p>
                  </a:txBody>
                  <a:tcPr/>
                </a:tc>
                <a:tc>
                  <a:txBody>
                    <a:bodyPr/>
                    <a:p>
                      <a:pPr algn="ctr">
                        <a:buNone/>
                      </a:pPr>
                      <a:r>
                        <a:rPr lang="zh-CN" altLang="en-US" sz="1800" dirty="0">
                          <a:latin typeface="Times New Roman" panose="02020603050405020304" pitchFamily="18" charset="0"/>
                          <a:cs typeface="Times New Roman" panose="02020603050405020304" pitchFamily="18" charset="0"/>
                          <a:sym typeface="+mn-ea"/>
                        </a:rPr>
                        <a:t>买权行权价+收获的总权利金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96875" y="404495"/>
            <a:ext cx="11240135" cy="134874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840"/>
              </a:lnSpc>
              <a:spcBef>
                <a:spcPts val="0"/>
              </a:spcBef>
              <a:buClrTx/>
              <a:buSzTx/>
              <a:buFont typeface="Arial" panose="020B0604020202020204" pitchFamily="34" charset="0"/>
              <a:buChar char="•"/>
            </a:pPr>
            <a:r>
              <a:rPr lang="zh-CN" altLang="en-US" sz="2200" b="1" dirty="0">
                <a:latin typeface="+mn-lt"/>
                <a:ea typeface="+mn-ea"/>
              </a:rPr>
              <a:t>（三）卖出宽跨式套利期权的优缺点</a:t>
            </a:r>
            <a:endParaRPr lang="zh-CN" altLang="en-US" sz="2200" b="1" dirty="0">
              <a:latin typeface="+mn-lt"/>
              <a:ea typeface="+mn-ea"/>
            </a:endParaRPr>
          </a:p>
          <a:p>
            <a:pPr marL="0" indent="0" algn="l" latinLnBrk="0">
              <a:lnSpc>
                <a:spcPts val="2840"/>
              </a:lnSpc>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endParaRPr lang="zh-CN" altLang="en-US" sz="2800" b="1" cap="small" dirty="0">
              <a:latin typeface="微软雅黑" panose="020B0503020204020204" pitchFamily="34" charset="-122"/>
              <a:ea typeface="微软雅黑" panose="020B0503020204020204" pitchFamily="34" charset="-122"/>
              <a:cs typeface="+mn-cs"/>
            </a:endParaRPr>
          </a:p>
        </p:txBody>
      </p:sp>
      <p:grpSp>
        <p:nvGrpSpPr>
          <p:cNvPr id="12" name="组合 11"/>
          <p:cNvGrpSpPr/>
          <p:nvPr/>
        </p:nvGrpSpPr>
        <p:grpSpPr>
          <a:xfrm>
            <a:off x="1422400" y="1212850"/>
            <a:ext cx="9197975" cy="5059680"/>
            <a:chOff x="1885" y="1116"/>
            <a:chExt cx="14485" cy="7968"/>
          </a:xfrm>
        </p:grpSpPr>
        <p:grpSp>
          <p:nvGrpSpPr>
            <p:cNvPr id="47" name="组合 46"/>
            <p:cNvGrpSpPr/>
            <p:nvPr/>
          </p:nvGrpSpPr>
          <p:grpSpPr>
            <a:xfrm rot="0">
              <a:off x="1885" y="1116"/>
              <a:ext cx="14485" cy="7968"/>
              <a:chOff x="2041" y="1635"/>
              <a:chExt cx="14485" cy="7968"/>
            </a:xfrm>
          </p:grpSpPr>
          <p:grpSp>
            <p:nvGrpSpPr>
              <p:cNvPr id="31" name="组合 30"/>
              <p:cNvGrpSpPr/>
              <p:nvPr/>
            </p:nvGrpSpPr>
            <p:grpSpPr>
              <a:xfrm>
                <a:off x="2041" y="1635"/>
                <a:ext cx="14485" cy="4645"/>
                <a:chOff x="2331" y="1602"/>
                <a:chExt cx="14485" cy="4645"/>
              </a:xfrm>
            </p:grpSpPr>
            <p:sp>
              <p:nvSpPr>
                <p:cNvPr id="4" name="矩形 3"/>
                <p:cNvSpPr/>
                <p:nvPr/>
              </p:nvSpPr>
              <p:spPr>
                <a:xfrm>
                  <a:off x="6587" y="1602"/>
                  <a:ext cx="10229" cy="4645"/>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 name="组合 27"/>
                <p:cNvGrpSpPr/>
                <p:nvPr/>
              </p:nvGrpSpPr>
              <p:grpSpPr>
                <a:xfrm rot="0">
                  <a:off x="2331" y="1839"/>
                  <a:ext cx="14018" cy="3165"/>
                  <a:chOff x="3957" y="4137"/>
                  <a:chExt cx="14018" cy="3165"/>
                </a:xfrm>
              </p:grpSpPr>
              <p:sp>
                <p:nvSpPr>
                  <p:cNvPr id="7" name="圆角矩形 6"/>
                  <p:cNvSpPr/>
                  <p:nvPr/>
                </p:nvSpPr>
                <p:spPr>
                  <a:xfrm>
                    <a:off x="14017" y="4215"/>
                    <a:ext cx="3958" cy="12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latin typeface="Times New Roman" panose="02020603050405020304" pitchFamily="18" charset="0"/>
                        <a:cs typeface="Times New Roman" panose="02020603050405020304" pitchFamily="18" charset="0"/>
                        <a:sym typeface="+mn-ea"/>
                      </a:rPr>
                      <a:t>在标的资产价格不动时可以盈利</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nvGrpSpPr>
                  <p:cNvPr id="27" name="组合 26"/>
                  <p:cNvGrpSpPr/>
                  <p:nvPr/>
                </p:nvGrpSpPr>
                <p:grpSpPr>
                  <a:xfrm>
                    <a:off x="3957" y="4137"/>
                    <a:ext cx="14018" cy="3165"/>
                    <a:chOff x="3957" y="4137"/>
                    <a:chExt cx="14018" cy="3165"/>
                  </a:xfrm>
                </p:grpSpPr>
                <p:grpSp>
                  <p:nvGrpSpPr>
                    <p:cNvPr id="17" name="组合 16"/>
                    <p:cNvGrpSpPr/>
                    <p:nvPr/>
                  </p:nvGrpSpPr>
                  <p:grpSpPr>
                    <a:xfrm>
                      <a:off x="3957" y="4137"/>
                      <a:ext cx="14018" cy="3165"/>
                      <a:chOff x="2898" y="2536"/>
                      <a:chExt cx="14018" cy="3165"/>
                    </a:xfrm>
                  </p:grpSpPr>
                  <p:sp>
                    <p:nvSpPr>
                      <p:cNvPr id="18" name="椭圆 17"/>
                      <p:cNvSpPr/>
                      <p:nvPr/>
                    </p:nvSpPr>
                    <p:spPr>
                      <a:xfrm>
                        <a:off x="2898" y="3835"/>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759" y="2536"/>
                        <a:ext cx="4517"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在策略构建之初就收到了权利金</a:t>
                        </a:r>
                        <a:endParaRPr lang="zh-CN" altLang="en-US" dirty="0">
                          <a:solidFill>
                            <a:schemeClr val="tx1"/>
                          </a:solidFill>
                          <a:sym typeface="+mn-ea"/>
                        </a:endParaRPr>
                      </a:p>
                    </p:txBody>
                  </p:sp>
                  <p:sp>
                    <p:nvSpPr>
                      <p:cNvPr id="20" name="圆角矩形 19"/>
                      <p:cNvSpPr/>
                      <p:nvPr/>
                    </p:nvSpPr>
                    <p:spPr>
                      <a:xfrm>
                        <a:off x="7721" y="4088"/>
                        <a:ext cx="9195"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标的资产价格小幅上涨或小幅下跌，只要不突破损益平衡点，该策略就可以盈利</a:t>
                        </a:r>
                        <a:endParaRPr lang="zh-CN" altLang="en-US" dirty="0">
                          <a:solidFill>
                            <a:schemeClr val="tx1"/>
                          </a:solidFill>
                          <a:sym typeface="+mn-ea"/>
                        </a:endParaRPr>
                      </a:p>
                    </p:txBody>
                  </p:sp>
                </p:grpSp>
                <p:sp>
                  <p:nvSpPr>
                    <p:cNvPr id="21" name="右箭头 20"/>
                    <p:cNvSpPr/>
                    <p:nvPr/>
                  </p:nvSpPr>
                  <p:spPr>
                    <a:xfrm>
                      <a:off x="6252" y="580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32" name="组合 31"/>
              <p:cNvGrpSpPr/>
              <p:nvPr/>
            </p:nvGrpSpPr>
            <p:grpSpPr>
              <a:xfrm>
                <a:off x="2041" y="7204"/>
                <a:ext cx="14485" cy="2399"/>
                <a:chOff x="2376" y="3509"/>
                <a:chExt cx="14485" cy="2399"/>
              </a:xfrm>
            </p:grpSpPr>
            <p:sp>
              <p:nvSpPr>
                <p:cNvPr id="46" name="矩形 45"/>
                <p:cNvSpPr/>
                <p:nvPr/>
              </p:nvSpPr>
              <p:spPr>
                <a:xfrm>
                  <a:off x="6632" y="3509"/>
                  <a:ext cx="10229" cy="2399"/>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376" y="3584"/>
                  <a:ext cx="13969" cy="2072"/>
                  <a:chOff x="4002" y="5882"/>
                  <a:chExt cx="13969" cy="2072"/>
                </a:xfrm>
              </p:grpSpPr>
              <p:grpSp>
                <p:nvGrpSpPr>
                  <p:cNvPr id="41" name="组合 40"/>
                  <p:cNvGrpSpPr/>
                  <p:nvPr/>
                </p:nvGrpSpPr>
                <p:grpSpPr>
                  <a:xfrm>
                    <a:off x="4002" y="5882"/>
                    <a:ext cx="13969" cy="2072"/>
                    <a:chOff x="2943" y="4281"/>
                    <a:chExt cx="13969" cy="2072"/>
                  </a:xfrm>
                </p:grpSpPr>
                <p:sp>
                  <p:nvSpPr>
                    <p:cNvPr id="42" name="椭圆 41"/>
                    <p:cNvSpPr/>
                    <p:nvPr/>
                  </p:nvSpPr>
                  <p:spPr>
                    <a:xfrm>
                      <a:off x="2943" y="4281"/>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846" y="4509"/>
                      <a:ext cx="9066"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在构建之初就收到的权利金较少</a:t>
                      </a:r>
                      <a:endParaRPr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766" y="5529"/>
                      <a:ext cx="40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潜在亏损无限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00" y="6336"/>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10" name="圆角矩形 9"/>
            <p:cNvSpPr/>
            <p:nvPr/>
          </p:nvSpPr>
          <p:spPr>
            <a:xfrm>
              <a:off x="11509" y="8008"/>
              <a:ext cx="434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占用比较多的保证金</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8" name="圆角矩形 7"/>
          <p:cNvSpPr/>
          <p:nvPr/>
        </p:nvSpPr>
        <p:spPr>
          <a:xfrm>
            <a:off x="4485005" y="3378200"/>
            <a:ext cx="1721485" cy="521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胜算较大</a:t>
            </a:r>
            <a:endParaRPr lang="zh-CN" altLang="en-US" dirty="0">
              <a:solidFill>
                <a:schemeClr val="tx1"/>
              </a:solidFill>
              <a:sym typeface="+mn-ea"/>
            </a:endParaRPr>
          </a:p>
        </p:txBody>
      </p:sp>
      <p:sp>
        <p:nvSpPr>
          <p:cNvPr id="9" name="圆角矩形 8"/>
          <p:cNvSpPr/>
          <p:nvPr/>
        </p:nvSpPr>
        <p:spPr>
          <a:xfrm>
            <a:off x="6525260" y="3242945"/>
            <a:ext cx="3878580" cy="736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交易者在隐含波动率较高的情况下，甚至能从其下降的过程中获利</a:t>
            </a:r>
            <a:endParaRPr lang="zh-CN" altLang="en-US" dirty="0">
              <a:solidFill>
                <a:schemeClr val="tx1"/>
              </a:solidFill>
              <a:sym typeface="+mn-ea"/>
            </a:endParaRPr>
          </a:p>
        </p:txBody>
      </p:sp>
    </p:spTree>
  </p:cSld>
  <p:clrMapOvr>
    <a:masterClrMapping/>
  </p:clrMapOvr>
  <p:transition>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05580" y="2132965"/>
            <a:ext cx="63366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a:t>
            </a:r>
            <a:r>
              <a:rPr kumimoji="0" lang="zh-CN" altLang="en-US" sz="5400" b="1" dirty="0" smtClean="0">
                <a:solidFill>
                  <a:schemeClr val="bg1"/>
                </a:solidFill>
                <a:latin typeface="微软雅黑" panose="020B0503020204020204" pitchFamily="34" charset="-122"/>
                <a:ea typeface="微软雅黑" panose="020B0503020204020204" pitchFamily="34" charset="-122"/>
              </a:rPr>
              <a:t>七节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endParaRPr kumimoji="0" lang="en-US" altLang="zh-CN" sz="5400" b="1" dirty="0" smtClean="0">
              <a:solidFill>
                <a:schemeClr val="bg1"/>
              </a:solidFill>
              <a:latin typeface="微软雅黑" panose="020B0503020204020204" pitchFamily="34" charset="-122"/>
              <a:ea typeface="微软雅黑" panose="020B0503020204020204" pitchFamily="34" charset="-122"/>
            </a:endParaRPr>
          </a:p>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蝶式套利</a:t>
            </a:r>
            <a:r>
              <a:rPr kumimoji="0" lang="zh-CN" altLang="en-US" sz="5400" b="1" dirty="0" smtClean="0">
                <a:solidFill>
                  <a:schemeClr val="bg1"/>
                </a:solidFill>
                <a:latin typeface="微软雅黑" panose="020B0503020204020204" pitchFamily="34" charset="-122"/>
                <a:ea typeface="微软雅黑" panose="020B0503020204020204" pitchFamily="34" charset="-122"/>
              </a:rPr>
              <a:t>策略</a:t>
            </a:r>
            <a:endParaRPr kumimoji="0" lang="zh-CN" altLang="en-US" sz="5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92785" y="980440"/>
            <a:ext cx="10810875" cy="44278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342900" algn="l" latinLnBrk="0">
              <a:lnSpc>
                <a:spcPct val="150000"/>
              </a:lnSpc>
              <a:spcBef>
                <a:spcPts val="0"/>
              </a:spcBef>
              <a:buClrTx/>
              <a:buSzTx/>
              <a:buFont typeface="Arial" panose="020B0604020202020204" pitchFamily="34" charset="0"/>
              <a:buChar char="•"/>
            </a:pPr>
            <a:r>
              <a:rPr lang="zh-CN" altLang="en-US" sz="2200" dirty="0">
                <a:latin typeface="+mn-lt"/>
                <a:ea typeface="+mn-ea"/>
              </a:rPr>
              <a:t>蝶式套利策略是由三种具有相同标的物和到期期限、不同执行价格的期权合约组成，因为形状像蝴蝶的翅膀一样对称于身体两侧，因此称为蝶式套利。</a:t>
            </a:r>
            <a:endParaRPr lang="zh-CN" altLang="en-US" sz="2200" dirty="0">
              <a:latin typeface="+mn-lt"/>
              <a:ea typeface="+mn-ea"/>
            </a:endParaRPr>
          </a:p>
          <a:p>
            <a:pPr marL="0" indent="-34290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ct val="150000"/>
              </a:lnSpc>
              <a:spcBef>
                <a:spcPts val="0"/>
              </a:spcBef>
              <a:buClrTx/>
              <a:buSzTx/>
              <a:buFont typeface="Arial" panose="020B0604020202020204" pitchFamily="34" charset="0"/>
              <a:buChar char="•"/>
            </a:pPr>
            <a:endParaRPr lang="zh-CN" altLang="en-US" sz="2200" b="1" dirty="0">
              <a:latin typeface="+mn-lt"/>
              <a:ea typeface="+mn-ea"/>
            </a:endParaRPr>
          </a:p>
          <a:p>
            <a:pPr marL="0" indent="-342900" algn="l" latinLnBrk="0">
              <a:lnSpc>
                <a:spcPct val="150000"/>
              </a:lnSpc>
              <a:spcBef>
                <a:spcPts val="0"/>
              </a:spcBef>
              <a:buClrTx/>
              <a:buSzTx/>
              <a:buFont typeface="Arial" panose="020B0604020202020204" pitchFamily="34" charset="0"/>
              <a:buChar char="•"/>
            </a:pPr>
            <a:r>
              <a:rPr lang="zh-CN" altLang="en-US" sz="2200" b="1" dirty="0">
                <a:latin typeface="+mn-lt"/>
                <a:ea typeface="+mn-ea"/>
              </a:rPr>
              <a:t>（一）买入蝶式套利期权的概念</a:t>
            </a:r>
            <a:endParaRPr lang="zh-CN" altLang="en-US" sz="2200" b="1" dirty="0">
              <a:latin typeface="+mn-lt"/>
              <a:ea typeface="+mn-ea"/>
            </a:endParaRPr>
          </a:p>
          <a:p>
            <a:pPr marL="0" indent="-342900" algn="l" latinLnBrk="0">
              <a:lnSpc>
                <a:spcPct val="150000"/>
              </a:lnSpc>
              <a:spcBef>
                <a:spcPts val="0"/>
              </a:spcBef>
              <a:buClrTx/>
              <a:buSzTx/>
              <a:buFont typeface="Arial" panose="020B0604020202020204" pitchFamily="34" charset="0"/>
              <a:buChar char="•"/>
            </a:pPr>
            <a:r>
              <a:rPr lang="zh-CN" altLang="en-US" sz="2200" dirty="0">
                <a:latin typeface="+mn-lt"/>
                <a:ea typeface="+mn-ea"/>
              </a:rPr>
              <a:t>买入蝶式期权是牛市看跌价差期权和熊市看涨价差期权的组合。由于较高行权价的看跌期权和较低行权价的看涨期权具有相同的行权价，从损益图上看来是蝴蝶的形状 ，由此被称为蝶式套利期权。</a:t>
            </a: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a:t>
            </a:r>
            <a:r>
              <a:rPr lang="zh-CN" altLang="en-US" sz="2800" b="1" cap="small" dirty="0">
                <a:latin typeface="微软雅黑" panose="020B0503020204020204" pitchFamily="34" charset="-122"/>
                <a:ea typeface="微软雅黑" panose="020B0503020204020204" pitchFamily="34" charset="-122"/>
                <a:cs typeface="+mn-cs"/>
              </a:rPr>
              <a:t>蝶式套利的</a:t>
            </a:r>
            <a:r>
              <a:rPr lang="zh-CN" altLang="en-US" sz="2800" b="1" cap="small" dirty="0">
                <a:latin typeface="微软雅黑" panose="020B0503020204020204" pitchFamily="34" charset="-122"/>
                <a:ea typeface="微软雅黑" panose="020B0503020204020204" pitchFamily="34" charset="-122"/>
                <a:cs typeface="+mn-cs"/>
              </a:rPr>
              <a:t>概念</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标题 1"/>
          <p:cNvSpPr>
            <a:spLocks noGrp="1"/>
          </p:cNvSpPr>
          <p:nvPr/>
        </p:nvSpPr>
        <p:spPr>
          <a:xfrm>
            <a:off x="333108" y="2636437"/>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二、买入蝶式</a:t>
            </a:r>
            <a:r>
              <a:rPr lang="zh-CN" altLang="en-US" sz="2800" b="1" cap="small" dirty="0">
                <a:latin typeface="微软雅黑" panose="020B0503020204020204" pitchFamily="34" charset="-122"/>
                <a:ea typeface="微软雅黑" panose="020B0503020204020204" pitchFamily="34" charset="-122"/>
                <a:cs typeface="+mn-cs"/>
              </a:rPr>
              <a:t>套利</a:t>
            </a:r>
            <a:endParaRPr lang="zh-CN" altLang="en-US" sz="2800" b="1" cap="small" dirty="0">
              <a:latin typeface="微软雅黑" panose="020B0503020204020204" pitchFamily="34" charset="-122"/>
              <a:ea typeface="微软雅黑" panose="020B0503020204020204" pitchFamily="34" charset="-122"/>
              <a:cs typeface="+mn-cs"/>
            </a:endParaRPr>
          </a:p>
        </p:txBody>
      </p:sp>
      <p:cxnSp>
        <p:nvCxnSpPr>
          <p:cNvPr id="4" name="直接连接符 3"/>
          <p:cNvCxnSpPr/>
          <p:nvPr/>
        </p:nvCxnSpPr>
        <p:spPr>
          <a:xfrm flipV="1">
            <a:off x="189230" y="3356610"/>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0395" y="404495"/>
            <a:ext cx="10610850" cy="346138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404228"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sym typeface="+mn-ea"/>
              </a:rPr>
              <a:t>买入蝶式套利</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1"/>
          <a:stretch>
            <a:fillRect/>
          </a:stretch>
        </p:blipFill>
        <p:spPr>
          <a:xfrm>
            <a:off x="1628775" y="3068955"/>
            <a:ext cx="5676900" cy="3375025"/>
          </a:xfrm>
          <a:prstGeom prst="rect">
            <a:avLst/>
          </a:prstGeom>
        </p:spPr>
      </p:pic>
      <p:sp>
        <p:nvSpPr>
          <p:cNvPr id="6" name="文本框 5"/>
          <p:cNvSpPr txBox="1"/>
          <p:nvPr/>
        </p:nvSpPr>
        <p:spPr>
          <a:xfrm>
            <a:off x="7411720" y="4436745"/>
            <a:ext cx="3819525" cy="368300"/>
          </a:xfrm>
          <a:prstGeom prst="rect">
            <a:avLst/>
          </a:prstGeom>
          <a:noFill/>
        </p:spPr>
        <p:txBody>
          <a:bodyPr wrap="square" rtlCol="0">
            <a:spAutoFit/>
          </a:bodyPr>
          <a:p>
            <a:r>
              <a:rPr lang="zh-CN" altLang="en-US" b="1"/>
              <a:t>图</a:t>
            </a:r>
            <a:r>
              <a:rPr lang="en-US" altLang="zh-CN" b="1"/>
              <a:t>12-14    </a:t>
            </a:r>
            <a:r>
              <a:rPr lang="zh-CN" altLang="en-US" b="1"/>
              <a:t>买入蝶式套利收益图</a:t>
            </a:r>
            <a:endParaRPr lang="zh-CN" altLang="en-US" b="1"/>
          </a:p>
        </p:txBody>
      </p:sp>
      <p:grpSp>
        <p:nvGrpSpPr>
          <p:cNvPr id="12" name="组合 11"/>
          <p:cNvGrpSpPr/>
          <p:nvPr/>
        </p:nvGrpSpPr>
        <p:grpSpPr>
          <a:xfrm>
            <a:off x="1844675" y="908685"/>
            <a:ext cx="8018145" cy="2484120"/>
            <a:chOff x="2565" y="3246"/>
            <a:chExt cx="12627" cy="3912"/>
          </a:xfrm>
        </p:grpSpPr>
        <p:sp>
          <p:nvSpPr>
            <p:cNvPr id="3" name="椭圆 2"/>
            <p:cNvSpPr/>
            <p:nvPr/>
          </p:nvSpPr>
          <p:spPr>
            <a:xfrm>
              <a:off x="2565" y="4153"/>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类型</a:t>
              </a:r>
              <a:endParaRPr lang="zh-CN" altLang="en-US" b="1"/>
            </a:p>
          </p:txBody>
        </p:sp>
        <p:sp>
          <p:nvSpPr>
            <p:cNvPr id="8" name="圆角矩形 7"/>
            <p:cNvSpPr/>
            <p:nvPr/>
          </p:nvSpPr>
          <p:spPr>
            <a:xfrm>
              <a:off x="7782" y="3246"/>
              <a:ext cx="7282" cy="18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买入</a:t>
              </a:r>
              <a:r>
                <a:rPr lang="en-US" altLang="zh-CN" dirty="0">
                  <a:solidFill>
                    <a:schemeClr val="tx1"/>
                  </a:solidFill>
                  <a:sym typeface="+mn-ea"/>
                </a:rPr>
                <a:t>1</a:t>
              </a:r>
              <a:r>
                <a:rPr lang="zh-CN" altLang="en-US" dirty="0">
                  <a:solidFill>
                    <a:schemeClr val="tx1"/>
                  </a:solidFill>
                  <a:sym typeface="+mn-ea"/>
                </a:rPr>
                <a:t>份较低行权价的看涨期权，</a:t>
              </a:r>
              <a:endParaRPr lang="zh-CN" altLang="en-US" dirty="0">
                <a:solidFill>
                  <a:schemeClr val="tx1"/>
                </a:solidFill>
                <a:sym typeface="+mn-ea"/>
              </a:endParaRPr>
            </a:p>
            <a:p>
              <a:pPr algn="ctr"/>
              <a:r>
                <a:rPr lang="zh-CN" altLang="en-US" dirty="0">
                  <a:solidFill>
                    <a:schemeClr val="tx1"/>
                  </a:solidFill>
                  <a:sym typeface="+mn-ea"/>
                </a:rPr>
                <a:t>卖出</a:t>
              </a:r>
              <a:r>
                <a:rPr lang="en-US" altLang="zh-CN" dirty="0">
                  <a:solidFill>
                    <a:schemeClr val="tx1"/>
                  </a:solidFill>
                  <a:sym typeface="+mn-ea"/>
                </a:rPr>
                <a:t>2</a:t>
              </a:r>
              <a:r>
                <a:rPr lang="zh-CN" altLang="en-US" dirty="0">
                  <a:solidFill>
                    <a:schemeClr val="tx1"/>
                  </a:solidFill>
                  <a:sym typeface="+mn-ea"/>
                </a:rPr>
                <a:t>份中等行权价的看涨期权，</a:t>
              </a:r>
              <a:endParaRPr lang="zh-CN" altLang="en-US" dirty="0">
                <a:solidFill>
                  <a:schemeClr val="tx1"/>
                </a:solidFill>
                <a:sym typeface="+mn-ea"/>
              </a:endParaRPr>
            </a:p>
            <a:p>
              <a:pPr algn="ctr"/>
              <a:r>
                <a:rPr lang="zh-CN" altLang="en-US" dirty="0">
                  <a:solidFill>
                    <a:schemeClr val="tx1"/>
                  </a:solidFill>
                  <a:sym typeface="+mn-ea"/>
                </a:rPr>
                <a:t>在买入</a:t>
              </a:r>
              <a:r>
                <a:rPr lang="en-US" altLang="zh-CN" dirty="0">
                  <a:solidFill>
                    <a:schemeClr val="tx1"/>
                  </a:solidFill>
                  <a:sym typeface="+mn-ea"/>
                </a:rPr>
                <a:t>1</a:t>
              </a:r>
              <a:r>
                <a:rPr lang="zh-CN" altLang="en-US" dirty="0">
                  <a:solidFill>
                    <a:schemeClr val="tx1"/>
                  </a:solidFill>
                  <a:sym typeface="+mn-ea"/>
                </a:rPr>
                <a:t>份较高行权价的看涨期权</a:t>
              </a:r>
              <a:endParaRPr lang="zh-CN" altLang="en-US" dirty="0">
                <a:solidFill>
                  <a:schemeClr val="tx1"/>
                </a:solidFill>
                <a:sym typeface="+mn-ea"/>
              </a:endParaRPr>
            </a:p>
          </p:txBody>
        </p:sp>
        <p:sp>
          <p:nvSpPr>
            <p:cNvPr id="9" name="圆角矩形 8"/>
            <p:cNvSpPr/>
            <p:nvPr/>
          </p:nvSpPr>
          <p:spPr>
            <a:xfrm>
              <a:off x="7654" y="5400"/>
              <a:ext cx="7538" cy="17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买入</a:t>
              </a:r>
              <a:r>
                <a:rPr lang="en-US" altLang="zh-CN" dirty="0">
                  <a:solidFill>
                    <a:schemeClr val="tx1"/>
                  </a:solidFill>
                  <a:sym typeface="+mn-ea"/>
                </a:rPr>
                <a:t>1</a:t>
              </a:r>
              <a:r>
                <a:rPr lang="zh-CN" altLang="en-US" dirty="0">
                  <a:solidFill>
                    <a:schemeClr val="tx1"/>
                  </a:solidFill>
                  <a:sym typeface="+mn-ea"/>
                </a:rPr>
                <a:t>份较低行权价的看跌期权，</a:t>
              </a:r>
              <a:endParaRPr lang="zh-CN" altLang="en-US" dirty="0">
                <a:solidFill>
                  <a:schemeClr val="tx1"/>
                </a:solidFill>
                <a:sym typeface="+mn-ea"/>
              </a:endParaRPr>
            </a:p>
            <a:p>
              <a:pPr algn="ctr"/>
              <a:r>
                <a:rPr lang="zh-CN" altLang="en-US" dirty="0">
                  <a:solidFill>
                    <a:schemeClr val="tx1"/>
                  </a:solidFill>
                  <a:sym typeface="+mn-ea"/>
                </a:rPr>
                <a:t>卖出</a:t>
              </a:r>
              <a:r>
                <a:rPr lang="en-US" altLang="zh-CN" dirty="0">
                  <a:solidFill>
                    <a:schemeClr val="tx1"/>
                  </a:solidFill>
                  <a:sym typeface="+mn-ea"/>
                </a:rPr>
                <a:t>2</a:t>
              </a:r>
              <a:r>
                <a:rPr lang="zh-CN" altLang="en-US" dirty="0">
                  <a:solidFill>
                    <a:schemeClr val="tx1"/>
                  </a:solidFill>
                  <a:sym typeface="+mn-ea"/>
                </a:rPr>
                <a:t>份中等行权价的看跌期权，</a:t>
              </a:r>
              <a:endParaRPr lang="zh-CN" altLang="en-US" dirty="0">
                <a:solidFill>
                  <a:schemeClr val="tx1"/>
                </a:solidFill>
                <a:sym typeface="+mn-ea"/>
              </a:endParaRPr>
            </a:p>
            <a:p>
              <a:pPr algn="ctr"/>
              <a:r>
                <a:rPr lang="zh-CN" altLang="en-US" dirty="0">
                  <a:solidFill>
                    <a:schemeClr val="tx1"/>
                  </a:solidFill>
                  <a:sym typeface="+mn-ea"/>
                </a:rPr>
                <a:t>在买入</a:t>
              </a:r>
              <a:r>
                <a:rPr lang="en-US" altLang="zh-CN" dirty="0">
                  <a:solidFill>
                    <a:schemeClr val="tx1"/>
                  </a:solidFill>
                  <a:sym typeface="+mn-ea"/>
                </a:rPr>
                <a:t>1</a:t>
              </a:r>
              <a:r>
                <a:rPr lang="zh-CN" altLang="en-US" dirty="0">
                  <a:solidFill>
                    <a:schemeClr val="tx1"/>
                  </a:solidFill>
                  <a:sym typeface="+mn-ea"/>
                </a:rPr>
                <a:t>份较高行权价的看跌期权</a:t>
              </a:r>
              <a:endParaRPr lang="zh-CN" altLang="en-US" dirty="0">
                <a:solidFill>
                  <a:schemeClr val="tx1"/>
                </a:solidFill>
                <a:sym typeface="+mn-ea"/>
              </a:endParaRPr>
            </a:p>
          </p:txBody>
        </p:sp>
        <p:cxnSp>
          <p:nvCxnSpPr>
            <p:cNvPr id="10" name="直接箭头连接符 9"/>
            <p:cNvCxnSpPr>
              <a:stCxn id="3" idx="6"/>
              <a:endCxn id="8" idx="1"/>
            </p:cNvCxnSpPr>
            <p:nvPr/>
          </p:nvCxnSpPr>
          <p:spPr>
            <a:xfrm flipV="1">
              <a:off x="4520" y="4183"/>
              <a:ext cx="3262" cy="903"/>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9" idx="1"/>
            </p:cNvCxnSpPr>
            <p:nvPr/>
          </p:nvCxnSpPr>
          <p:spPr>
            <a:xfrm>
              <a:off x="4493" y="5060"/>
              <a:ext cx="3161" cy="122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404228"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sym typeface="+mn-ea"/>
              </a:rPr>
              <a:t>买入蝶式套利</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765175" y="836295"/>
            <a:ext cx="4684395" cy="5354320"/>
          </a:xfrm>
          <a:prstGeom prst="rect">
            <a:avLst/>
          </a:prstGeom>
          <a:solidFill>
            <a:schemeClr val="bg1">
              <a:lumMod val="85000"/>
            </a:schemeClr>
          </a:solidFill>
        </p:spPr>
        <p:txBody>
          <a:bodyPr wrap="square" rtlCol="0" anchor="t">
            <a:spAutoFit/>
          </a:bodyPr>
          <a:p>
            <a:r>
              <a:rPr lang="zh-CN" altLang="en-US"/>
              <a:t>#买入蝶式套利</a:t>
            </a:r>
            <a:endParaRPr lang="zh-CN" altLang="en-US"/>
          </a:p>
          <a:p>
            <a:r>
              <a:rPr lang="zh-CN" altLang="en-US"/>
              <a:t>s=28</a:t>
            </a:r>
            <a:endParaRPr lang="zh-CN" altLang="en-US"/>
          </a:p>
          <a:p>
            <a:r>
              <a:rPr lang="zh-CN" altLang="en-US"/>
              <a:t>xa=20</a:t>
            </a:r>
            <a:endParaRPr lang="zh-CN" altLang="en-US"/>
          </a:p>
          <a:p>
            <a:r>
              <a:rPr lang="zh-CN" altLang="en-US"/>
              <a:t>xb=25</a:t>
            </a:r>
            <a:endParaRPr lang="zh-CN" altLang="en-US"/>
          </a:p>
          <a:p>
            <a:r>
              <a:rPr lang="zh-CN" altLang="en-US"/>
              <a:t>xc=30</a:t>
            </a:r>
            <a:endParaRPr lang="zh-CN" altLang="en-US"/>
          </a:p>
          <a:p>
            <a:r>
              <a:rPr lang="zh-CN" altLang="en-US"/>
              <a:t>r=0.05</a:t>
            </a:r>
            <a:endParaRPr lang="zh-CN" altLang="en-US"/>
          </a:p>
          <a:p>
            <a:r>
              <a:rPr lang="zh-CN" altLang="en-US"/>
              <a:t>t=1</a:t>
            </a:r>
            <a:endParaRPr lang="zh-CN" altLang="en-US"/>
          </a:p>
          <a:p>
            <a:r>
              <a:rPr lang="zh-CN" altLang="en-US"/>
              <a:t>v=0.1</a:t>
            </a:r>
            <a:endParaRPr lang="zh-CN" altLang="en-US"/>
          </a:p>
          <a:p>
            <a:r>
              <a:rPr lang="zh-CN" altLang="en-US"/>
              <a:t>st =np.linspace(1,50,500)</a:t>
            </a:r>
            <a:endParaRPr lang="zh-CN" altLang="en-US"/>
          </a:p>
          <a:p>
            <a:r>
              <a:rPr lang="zh-CN" altLang="en-US"/>
              <a:t>ca,pa=blsprice(s,xa,r,t,v)</a:t>
            </a:r>
            <a:endParaRPr lang="zh-CN" altLang="en-US"/>
          </a:p>
          <a:p>
            <a:r>
              <a:rPr lang="zh-CN" altLang="en-US"/>
              <a:t>cb,pb=blsprice(s,xb,r,t,v)</a:t>
            </a:r>
            <a:endParaRPr lang="zh-CN" altLang="en-US"/>
          </a:p>
          <a:p>
            <a:r>
              <a:rPr lang="zh-CN" altLang="en-US"/>
              <a:t>cc,pc=blsprice(s,xc,r,t,v)</a:t>
            </a:r>
            <a:endParaRPr lang="zh-CN" altLang="en-US"/>
          </a:p>
          <a:p>
            <a:r>
              <a:rPr lang="zh-CN" altLang="en-US"/>
              <a:t>aa=np.zeros((2,len(st-ka)))</a:t>
            </a:r>
            <a:endParaRPr lang="zh-CN" altLang="en-US"/>
          </a:p>
          <a:p>
            <a:r>
              <a:rPr lang="zh-CN" altLang="en-US"/>
              <a:t>aa[0]=st-xa</a:t>
            </a:r>
            <a:endParaRPr lang="zh-CN" altLang="en-US"/>
          </a:p>
          <a:p>
            <a:r>
              <a:rPr lang="zh-CN" altLang="en-US"/>
              <a:t>bb=np.zeros((2,len(st-ka)))</a:t>
            </a:r>
            <a:endParaRPr lang="zh-CN" altLang="en-US"/>
          </a:p>
          <a:p>
            <a:r>
              <a:rPr lang="zh-CN" altLang="en-US"/>
              <a:t>bb[0]=st-xb</a:t>
            </a:r>
            <a:endParaRPr lang="zh-CN" altLang="en-US"/>
          </a:p>
          <a:p>
            <a:r>
              <a:rPr lang="zh-CN" altLang="en-US"/>
              <a:t>c=np.zeros((2,len(st-ka)))</a:t>
            </a:r>
            <a:endParaRPr lang="zh-CN" altLang="en-US"/>
          </a:p>
          <a:p>
            <a:r>
              <a:rPr lang="zh-CN" altLang="en-US"/>
              <a:t>c[0]=st-xc</a:t>
            </a:r>
            <a:endParaRPr lang="zh-CN" altLang="en-US"/>
          </a:p>
          <a:p>
            <a:r>
              <a:rPr lang="zh-CN" altLang="en-US"/>
              <a:t>Profit_1=np.max(aa,0)-ca</a:t>
            </a:r>
            <a:endParaRPr lang="zh-CN" altLang="en-US"/>
          </a:p>
        </p:txBody>
      </p:sp>
      <p:sp>
        <p:nvSpPr>
          <p:cNvPr id="3" name="文本框 2"/>
          <p:cNvSpPr txBox="1"/>
          <p:nvPr/>
        </p:nvSpPr>
        <p:spPr>
          <a:xfrm>
            <a:off x="6309360" y="836295"/>
            <a:ext cx="4684395" cy="3415030"/>
          </a:xfrm>
          <a:prstGeom prst="rect">
            <a:avLst/>
          </a:prstGeom>
          <a:solidFill>
            <a:schemeClr val="bg1">
              <a:lumMod val="85000"/>
            </a:schemeClr>
          </a:solidFill>
        </p:spPr>
        <p:txBody>
          <a:bodyPr wrap="square" rtlCol="0" anchor="t">
            <a:spAutoFit/>
          </a:bodyPr>
          <a:p>
            <a:r>
              <a:rPr lang="zh-CN" altLang="en-US"/>
              <a:t>Profit_2=2*cb-2*np.max(bb,0)</a:t>
            </a:r>
            <a:endParaRPr lang="zh-CN" altLang="en-US"/>
          </a:p>
          <a:p>
            <a:r>
              <a:rPr lang="zh-CN" altLang="en-US"/>
              <a:t>Profit_3=np.max(c,0)-cc</a:t>
            </a:r>
            <a:endParaRPr lang="zh-CN" altLang="en-US"/>
          </a:p>
          <a:p>
            <a:r>
              <a:rPr lang="zh-CN" altLang="en-US"/>
              <a:t>Profit=Profit_1+Profit_2+Profit_3</a:t>
            </a:r>
            <a:endParaRPr lang="zh-CN" altLang="en-US"/>
          </a:p>
          <a:p>
            <a:r>
              <a:rPr lang="zh-CN" altLang="en-US"/>
              <a:t>plt.figure()</a:t>
            </a:r>
            <a:endParaRPr lang="zh-CN" altLang="en-US"/>
          </a:p>
          <a:p>
            <a:r>
              <a:rPr lang="zh-CN" altLang="en-US"/>
              <a:t>plt.plot(st,Profit_1,'k--')</a:t>
            </a:r>
            <a:endParaRPr lang="zh-CN" altLang="en-US"/>
          </a:p>
          <a:p>
            <a:r>
              <a:rPr lang="zh-CN" altLang="en-US"/>
              <a:t>plt.plot(st,Profit_2,'k--')</a:t>
            </a:r>
            <a:endParaRPr lang="zh-CN" altLang="en-US"/>
          </a:p>
          <a:p>
            <a:r>
              <a:rPr lang="zh-CN" altLang="en-US"/>
              <a:t>plt.plot(st,Profit_3,'k--')</a:t>
            </a:r>
            <a:endParaRPr lang="zh-CN" altLang="en-US"/>
          </a:p>
          <a:p>
            <a:r>
              <a:rPr lang="zh-CN" altLang="en-US"/>
              <a:t>plt.plot(st,Profit,'k')</a:t>
            </a:r>
            <a:endParaRPr lang="zh-CN" altLang="en-US"/>
          </a:p>
          <a:p>
            <a:r>
              <a:rPr lang="zh-CN" altLang="en-US"/>
              <a:t>plt.title('买入蝶式套利(s=28)')</a:t>
            </a:r>
            <a:endParaRPr lang="zh-CN" altLang="en-US"/>
          </a:p>
          <a:p>
            <a:r>
              <a:rPr lang="zh-CN" altLang="en-US"/>
              <a:t>plt.xlabel('标的价格')</a:t>
            </a:r>
            <a:endParaRPr lang="zh-CN" altLang="en-US"/>
          </a:p>
          <a:p>
            <a:r>
              <a:rPr lang="zh-CN" altLang="en-US"/>
              <a:t>plt.ylabel('收益')</a:t>
            </a:r>
            <a:endParaRPr lang="zh-CN" altLang="en-US"/>
          </a:p>
          <a:p>
            <a:r>
              <a:rPr lang="zh-CN" altLang="en-US"/>
              <a:t>plt.show()</a:t>
            </a:r>
            <a:endParaRPr lang="zh-CN" altLang="en-US"/>
          </a:p>
        </p:txBody>
      </p:sp>
    </p:spTree>
  </p:cSld>
  <p:clrMapOvr>
    <a:masterClrMapping/>
  </p:clrMapOvr>
  <p:transition>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1030" y="4292600"/>
            <a:ext cx="11233150" cy="18726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1"/>
          <p:cNvSpPr>
            <a:spLocks noGrp="1"/>
          </p:cNvSpPr>
          <p:nvPr/>
        </p:nvSpPr>
        <p:spPr>
          <a:xfrm>
            <a:off x="621030" y="2421255"/>
            <a:ext cx="11240135" cy="116332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r>
              <a:rPr lang="zh-CN" altLang="en-US" sz="2200" b="1" dirty="0">
                <a:latin typeface="+mn-lt"/>
                <a:ea typeface="+mn-ea"/>
              </a:rPr>
              <a:t>（</a:t>
            </a:r>
            <a:r>
              <a:rPr lang="zh-CN" altLang="en-US" sz="2200" b="1" dirty="0">
                <a:latin typeface="+mn-lt"/>
                <a:ea typeface="+mn-ea"/>
              </a:rPr>
              <a:t>二）买入蝶式套利期权的损益说明</a:t>
            </a:r>
            <a:endParaRPr lang="zh-CN" altLang="en-US" sz="2200" b="1" dirty="0">
              <a:latin typeface="+mn-lt"/>
              <a:ea typeface="+mn-ea"/>
            </a:endParaRPr>
          </a:p>
          <a:p>
            <a:pPr marL="0" indent="-342900" algn="l">
              <a:spcBef>
                <a:spcPts val="0"/>
              </a:spcBef>
              <a:buClrTx/>
              <a:buSzTx/>
              <a:buFont typeface="Arial" panose="020B0604020202020204" pitchFamily="34" charset="0"/>
              <a:buChar char="•"/>
            </a:pPr>
            <a:r>
              <a:rPr lang="zh-CN" altLang="en-US" sz="2200" dirty="0">
                <a:latin typeface="+mn-lt"/>
                <a:ea typeface="+mn-ea"/>
              </a:rPr>
              <a:t>当出现获利趋势时，时间耗损对该期权组合是有利的。当出现损失趋势时，时间耗损对该期权组合是不利的。买入蝶式套利收益表如表12-23所示。</a:t>
            </a: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en-US" altLang="zh-CN" sz="2200" dirty="0">
                <a:latin typeface="+mn-lt"/>
                <a:ea typeface="+mn-ea"/>
              </a:rPr>
              <a:t>                                                     </a:t>
            </a:r>
            <a:r>
              <a:rPr lang="zh-CN" altLang="en-US" sz="2200" dirty="0">
                <a:latin typeface="+mn-lt"/>
                <a:ea typeface="+mn-ea"/>
              </a:rPr>
              <a:t>表</a:t>
            </a:r>
            <a:r>
              <a:rPr lang="en-US" altLang="zh-CN" sz="2200" dirty="0">
                <a:latin typeface="+mn-lt"/>
                <a:ea typeface="+mn-ea"/>
              </a:rPr>
              <a:t>12-23  </a:t>
            </a:r>
            <a:r>
              <a:rPr lang="zh-CN" altLang="en-US" sz="2200" dirty="0">
                <a:latin typeface="+mn-lt"/>
                <a:ea typeface="+mn-ea"/>
              </a:rPr>
              <a:t>买入蝶式套利收益</a:t>
            </a:r>
            <a:r>
              <a:rPr lang="zh-CN" altLang="en-US" sz="2200" dirty="0">
                <a:latin typeface="+mn-lt"/>
                <a:ea typeface="+mn-ea"/>
              </a:rPr>
              <a:t>表</a:t>
            </a: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zh-CN" altLang="en-US" sz="2200" dirty="0">
                <a:latin typeface="+mn-lt"/>
                <a:ea typeface="+mn-ea"/>
              </a:rPr>
              <a:t>【</a:t>
            </a:r>
            <a:r>
              <a:rPr lang="zh-CN" altLang="en-US" sz="2200" b="1" dirty="0">
                <a:latin typeface="+mn-lt"/>
                <a:ea typeface="+mn-ea"/>
              </a:rPr>
              <a:t>例12-15</a:t>
            </a:r>
            <a:r>
              <a:rPr lang="zh-CN" altLang="en-US" sz="2200" dirty="0">
                <a:latin typeface="+mn-lt"/>
                <a:ea typeface="+mn-ea"/>
              </a:rPr>
              <a:t>】2021年5月17日A公司股票以40元的价格交易。当日，某投资者以5元的价格买入1张2022年6月到期，行权价格为35元的认购期权；再以3元的价格售出2张2022年6月到期，行权价为40元的认购期权；并且再以1元的价格购买1张2022年6月到期，行权价为45元的认购期权，期权的合约单位均为10000。</a:t>
            </a: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zh-CN" altLang="en-US" sz="2200" dirty="0">
                <a:latin typeface="+mn-lt"/>
                <a:ea typeface="+mn-ea"/>
              </a:rPr>
              <a:t>试计算该策略的损益情况，以及当到期日股价分别为45元/股和40元/股时的组合损益。</a:t>
            </a: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买入蝶式套利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4" name="表格 3"/>
          <p:cNvGraphicFramePr/>
          <p:nvPr>
            <p:custDataLst>
              <p:tags r:id="rId1"/>
            </p:custDataLst>
          </p:nvPr>
        </p:nvGraphicFramePr>
        <p:xfrm>
          <a:off x="1759585" y="2132965"/>
          <a:ext cx="8530590" cy="1922780"/>
        </p:xfrm>
        <a:graphic>
          <a:graphicData uri="http://schemas.openxmlformats.org/drawingml/2006/table">
            <a:tbl>
              <a:tblPr firstRow="1" bandRow="1">
                <a:tableStyleId>{7DF18680-E054-41AD-8BC1-D1AEF772440D}</a:tableStyleId>
              </a:tblPr>
              <a:tblGrid>
                <a:gridCol w="4265295"/>
                <a:gridCol w="4265295"/>
              </a:tblGrid>
              <a:tr h="398780">
                <a:tc>
                  <a:txBody>
                    <a:bodyPr/>
                    <a:p>
                      <a:pPr>
                        <a:buNone/>
                      </a:pPr>
                      <a:r>
                        <a:rPr lang="zh-CN" altLang="en-US"/>
                        <a:t>构建成本</a:t>
                      </a:r>
                      <a:endParaRPr lang="zh-CN" altLang="en-US"/>
                    </a:p>
                  </a:txBody>
                  <a:tcPr/>
                </a:tc>
                <a:tc>
                  <a:txBody>
                    <a:bodyPr/>
                    <a:p>
                      <a:pPr>
                        <a:buNone/>
                      </a:pPr>
                      <a:r>
                        <a:rPr lang="zh-CN" altLang="en-US"/>
                        <a:t>有上限，期权权利金</a:t>
                      </a:r>
                      <a:endParaRPr lang="zh-CN" altLang="en-US"/>
                    </a:p>
                  </a:txBody>
                  <a:tcPr/>
                </a:tc>
              </a:tr>
              <a:tr h="381000">
                <a:tc>
                  <a:txBody>
                    <a:bodyPr/>
                    <a:p>
                      <a:pPr>
                        <a:buNone/>
                      </a:pPr>
                      <a:r>
                        <a:rPr lang="zh-CN" altLang="en-US"/>
                        <a:t>最大损失</a:t>
                      </a:r>
                      <a:endParaRPr lang="zh-CN" altLang="en-US"/>
                    </a:p>
                  </a:txBody>
                  <a:tcPr/>
                </a:tc>
                <a:tc>
                  <a:txBody>
                    <a:bodyPr/>
                    <a:p>
                      <a:pPr>
                        <a:buNone/>
                      </a:pPr>
                      <a:r>
                        <a:rPr lang="zh-CN" altLang="en-US"/>
                        <a:t>有限，支付的净期权权利金</a:t>
                      </a:r>
                      <a:endParaRPr lang="zh-CN" altLang="en-US"/>
                    </a:p>
                  </a:txBody>
                  <a:tcPr/>
                </a:tc>
              </a:tr>
              <a:tr h="381000">
                <a:tc>
                  <a:txBody>
                    <a:bodyPr/>
                    <a:p>
                      <a:pPr>
                        <a:buNone/>
                      </a:pPr>
                      <a:r>
                        <a:rPr lang="zh-CN" altLang="en-US"/>
                        <a:t>最大利润</a:t>
                      </a:r>
                      <a:endParaRPr lang="zh-CN" altLang="en-US"/>
                    </a:p>
                  </a:txBody>
                  <a:tcPr/>
                </a:tc>
                <a:tc>
                  <a:txBody>
                    <a:bodyPr/>
                    <a:p>
                      <a:pPr>
                        <a:buNone/>
                      </a:pPr>
                      <a:r>
                        <a:rPr lang="zh-CN" altLang="en-US"/>
                        <a:t>中间行权价-较低行权价-净期权费</a:t>
                      </a:r>
                      <a:endParaRPr lang="zh-CN" altLang="en-US"/>
                    </a:p>
                  </a:txBody>
                  <a:tcPr/>
                </a:tc>
              </a:tr>
              <a:tr h="381000">
                <a:tc>
                  <a:txBody>
                    <a:bodyPr/>
                    <a:p>
                      <a:pPr>
                        <a:buNone/>
                      </a:pPr>
                      <a:r>
                        <a:rPr lang="zh-CN" altLang="en-US"/>
                        <a:t>向下盈亏平衡点</a:t>
                      </a:r>
                      <a:endParaRPr lang="zh-CN" altLang="en-US"/>
                    </a:p>
                  </a:txBody>
                  <a:tcPr/>
                </a:tc>
                <a:tc>
                  <a:txBody>
                    <a:bodyPr/>
                    <a:p>
                      <a:pPr>
                        <a:buNone/>
                      </a:pPr>
                      <a:r>
                        <a:rPr lang="zh-CN" altLang="en-US"/>
                        <a:t>较低行权价+净期权费</a:t>
                      </a:r>
                      <a:endParaRPr lang="zh-CN" altLang="en-US"/>
                    </a:p>
                  </a:txBody>
                  <a:tcPr/>
                </a:tc>
              </a:tr>
              <a:tr h="381000">
                <a:tc>
                  <a:txBody>
                    <a:bodyPr/>
                    <a:p>
                      <a:pPr>
                        <a:buNone/>
                      </a:pPr>
                      <a:r>
                        <a:rPr lang="zh-CN" altLang="en-US"/>
                        <a:t>向上盈亏平衡点</a:t>
                      </a:r>
                      <a:endParaRPr lang="zh-CN" altLang="en-US"/>
                    </a:p>
                  </a:txBody>
                  <a:tcPr/>
                </a:tc>
                <a:tc>
                  <a:txBody>
                    <a:bodyPr/>
                    <a:p>
                      <a:pPr>
                        <a:buNone/>
                      </a:pPr>
                      <a:r>
                        <a:rPr lang="zh-CN" altLang="en-US"/>
                        <a:t>较高行权价-净期权费</a:t>
                      </a:r>
                      <a:endParaRPr lang="zh-CN" altLang="en-US"/>
                    </a:p>
                  </a:txBody>
                  <a:tcPr/>
                </a:tc>
              </a:tr>
            </a:tbl>
          </a:graphicData>
        </a:graphic>
      </p:graphicFrame>
    </p:spTree>
  </p:cSld>
  <p:clrMapOvr>
    <a:masterClrMapping/>
  </p:clrMapOvr>
  <p:transition>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1030" y="600710"/>
            <a:ext cx="11093450" cy="305435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r>
              <a:rPr lang="zh-CN" altLang="en-US" sz="2200" dirty="0">
                <a:latin typeface="+mn-lt"/>
                <a:ea typeface="+mn-ea"/>
              </a:rPr>
              <a:t>解答：</a:t>
            </a: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zh-CN" altLang="en-US" sz="2000" dirty="0">
                <a:latin typeface="+mn-lt"/>
                <a:ea typeface="+mn-ea"/>
              </a:rPr>
              <a:t>2022年6月23日（到期日）A公司的股价涨到45元/股，投资者使用该组合的净损失为10000元。</a:t>
            </a:r>
            <a:endParaRPr lang="zh-CN" altLang="en-US" sz="2000" dirty="0">
              <a:latin typeface="+mn-lt"/>
              <a:ea typeface="+mn-ea"/>
            </a:endParaRPr>
          </a:p>
          <a:p>
            <a:pPr marL="0" indent="-342900" algn="l">
              <a:spcBef>
                <a:spcPts val="0"/>
              </a:spcBef>
              <a:buClrTx/>
              <a:buSzTx/>
              <a:buFont typeface="Arial" panose="020B0604020202020204" pitchFamily="34" charset="0"/>
              <a:buChar char="•"/>
            </a:pPr>
            <a:r>
              <a:rPr lang="zh-CN" altLang="en-US" sz="2000" dirty="0">
                <a:latin typeface="+mn-lt"/>
                <a:ea typeface="+mn-ea"/>
              </a:rPr>
              <a:t>2022年6月23日（到期日）A公司股价仍保持40元/股，投资者使用该组合净收益为30000元。</a:t>
            </a:r>
            <a:endParaRPr lang="zh-CN" altLang="en-US" sz="2000" dirty="0">
              <a:latin typeface="+mn-lt"/>
              <a:ea typeface="+mn-ea"/>
            </a:endParaRPr>
          </a:p>
          <a:p>
            <a:pPr marL="0" indent="-342900" algn="ctr">
              <a:spcBef>
                <a:spcPts val="0"/>
              </a:spcBef>
              <a:buClrTx/>
              <a:buSzTx/>
              <a:buFont typeface="Arial" panose="020B0604020202020204" pitchFamily="34" charset="0"/>
              <a:buChar char="•"/>
            </a:pPr>
            <a:endParaRPr lang="zh-CN" altLang="en-US" sz="2200" dirty="0">
              <a:latin typeface="+mn-lt"/>
              <a:ea typeface="+mn-ea"/>
            </a:endParaRPr>
          </a:p>
          <a:p>
            <a:pPr marL="0" indent="-342900" algn="ctr">
              <a:spcBef>
                <a:spcPts val="0"/>
              </a:spcBef>
              <a:buClrTx/>
              <a:buSzTx/>
              <a:buFont typeface="Arial" panose="020B0604020202020204" pitchFamily="34" charset="0"/>
              <a:buChar char="•"/>
            </a:pPr>
            <a:r>
              <a:rPr lang="zh-CN" altLang="en-US" sz="2200" dirty="0">
                <a:latin typeface="+mn-lt"/>
                <a:ea typeface="+mn-ea"/>
              </a:rPr>
              <a:t>表12-24 买入蝶式套利综合分析表</a:t>
            </a: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买入蝶式套利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834390" y="4077335"/>
          <a:ext cx="10880090" cy="2091690"/>
        </p:xfrm>
        <a:graphic>
          <a:graphicData uri="http://schemas.openxmlformats.org/drawingml/2006/table">
            <a:tbl>
              <a:tblPr firstRow="1" bandRow="1">
                <a:tableStyleId>{7DF18680-E054-41AD-8BC1-D1AEF772440D}</a:tableStyleId>
              </a:tblPr>
              <a:tblGrid>
                <a:gridCol w="1773555"/>
                <a:gridCol w="9106535"/>
              </a:tblGrid>
              <a:tr h="994410">
                <a:tc>
                  <a:txBody>
                    <a:bodyPr/>
                    <a:p>
                      <a:pPr>
                        <a:buNone/>
                      </a:pPr>
                      <a:r>
                        <a:rPr lang="zh-CN" altLang="en-US"/>
                        <a:t>使用范围</a:t>
                      </a:r>
                      <a:endParaRPr lang="zh-CN" altLang="en-US"/>
                    </a:p>
                  </a:txBody>
                  <a:tcPr/>
                </a:tc>
                <a:tc>
                  <a:txBody>
                    <a:bodyPr/>
                    <a:p>
                      <a:pPr>
                        <a:buNone/>
                      </a:pPr>
                      <a:r>
                        <a:rPr lang="zh-CN" altLang="en-US"/>
                        <a:t>投资者自信标的物价格不可能发生较大波动，预期市价将进入盘整局面，希望在一定市价范围内赚取时间价值及波动幅度值，但又想规避市价一旦超出预期的买卖范围而带来类似期货的风险</a:t>
                      </a:r>
                      <a:endParaRPr lang="zh-CN" altLang="en-US"/>
                    </a:p>
                  </a:txBody>
                  <a:tcPr/>
                </a:tc>
              </a:tr>
              <a:tr h="365760">
                <a:tc>
                  <a:txBody>
                    <a:bodyPr/>
                    <a:p>
                      <a:pPr>
                        <a:buNone/>
                      </a:pPr>
                      <a:r>
                        <a:rPr lang="zh-CN" altLang="en-US"/>
                        <a:t>最大风险</a:t>
                      </a:r>
                      <a:endParaRPr lang="zh-CN" altLang="en-US"/>
                    </a:p>
                  </a:txBody>
                  <a:tcPr/>
                </a:tc>
                <a:tc>
                  <a:txBody>
                    <a:bodyPr/>
                    <a:p>
                      <a:pPr>
                        <a:buNone/>
                      </a:pPr>
                      <a:r>
                        <a:rPr lang="zh-CN" altLang="en-US"/>
                        <a:t>净权利金</a:t>
                      </a:r>
                      <a:endParaRPr lang="zh-CN" altLang="en-US"/>
                    </a:p>
                  </a:txBody>
                  <a:tcPr/>
                </a:tc>
              </a:tr>
              <a:tr h="365760">
                <a:tc>
                  <a:txBody>
                    <a:bodyPr/>
                    <a:p>
                      <a:pPr>
                        <a:buNone/>
                      </a:pPr>
                      <a:r>
                        <a:rPr lang="zh-CN" altLang="en-US"/>
                        <a:t>最大收益</a:t>
                      </a:r>
                      <a:endParaRPr lang="zh-CN" altLang="en-US"/>
                    </a:p>
                  </a:txBody>
                  <a:tcPr/>
                </a:tc>
                <a:tc>
                  <a:txBody>
                    <a:bodyPr/>
                    <a:p>
                      <a:pPr>
                        <a:buNone/>
                      </a:pPr>
                      <a:r>
                        <a:rPr lang="zh-CN" altLang="en-US"/>
                        <a:t>中间执行价格-较低执行价格-净权利金</a:t>
                      </a:r>
                      <a:endParaRPr lang="zh-CN" altLang="en-US"/>
                    </a:p>
                  </a:txBody>
                  <a:tcPr/>
                </a:tc>
              </a:tr>
              <a:tr h="321310">
                <a:tc>
                  <a:txBody>
                    <a:bodyPr/>
                    <a:p>
                      <a:pPr>
                        <a:buNone/>
                      </a:pPr>
                      <a:r>
                        <a:rPr lang="zh-CN" altLang="en-US"/>
                        <a:t>损益平衡点</a:t>
                      </a:r>
                      <a:endParaRPr lang="zh-CN" altLang="en-US"/>
                    </a:p>
                  </a:txBody>
                  <a:tcPr/>
                </a:tc>
                <a:tc>
                  <a:txBody>
                    <a:bodyPr/>
                    <a:p>
                      <a:pPr>
                        <a:buNone/>
                      </a:pPr>
                      <a:r>
                        <a:rPr lang="zh-CN" altLang="en-US"/>
                        <a:t>较高的损益平衡点=中间执行价格+最大收益；较低的损益平衡点=中间执行价格-最大收益</a:t>
                      </a:r>
                      <a:endParaRPr lang="zh-CN" altLang="en-US"/>
                    </a:p>
                  </a:txBody>
                  <a:tcPr/>
                </a:tc>
              </a:tr>
            </a:tbl>
          </a:graphicData>
        </a:graphic>
      </p:graphicFrame>
      <p:graphicFrame>
        <p:nvGraphicFramePr>
          <p:cNvPr id="6" name="表格 5"/>
          <p:cNvGraphicFramePr/>
          <p:nvPr>
            <p:custDataLst>
              <p:tags r:id="rId2"/>
            </p:custDataLst>
          </p:nvPr>
        </p:nvGraphicFramePr>
        <p:xfrm>
          <a:off x="836930" y="1124585"/>
          <a:ext cx="10393680" cy="1321435"/>
        </p:xfrm>
        <a:graphic>
          <a:graphicData uri="http://schemas.openxmlformats.org/drawingml/2006/table">
            <a:tbl>
              <a:tblPr firstRow="1" bandRow="1">
                <a:tableStyleId>{7DF18680-E054-41AD-8BC1-D1AEF772440D}</a:tableStyleId>
              </a:tblPr>
              <a:tblGrid>
                <a:gridCol w="1718945"/>
                <a:gridCol w="2332990"/>
                <a:gridCol w="2712720"/>
                <a:gridCol w="1814195"/>
                <a:gridCol w="1814830"/>
              </a:tblGrid>
              <a:tr h="512445">
                <a:tc>
                  <a:txBody>
                    <a:bodyPr/>
                    <a:p>
                      <a:pPr algn="ctr">
                        <a:buNone/>
                      </a:pPr>
                      <a:r>
                        <a:rPr lang="zh-CN" altLang="en-US" sz="1800" dirty="0">
                          <a:latin typeface="Times New Roman" panose="02020603050405020304" pitchFamily="18" charset="0"/>
                        </a:rPr>
                        <a:t>构建成本</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endParaRPr lang="zh-CN"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p>
                      <a:pPr algn="ctr">
                        <a:buNone/>
                      </a:pPr>
                      <a:r>
                        <a:rPr lang="zh-CN" sz="1800" dirty="0">
                          <a:latin typeface="Times New Roman" panose="02020603050405020304" pitchFamily="18" charset="0"/>
                        </a:rPr>
                        <a:t>向上</a:t>
                      </a: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c>
                  <a:txBody>
                    <a:bodyPr/>
                    <a:p>
                      <a:pPr algn="ctr">
                        <a:buNone/>
                      </a:pPr>
                      <a:r>
                        <a:rPr lang="zh-CN" sz="1800" dirty="0">
                          <a:latin typeface="Times New Roman" panose="02020603050405020304" pitchFamily="18" charset="0"/>
                          <a:sym typeface="+mn-ea"/>
                        </a:rPr>
                        <a:t>向下</a:t>
                      </a:r>
                      <a:r>
                        <a:rPr sz="1800" dirty="0">
                          <a:latin typeface="Times New Roman" panose="02020603050405020304" pitchFamily="18" charset="0"/>
                          <a:sym typeface="+mn-ea"/>
                        </a:rPr>
                        <a:t>盈亏平衡点</a:t>
                      </a:r>
                      <a:endParaRPr lang="zh-CN" altLang="en-US" sz="1800" dirty="0">
                        <a:latin typeface="Times New Roman" panose="02020603050405020304" pitchFamily="18" charset="0"/>
                      </a:endParaRPr>
                    </a:p>
                  </a:txBody>
                  <a:tcPr/>
                </a:tc>
              </a:tr>
              <a:tr h="808990">
                <a:tc>
                  <a:txBody>
                    <a:bodyPr/>
                    <a:p>
                      <a:pPr algn="ctr">
                        <a:buNone/>
                      </a:pPr>
                      <a:r>
                        <a:rPr lang="zh-CN" altLang="en-US" sz="1800" dirty="0">
                          <a:sym typeface="+mn-ea"/>
                        </a:rPr>
                        <a:t>（5+1-5）×10000</a:t>
                      </a:r>
                      <a:r>
                        <a:rPr lang="en-US" altLang="zh-CN" sz="1800" dirty="0">
                          <a:sym typeface="+mn-ea"/>
                        </a:rPr>
                        <a:t>=</a:t>
                      </a:r>
                      <a:r>
                        <a:rPr lang="zh-CN" altLang="en-US" sz="1800" dirty="0">
                          <a:sym typeface="+mn-ea"/>
                        </a:rPr>
                        <a:t>10000</a:t>
                      </a:r>
                      <a:endParaRPr lang="en-US" altLang="zh-CN" sz="1800" dirty="0">
                        <a:latin typeface="Times New Roman" panose="02020603050405020304" pitchFamily="18" charset="0"/>
                        <a:cs typeface="Times New Roman" panose="02020603050405020304" pitchFamily="18" charset="0"/>
                      </a:endParaRPr>
                    </a:p>
                  </a:txBody>
                  <a:tcPr/>
                </a:tc>
                <a:tc>
                  <a:txBody>
                    <a:bodyPr/>
                    <a:p>
                      <a:pPr algn="ctr">
                        <a:buNone/>
                      </a:pPr>
                      <a:r>
                        <a:rPr lang="zh-CN" altLang="en-US" sz="1800" dirty="0">
                          <a:sym typeface="+mn-ea"/>
                        </a:rPr>
                        <a:t>（5+1-5）×10000</a:t>
                      </a:r>
                      <a:r>
                        <a:rPr lang="en-US" altLang="zh-CN" sz="1800" dirty="0">
                          <a:sym typeface="+mn-ea"/>
                        </a:rPr>
                        <a:t>=</a:t>
                      </a:r>
                      <a:r>
                        <a:rPr lang="zh-CN" altLang="en-US" sz="1800" dirty="0">
                          <a:sym typeface="+mn-ea"/>
                        </a:rPr>
                        <a:t>10000</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lang="zh-CN" altLang="en-US" sz="1800" dirty="0">
                          <a:sym typeface="+mn-ea"/>
                        </a:rPr>
                        <a:t>（4-1）×10000</a:t>
                      </a:r>
                      <a:r>
                        <a:rPr lang="en-US" altLang="zh-CN" sz="1800" dirty="0">
                          <a:sym typeface="+mn-ea"/>
                        </a:rPr>
                        <a:t>=</a:t>
                      </a:r>
                      <a:r>
                        <a:rPr lang="zh-CN" altLang="en-US" sz="1800" dirty="0">
                          <a:sym typeface="+mn-ea"/>
                        </a:rPr>
                        <a:t>30000</a:t>
                      </a:r>
                      <a:endParaRPr lang="en-US" altLang="zh-CN" sz="1800" b="1" dirty="0">
                        <a:latin typeface="Times New Roman" panose="02020603050405020304" pitchFamily="18" charset="0"/>
                        <a:cs typeface="Times New Roman" panose="02020603050405020304" pitchFamily="18" charset="0"/>
                        <a:sym typeface="+mn-ea"/>
                      </a:endParaRPr>
                    </a:p>
                  </a:txBody>
                  <a:tcPr/>
                </a:tc>
                <a:tc>
                  <a:txBody>
                    <a:bodyPr/>
                    <a:p>
                      <a:pPr algn="ctr">
                        <a:buNone/>
                      </a:pPr>
                      <a:r>
                        <a:rPr lang="zh-CN" altLang="en-US" sz="1800" dirty="0">
                          <a:sym typeface="+mn-ea"/>
                        </a:rPr>
                        <a:t>35+1=36</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lang="zh-CN" altLang="en-US" sz="1800" dirty="0">
                          <a:sym typeface="+mn-ea"/>
                        </a:rPr>
                        <a:t>45-1=44</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92785"/>
            <a:ext cx="11449050" cy="557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（一）</a:t>
            </a:r>
            <a:r>
              <a:rPr lang="zh-CN" altLang="en-US" sz="2800" b="1" dirty="0">
                <a:latin typeface="Times New Roman" panose="02020603050405020304" pitchFamily="18" charset="0"/>
                <a:cs typeface="Times New Roman" panose="02020603050405020304" pitchFamily="18" charset="0"/>
                <a:sym typeface="+mn-ea"/>
              </a:rPr>
              <a:t>卖出看涨期权的概念</a:t>
            </a:r>
            <a:endParaRPr lang="zh-CN" altLang="en-US" sz="28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200" dirty="0">
                <a:latin typeface="Times New Roman" panose="02020603050405020304" pitchFamily="18" charset="0"/>
                <a:cs typeface="Times New Roman" panose="02020603050405020304" pitchFamily="18" charset="0"/>
              </a:rPr>
              <a:t>卖出看涨期权是当投资者对市场不看多，认为标的物价格在到期日不可能超过盈亏平衡点，便可以一定的执行价格X卖出看涨期权，获得权利金C。</a:t>
            </a:r>
            <a:endParaRPr lang="zh-CN" altLang="en-US" sz="2200" dirty="0">
              <a:latin typeface="Times New Roman" panose="02020603050405020304" pitchFamily="18" charset="0"/>
              <a:cs typeface="Times New Roman" panose="02020603050405020304" pitchFamily="18" charset="0"/>
            </a:endParaRPr>
          </a:p>
          <a:p>
            <a:pPr>
              <a:lnSpc>
                <a:spcPct val="170000"/>
              </a:lnSpc>
            </a:pPr>
            <a:endParaRPr lang="zh-CN" altLang="en-US" sz="2200" dirty="0"/>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a:t>
            </a: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765175" y="2204720"/>
            <a:ext cx="5896610" cy="3629025"/>
          </a:xfrm>
          <a:prstGeom prst="rect">
            <a:avLst/>
          </a:prstGeom>
        </p:spPr>
      </p:pic>
      <p:sp>
        <p:nvSpPr>
          <p:cNvPr id="4" name="文本框 3"/>
          <p:cNvSpPr txBox="1"/>
          <p:nvPr/>
        </p:nvSpPr>
        <p:spPr>
          <a:xfrm>
            <a:off x="6953250" y="2172970"/>
            <a:ext cx="4972685" cy="3291840"/>
          </a:xfrm>
          <a:prstGeom prst="rect">
            <a:avLst/>
          </a:prstGeom>
          <a:noFill/>
        </p:spPr>
        <p:txBody>
          <a:bodyPr wrap="square" rtlCol="0">
            <a:spAutoFit/>
          </a:bodyPr>
          <a:p>
            <a:pPr latinLnBrk="0">
              <a:lnSpc>
                <a:spcPct val="130000"/>
              </a:lnSpc>
            </a:pPr>
            <a:r>
              <a:rPr lang="zh-CN" altLang="en-US" sz="2000"/>
              <a:t>即使标的资产没有下跌，而是保持停滞不动，甚至稍微上涨，交易者也能从该策略中盈利。</a:t>
            </a:r>
            <a:endParaRPr lang="zh-CN" altLang="en-US" sz="2000"/>
          </a:p>
          <a:p>
            <a:pPr latinLnBrk="0">
              <a:lnSpc>
                <a:spcPct val="130000"/>
              </a:lnSpc>
            </a:pPr>
            <a:r>
              <a:rPr lang="zh-CN" altLang="en-US" sz="2000"/>
              <a:t>时间价值的衰减对投资者有利。</a:t>
            </a:r>
            <a:endParaRPr lang="zh-CN" altLang="en-US" sz="2000"/>
          </a:p>
          <a:p>
            <a:pPr latinLnBrk="0">
              <a:lnSpc>
                <a:spcPct val="130000"/>
              </a:lnSpc>
            </a:pPr>
            <a:r>
              <a:rPr lang="zh-CN" altLang="en-US" sz="2000"/>
              <a:t>卖方在建立该头寸时，会收到净权利金。如果在行权时卖方无法履约，则会使其经纪商面临一定的风险，所以这种策略需要缴纳履约保证金。</a:t>
            </a:r>
            <a:endParaRPr lang="zh-CN" altLang="en-US" sz="2000"/>
          </a:p>
        </p:txBody>
      </p:sp>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842645" y="908685"/>
            <a:ext cx="10484485" cy="485521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340"/>
              </a:lnSpc>
              <a:spcBef>
                <a:spcPts val="0"/>
              </a:spcBef>
              <a:buClrTx/>
              <a:buSzTx/>
              <a:buFont typeface="Arial" panose="020B0604020202020204" pitchFamily="34" charset="0"/>
              <a:buNone/>
            </a:pPr>
            <a:r>
              <a:rPr lang="zh-CN" altLang="en-US" sz="2400" b="1" dirty="0">
                <a:latin typeface="+mn-lt"/>
                <a:ea typeface="+mn-ea"/>
              </a:rPr>
              <a:t>（三）买入蝶式套利期权的交易技巧</a:t>
            </a:r>
            <a:endParaRPr lang="zh-CN" altLang="en-US" sz="2400" b="1" dirty="0">
              <a:latin typeface="+mn-lt"/>
              <a:ea typeface="+mn-ea"/>
            </a:endParaRPr>
          </a:p>
          <a:p>
            <a:pPr marL="0" indent="0" algn="l" latinLnBrk="0">
              <a:lnSpc>
                <a:spcPts val="3340"/>
              </a:lnSpc>
              <a:spcBef>
                <a:spcPts val="0"/>
              </a:spcBef>
              <a:buClrTx/>
              <a:buSzTx/>
              <a:buFont typeface="Arial" panose="020B0604020202020204" pitchFamily="34" charset="0"/>
              <a:buNone/>
            </a:pPr>
            <a:endParaRPr lang="zh-CN" altLang="en-US" sz="2400" b="1" dirty="0">
              <a:latin typeface="+mn-lt"/>
              <a:ea typeface="+mn-ea"/>
            </a:endParaRPr>
          </a:p>
          <a:p>
            <a:pPr marL="0" indent="0" algn="l" latinLnBrk="0">
              <a:lnSpc>
                <a:spcPts val="3340"/>
              </a:lnSpc>
              <a:spcBef>
                <a:spcPts val="0"/>
              </a:spcBef>
              <a:buClrTx/>
              <a:buSzTx/>
              <a:buFont typeface="Arial" panose="020B0604020202020204" pitchFamily="34" charset="0"/>
              <a:buChar char="•"/>
            </a:pPr>
            <a:r>
              <a:rPr lang="zh-CN" altLang="en-US"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1</a:t>
            </a:r>
            <a:r>
              <a:rPr lang="zh-CN" altLang="en-US" sz="2400" dirty="0">
                <a:latin typeface="Times New Roman" panose="02020603050405020304" pitchFamily="18" charset="0"/>
                <a:ea typeface="+mn-ea"/>
                <a:cs typeface="Times New Roman" panose="02020603050405020304" pitchFamily="18" charset="0"/>
              </a:rPr>
              <a:t>）选择流动性较高的股票，且股票价格在一定范围内变动。</a:t>
            </a:r>
            <a:endParaRPr lang="zh-CN" altLang="en-US" sz="2400" dirty="0">
              <a:latin typeface="Times New Roman" panose="02020603050405020304" pitchFamily="18" charset="0"/>
              <a:ea typeface="+mn-ea"/>
              <a:cs typeface="Times New Roman" panose="02020603050405020304" pitchFamily="18" charset="0"/>
            </a:endParaRPr>
          </a:p>
          <a:p>
            <a:pPr marL="0" indent="0" algn="l" latinLnBrk="0">
              <a:lnSpc>
                <a:spcPts val="3340"/>
              </a:lnSpc>
              <a:spcBef>
                <a:spcPts val="0"/>
              </a:spcBef>
              <a:buClrTx/>
              <a:buSzTx/>
              <a:buFont typeface="Arial" panose="020B0604020202020204" pitchFamily="34" charset="0"/>
              <a:buChar char="•"/>
            </a:pPr>
            <a:r>
              <a:rPr lang="zh-CN" altLang="en-US"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2</a:t>
            </a:r>
            <a:r>
              <a:rPr lang="zh-CN" altLang="en-US" sz="2400" dirty="0">
                <a:latin typeface="Times New Roman" panose="02020603050405020304" pitchFamily="18" charset="0"/>
                <a:ea typeface="+mn-ea"/>
                <a:cs typeface="Times New Roman" panose="02020603050405020304" pitchFamily="18" charset="0"/>
              </a:rPr>
              <a:t>）选择期权流动性较高，且较高行权价与中等行权价之差等于中等行权价与较低行权价之差，中等行权价近乎平价，较低行权价还需要小于当前股票价格。</a:t>
            </a:r>
            <a:endParaRPr lang="zh-CN" altLang="en-US" sz="2400" dirty="0">
              <a:latin typeface="Times New Roman" panose="02020603050405020304" pitchFamily="18" charset="0"/>
              <a:ea typeface="+mn-ea"/>
              <a:cs typeface="Times New Roman" panose="02020603050405020304" pitchFamily="18" charset="0"/>
            </a:endParaRPr>
          </a:p>
          <a:p>
            <a:pPr marL="0" indent="0" algn="l" latinLnBrk="0">
              <a:lnSpc>
                <a:spcPts val="3340"/>
              </a:lnSpc>
              <a:spcBef>
                <a:spcPts val="0"/>
              </a:spcBef>
              <a:buClrTx/>
              <a:buSzTx/>
              <a:buFont typeface="Arial" panose="020B0604020202020204" pitchFamily="34" charset="0"/>
              <a:buChar char="•"/>
            </a:pPr>
            <a:r>
              <a:rPr lang="zh-CN" altLang="en-US"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3</a:t>
            </a:r>
            <a:r>
              <a:rPr lang="zh-CN" altLang="en-US" sz="2400" dirty="0">
                <a:latin typeface="Times New Roman" panose="02020603050405020304" pitchFamily="18" charset="0"/>
                <a:ea typeface="+mn-ea"/>
                <a:cs typeface="Times New Roman" panose="02020603050405020304" pitchFamily="18" charset="0"/>
              </a:rPr>
              <a:t>）投资者不宜持有至到期日大于一个月。</a:t>
            </a:r>
            <a:endParaRPr lang="zh-CN" altLang="en-US" sz="2400" dirty="0">
              <a:latin typeface="Times New Roman" panose="02020603050405020304" pitchFamily="18" charset="0"/>
              <a:ea typeface="+mn-ea"/>
              <a:cs typeface="Times New Roman" panose="02020603050405020304" pitchFamily="18" charset="0"/>
            </a:endParaRPr>
          </a:p>
          <a:p>
            <a:pPr marL="0" indent="0" algn="l" latinLnBrk="0">
              <a:lnSpc>
                <a:spcPts val="2840"/>
              </a:lnSpc>
              <a:spcBef>
                <a:spcPts val="0"/>
              </a:spcBef>
              <a:buClrTx/>
              <a:buSzTx/>
              <a:buFont typeface="Arial" panose="020B0604020202020204" pitchFamily="34" charset="0"/>
              <a:buChar char="•"/>
            </a:pPr>
            <a:endParaRPr lang="zh-CN" altLang="en-US" sz="2200" b="1" dirty="0">
              <a:latin typeface="+mn-lt"/>
              <a:ea typeface="+mn-ea"/>
            </a:endParaRPr>
          </a:p>
          <a:p>
            <a:pPr marL="0" indent="0" algn="l" latinLnBrk="0">
              <a:lnSpc>
                <a:spcPts val="2840"/>
              </a:lnSpc>
              <a:spcBef>
                <a:spcPts val="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买入蝶式套利</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0395" y="692785"/>
            <a:ext cx="11093450" cy="5441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840"/>
              </a:lnSpc>
              <a:spcBef>
                <a:spcPts val="0"/>
              </a:spcBef>
              <a:buClrTx/>
              <a:buSzTx/>
              <a:buFont typeface="Arial" panose="020B0604020202020204" pitchFamily="34" charset="0"/>
              <a:buNone/>
            </a:pPr>
            <a:r>
              <a:rPr lang="zh-CN" altLang="en-US" sz="2200" b="1" dirty="0">
                <a:latin typeface="+mn-lt"/>
                <a:ea typeface="+mn-ea"/>
              </a:rPr>
              <a:t>（四）买入蝶式套利期权的优缺点</a:t>
            </a:r>
            <a:endParaRPr lang="zh-CN" altLang="en-US" sz="2200" b="1" dirty="0">
              <a:latin typeface="+mn-lt"/>
              <a:ea typeface="+mn-ea"/>
            </a:endParaRPr>
          </a:p>
          <a:p>
            <a:pPr marL="0" indent="0" algn="l" latinLnBrk="0">
              <a:lnSpc>
                <a:spcPts val="2840"/>
              </a:lnSpc>
              <a:spcBef>
                <a:spcPts val="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买入蝶式套利</a:t>
            </a:r>
            <a:endParaRPr lang="zh-CN" altLang="en-US" sz="2800" b="1" cap="small" dirty="0">
              <a:latin typeface="微软雅黑" panose="020B0503020204020204" pitchFamily="34" charset="-122"/>
              <a:ea typeface="微软雅黑" panose="020B0503020204020204" pitchFamily="34" charset="-122"/>
              <a:cs typeface="+mn-cs"/>
            </a:endParaRPr>
          </a:p>
        </p:txBody>
      </p:sp>
      <p:grpSp>
        <p:nvGrpSpPr>
          <p:cNvPr id="47" name="组合 46"/>
          <p:cNvGrpSpPr/>
          <p:nvPr/>
        </p:nvGrpSpPr>
        <p:grpSpPr>
          <a:xfrm rot="0">
            <a:off x="1546225" y="1412875"/>
            <a:ext cx="9253220" cy="4558665"/>
            <a:chOff x="2059" y="1610"/>
            <a:chExt cx="14572" cy="7179"/>
          </a:xfrm>
        </p:grpSpPr>
        <p:grpSp>
          <p:nvGrpSpPr>
            <p:cNvPr id="31" name="组合 30"/>
            <p:cNvGrpSpPr/>
            <p:nvPr/>
          </p:nvGrpSpPr>
          <p:grpSpPr>
            <a:xfrm>
              <a:off x="2076" y="1610"/>
              <a:ext cx="14442" cy="3474"/>
              <a:chOff x="2366" y="1577"/>
              <a:chExt cx="14442" cy="3474"/>
            </a:xfrm>
          </p:grpSpPr>
          <p:sp>
            <p:nvSpPr>
              <p:cNvPr id="4" name="矩形 3"/>
              <p:cNvSpPr/>
              <p:nvPr/>
            </p:nvSpPr>
            <p:spPr>
              <a:xfrm>
                <a:off x="6579" y="1577"/>
                <a:ext cx="10229" cy="3474"/>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rot="0">
                <a:off x="2366" y="1839"/>
                <a:ext cx="13884" cy="2825"/>
                <a:chOff x="3992" y="4137"/>
                <a:chExt cx="13884" cy="2825"/>
              </a:xfrm>
            </p:grpSpPr>
            <p:grpSp>
              <p:nvGrpSpPr>
                <p:cNvPr id="17" name="组合 16"/>
                <p:cNvGrpSpPr/>
                <p:nvPr/>
              </p:nvGrpSpPr>
              <p:grpSpPr>
                <a:xfrm>
                  <a:off x="3992" y="4137"/>
                  <a:ext cx="13884" cy="2825"/>
                  <a:chOff x="2933" y="2536"/>
                  <a:chExt cx="13884" cy="2825"/>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759" y="2536"/>
                    <a:ext cx="9003"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获得一定量的潜在收益时，风险相对较小且存在损失上限</a:t>
                    </a:r>
                    <a:endParaRPr lang="zh-CN" altLang="en-US" dirty="0">
                      <a:solidFill>
                        <a:schemeClr val="tx1"/>
                      </a:solidFill>
                      <a:sym typeface="+mn-ea"/>
                    </a:endParaRPr>
                  </a:p>
                </p:txBody>
              </p:sp>
              <p:sp>
                <p:nvSpPr>
                  <p:cNvPr id="20" name="圆角矩形 19"/>
                  <p:cNvSpPr/>
                  <p:nvPr/>
                </p:nvSpPr>
                <p:spPr>
                  <a:xfrm>
                    <a:off x="7759" y="4201"/>
                    <a:ext cx="9058"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当向下风险较低且无成本时，投资者可以从一定变动范围的股票价格中盈利</a:t>
                    </a:r>
                    <a:endParaRPr lang="zh-CN" altLang="en-US" dirty="0">
                      <a:solidFill>
                        <a:schemeClr val="tx1"/>
                      </a:solidFill>
                      <a:sym typeface="+mn-ea"/>
                    </a:endParaRPr>
                  </a:p>
                </p:txBody>
              </p:sp>
            </p:grpSp>
            <p:sp>
              <p:nvSpPr>
                <p:cNvPr id="21" name="右箭头 20"/>
                <p:cNvSpPr/>
                <p:nvPr/>
              </p:nvSpPr>
              <p:spPr>
                <a:xfrm>
                  <a:off x="6259" y="512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32" name="组合 31"/>
            <p:cNvGrpSpPr/>
            <p:nvPr/>
          </p:nvGrpSpPr>
          <p:grpSpPr>
            <a:xfrm>
              <a:off x="2059" y="5940"/>
              <a:ext cx="14572" cy="2849"/>
              <a:chOff x="2394" y="2245"/>
              <a:chExt cx="14572" cy="2849"/>
            </a:xfrm>
          </p:grpSpPr>
          <p:sp>
            <p:nvSpPr>
              <p:cNvPr id="46" name="矩形 45"/>
              <p:cNvSpPr/>
              <p:nvPr/>
            </p:nvSpPr>
            <p:spPr>
              <a:xfrm>
                <a:off x="6737" y="2245"/>
                <a:ext cx="10229" cy="2849"/>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394" y="2564"/>
                <a:ext cx="14265" cy="2226"/>
                <a:chOff x="4020" y="4862"/>
                <a:chExt cx="14265" cy="2226"/>
              </a:xfrm>
            </p:grpSpPr>
            <p:grpSp>
              <p:nvGrpSpPr>
                <p:cNvPr id="41" name="组合 40"/>
                <p:cNvGrpSpPr/>
                <p:nvPr/>
              </p:nvGrpSpPr>
              <p:grpSpPr>
                <a:xfrm>
                  <a:off x="4020" y="4862"/>
                  <a:ext cx="14265" cy="2226"/>
                  <a:chOff x="2961" y="3261"/>
                  <a:chExt cx="14265" cy="2226"/>
                </a:xfrm>
              </p:grpSpPr>
              <p:sp>
                <p:nvSpPr>
                  <p:cNvPr id="42" name="椭圆 41"/>
                  <p:cNvSpPr/>
                  <p:nvPr/>
                </p:nvSpPr>
                <p:spPr>
                  <a:xfrm>
                    <a:off x="2961" y="3349"/>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863" y="3261"/>
                    <a:ext cx="9246" cy="11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若当期权行权价翼的范围较宽以及距离到期日较远时，投资者不能收获较高的潜在收益</a:t>
                    </a:r>
                    <a:endParaRPr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863" y="4663"/>
                    <a:ext cx="9363"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295" y="5316"/>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Tree>
  </p:cSld>
  <p:clrMapOvr>
    <a:masterClrMapping/>
  </p:clrMapOvr>
  <p:transition>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1454785"/>
            <a:ext cx="11093450" cy="355028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8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r>
              <a:rPr lang="zh-CN" altLang="en-US" sz="2200" b="1" dirty="0">
                <a:latin typeface="+mn-lt"/>
                <a:ea typeface="+mn-ea"/>
              </a:rPr>
              <a:t>（一）卖出蝶式套利的概念</a:t>
            </a:r>
            <a:endParaRPr lang="zh-CN" altLang="en-US"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卖出看涨蝶式期权组合包括一份具有较低施权价的卖出看涨期权、两份平价买入看涨期权和一份虚值卖出看涨期权。</a:t>
            </a: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en-US" altLang="zh-CN"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2940"/>
              </a:lnSpc>
              <a:spcBef>
                <a:spcPts val="0"/>
              </a:spcBef>
              <a:buClrTx/>
              <a:buSzTx/>
              <a:buFont typeface="Arial" panose="020B0604020202020204" pitchFamily="34" charset="0"/>
              <a:buNone/>
            </a:pPr>
            <a:r>
              <a:rPr lang="zh-CN" altLang="en-US" sz="2200" b="1" dirty="0">
                <a:latin typeface="+mn-lt"/>
                <a:ea typeface="+mn-ea"/>
              </a:rPr>
              <a:t>（二）卖出蝶式套利的损益</a:t>
            </a:r>
            <a:endParaRPr lang="zh-CN" altLang="en-US"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卖出蝶式套利的盈利：</a:t>
            </a: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 </a:t>
            </a: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卖出蝶式套利收益图如图12-15所示。</a:t>
            </a: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rPr>
              <a:t>卖出蝶式套利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3" name="对象 2"/>
          <p:cNvGraphicFramePr/>
          <p:nvPr/>
        </p:nvGraphicFramePr>
        <p:xfrm>
          <a:off x="3501390" y="5070475"/>
          <a:ext cx="7882890" cy="501650"/>
        </p:xfrm>
        <a:graphic>
          <a:graphicData uri="http://schemas.openxmlformats.org/presentationml/2006/ole">
            <mc:AlternateContent xmlns:mc="http://schemas.openxmlformats.org/markup-compatibility/2006">
              <mc:Choice xmlns:v="urn:schemas-microsoft-com:vml" Requires="v">
                <p:oleObj spid="_x0000_s4" name="" r:id="rId1" imgW="4483100" imgH="254000" progId="Equation.DSMT4">
                  <p:embed/>
                </p:oleObj>
              </mc:Choice>
              <mc:Fallback>
                <p:oleObj name="" r:id="rId1" imgW="4483100" imgH="254000" progId="Equation.DSMT4">
                  <p:embed/>
                  <p:pic>
                    <p:nvPicPr>
                      <p:cNvPr id="0" name="图片 3"/>
                      <p:cNvPicPr/>
                      <p:nvPr/>
                    </p:nvPicPr>
                    <p:blipFill>
                      <a:blip r:embed="rId2"/>
                      <a:stretch>
                        <a:fillRect/>
                      </a:stretch>
                    </p:blipFill>
                    <p:spPr>
                      <a:xfrm>
                        <a:off x="3501390" y="5070475"/>
                        <a:ext cx="7882890" cy="501650"/>
                      </a:xfrm>
                      <a:prstGeom prst="rect">
                        <a:avLst/>
                      </a:prstGeom>
                    </p:spPr>
                  </p:pic>
                </p:oleObj>
              </mc:Fallback>
            </mc:AlternateContent>
          </a:graphicData>
        </a:graphic>
      </p:graphicFrame>
      <p:grpSp>
        <p:nvGrpSpPr>
          <p:cNvPr id="12" name="组合 11"/>
          <p:cNvGrpSpPr/>
          <p:nvPr/>
        </p:nvGrpSpPr>
        <p:grpSpPr>
          <a:xfrm>
            <a:off x="1628775" y="2061210"/>
            <a:ext cx="8018145" cy="2484120"/>
            <a:chOff x="2565" y="3246"/>
            <a:chExt cx="12627" cy="3912"/>
          </a:xfrm>
        </p:grpSpPr>
        <p:sp>
          <p:nvSpPr>
            <p:cNvPr id="6" name="椭圆 5"/>
            <p:cNvSpPr/>
            <p:nvPr/>
          </p:nvSpPr>
          <p:spPr>
            <a:xfrm>
              <a:off x="2565" y="4153"/>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类型</a:t>
              </a:r>
              <a:endParaRPr lang="zh-CN" altLang="en-US" b="1"/>
            </a:p>
          </p:txBody>
        </p:sp>
        <p:sp>
          <p:nvSpPr>
            <p:cNvPr id="8" name="圆角矩形 7"/>
            <p:cNvSpPr/>
            <p:nvPr/>
          </p:nvSpPr>
          <p:spPr>
            <a:xfrm>
              <a:off x="7782" y="3246"/>
              <a:ext cx="7282" cy="18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卖出</a:t>
              </a:r>
              <a:r>
                <a:rPr lang="en-US" altLang="zh-CN" dirty="0">
                  <a:solidFill>
                    <a:schemeClr val="tx1"/>
                  </a:solidFill>
                  <a:sym typeface="+mn-ea"/>
                </a:rPr>
                <a:t>1</a:t>
              </a:r>
              <a:r>
                <a:rPr lang="zh-CN" altLang="en-US" dirty="0">
                  <a:solidFill>
                    <a:schemeClr val="tx1"/>
                  </a:solidFill>
                  <a:sym typeface="+mn-ea"/>
                </a:rPr>
                <a:t>份低执行价格看涨期权，</a:t>
              </a:r>
              <a:endParaRPr lang="zh-CN" altLang="en-US" dirty="0">
                <a:solidFill>
                  <a:schemeClr val="tx1"/>
                </a:solidFill>
                <a:sym typeface="+mn-ea"/>
              </a:endParaRPr>
            </a:p>
            <a:p>
              <a:pPr algn="ctr"/>
              <a:r>
                <a:rPr lang="zh-CN" altLang="en-US" dirty="0">
                  <a:solidFill>
                    <a:schemeClr val="tx1"/>
                  </a:solidFill>
                  <a:sym typeface="+mn-ea"/>
                </a:rPr>
                <a:t>买入</a:t>
              </a:r>
              <a:r>
                <a:rPr lang="en-US" altLang="zh-CN" dirty="0">
                  <a:solidFill>
                    <a:schemeClr val="tx1"/>
                  </a:solidFill>
                  <a:sym typeface="+mn-ea"/>
                </a:rPr>
                <a:t>2</a:t>
              </a:r>
              <a:r>
                <a:rPr lang="zh-CN" altLang="en-US" dirty="0">
                  <a:solidFill>
                    <a:schemeClr val="tx1"/>
                  </a:solidFill>
                  <a:sym typeface="+mn-ea"/>
                </a:rPr>
                <a:t>份中执行价格的看涨期权，</a:t>
              </a:r>
              <a:endParaRPr lang="zh-CN" altLang="en-US" dirty="0">
                <a:solidFill>
                  <a:schemeClr val="tx1"/>
                </a:solidFill>
                <a:sym typeface="+mn-ea"/>
              </a:endParaRPr>
            </a:p>
            <a:p>
              <a:pPr algn="ctr"/>
              <a:r>
                <a:rPr lang="zh-CN" altLang="en-US" dirty="0">
                  <a:solidFill>
                    <a:schemeClr val="tx1"/>
                  </a:solidFill>
                  <a:sym typeface="+mn-ea"/>
                </a:rPr>
                <a:t>再卖出</a:t>
              </a:r>
              <a:r>
                <a:rPr lang="en-US" altLang="zh-CN" dirty="0">
                  <a:solidFill>
                    <a:schemeClr val="tx1"/>
                  </a:solidFill>
                  <a:sym typeface="+mn-ea"/>
                </a:rPr>
                <a:t>1</a:t>
              </a:r>
              <a:r>
                <a:rPr lang="zh-CN" altLang="en-US" dirty="0">
                  <a:solidFill>
                    <a:schemeClr val="tx1"/>
                  </a:solidFill>
                  <a:sym typeface="+mn-ea"/>
                </a:rPr>
                <a:t>份较高行权价看涨期权</a:t>
              </a:r>
              <a:endParaRPr lang="zh-CN" altLang="en-US" dirty="0">
                <a:solidFill>
                  <a:schemeClr val="tx1"/>
                </a:solidFill>
                <a:sym typeface="+mn-ea"/>
              </a:endParaRPr>
            </a:p>
          </p:txBody>
        </p:sp>
        <p:sp>
          <p:nvSpPr>
            <p:cNvPr id="9" name="圆角矩形 8"/>
            <p:cNvSpPr/>
            <p:nvPr/>
          </p:nvSpPr>
          <p:spPr>
            <a:xfrm>
              <a:off x="7654" y="5400"/>
              <a:ext cx="7538" cy="17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卖出</a:t>
              </a:r>
              <a:r>
                <a:rPr lang="en-US" altLang="zh-CN" dirty="0">
                  <a:solidFill>
                    <a:schemeClr val="tx1"/>
                  </a:solidFill>
                  <a:sym typeface="+mn-ea"/>
                </a:rPr>
                <a:t>1</a:t>
              </a:r>
              <a:r>
                <a:rPr lang="zh-CN" altLang="en-US" dirty="0">
                  <a:solidFill>
                    <a:schemeClr val="tx1"/>
                  </a:solidFill>
                  <a:sym typeface="+mn-ea"/>
                </a:rPr>
                <a:t>份较低行权价看跌期权，</a:t>
              </a:r>
              <a:endParaRPr lang="zh-CN" altLang="en-US" dirty="0">
                <a:solidFill>
                  <a:schemeClr val="tx1"/>
                </a:solidFill>
                <a:sym typeface="+mn-ea"/>
              </a:endParaRPr>
            </a:p>
            <a:p>
              <a:pPr algn="ctr"/>
              <a:r>
                <a:rPr lang="zh-CN" altLang="en-US" dirty="0">
                  <a:solidFill>
                    <a:schemeClr val="tx1"/>
                  </a:solidFill>
                  <a:sym typeface="+mn-ea"/>
                </a:rPr>
                <a:t>买入</a:t>
              </a:r>
              <a:r>
                <a:rPr lang="en-US" altLang="zh-CN" dirty="0">
                  <a:solidFill>
                    <a:schemeClr val="tx1"/>
                  </a:solidFill>
                  <a:sym typeface="+mn-ea"/>
                </a:rPr>
                <a:t>2</a:t>
              </a:r>
              <a:r>
                <a:rPr lang="zh-CN" altLang="en-US" dirty="0">
                  <a:solidFill>
                    <a:schemeClr val="tx1"/>
                  </a:solidFill>
                  <a:sym typeface="+mn-ea"/>
                </a:rPr>
                <a:t>份中等行权价看跌期权，</a:t>
              </a:r>
              <a:endParaRPr lang="zh-CN" altLang="en-US" dirty="0">
                <a:solidFill>
                  <a:schemeClr val="tx1"/>
                </a:solidFill>
                <a:sym typeface="+mn-ea"/>
              </a:endParaRPr>
            </a:p>
            <a:p>
              <a:pPr algn="ctr"/>
              <a:r>
                <a:rPr lang="zh-CN" altLang="en-US" dirty="0">
                  <a:solidFill>
                    <a:schemeClr val="tx1"/>
                  </a:solidFill>
                  <a:sym typeface="+mn-ea"/>
                </a:rPr>
                <a:t>再卖出</a:t>
              </a:r>
              <a:r>
                <a:rPr lang="en-US" altLang="zh-CN" dirty="0">
                  <a:solidFill>
                    <a:schemeClr val="tx1"/>
                  </a:solidFill>
                  <a:sym typeface="+mn-ea"/>
                </a:rPr>
                <a:t>1</a:t>
              </a:r>
              <a:r>
                <a:rPr lang="zh-CN" altLang="en-US" dirty="0">
                  <a:solidFill>
                    <a:schemeClr val="tx1"/>
                  </a:solidFill>
                  <a:sym typeface="+mn-ea"/>
                </a:rPr>
                <a:t>份较高行权价看跌期权</a:t>
              </a:r>
              <a:endParaRPr lang="zh-CN" altLang="en-US" dirty="0">
                <a:solidFill>
                  <a:schemeClr val="tx1"/>
                </a:solidFill>
                <a:sym typeface="+mn-ea"/>
              </a:endParaRPr>
            </a:p>
          </p:txBody>
        </p:sp>
        <p:cxnSp>
          <p:nvCxnSpPr>
            <p:cNvPr id="10" name="直接箭头连接符 9"/>
            <p:cNvCxnSpPr>
              <a:stCxn id="6" idx="6"/>
              <a:endCxn id="8" idx="1"/>
            </p:cNvCxnSpPr>
            <p:nvPr/>
          </p:nvCxnSpPr>
          <p:spPr>
            <a:xfrm flipV="1">
              <a:off x="4520" y="4183"/>
              <a:ext cx="3262" cy="903"/>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9" idx="1"/>
            </p:cNvCxnSpPr>
            <p:nvPr/>
          </p:nvCxnSpPr>
          <p:spPr>
            <a:xfrm>
              <a:off x="4493" y="5060"/>
              <a:ext cx="3161" cy="122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rPr>
              <a:t>卖出蝶式套利</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549275" y="613410"/>
            <a:ext cx="6091555" cy="3552825"/>
          </a:xfrm>
          <a:prstGeom prst="rect">
            <a:avLst/>
          </a:prstGeom>
        </p:spPr>
      </p:pic>
      <p:sp>
        <p:nvSpPr>
          <p:cNvPr id="7" name="文本框 6"/>
          <p:cNvSpPr txBox="1"/>
          <p:nvPr/>
        </p:nvSpPr>
        <p:spPr>
          <a:xfrm>
            <a:off x="692785" y="4292600"/>
            <a:ext cx="4684395" cy="2306955"/>
          </a:xfrm>
          <a:prstGeom prst="rect">
            <a:avLst/>
          </a:prstGeom>
          <a:solidFill>
            <a:schemeClr val="bg1">
              <a:lumMod val="85000"/>
            </a:schemeClr>
          </a:solidFill>
        </p:spPr>
        <p:txBody>
          <a:bodyPr wrap="square" rtlCol="0" anchor="t">
            <a:spAutoFit/>
          </a:bodyPr>
          <a:p>
            <a:r>
              <a:rPr lang="zh-CN" altLang="en-US"/>
              <a:t>#卖出蝶式套利</a:t>
            </a:r>
            <a:endParaRPr lang="zh-CN" altLang="en-US"/>
          </a:p>
          <a:p>
            <a:r>
              <a:rPr lang="zh-CN" altLang="en-US"/>
              <a:t>s=40</a:t>
            </a:r>
            <a:endParaRPr lang="zh-CN" altLang="en-US"/>
          </a:p>
          <a:p>
            <a:r>
              <a:rPr lang="zh-CN" altLang="en-US"/>
              <a:t>xa=20</a:t>
            </a:r>
            <a:endParaRPr lang="zh-CN" altLang="en-US"/>
          </a:p>
          <a:p>
            <a:r>
              <a:rPr lang="zh-CN" altLang="en-US"/>
              <a:t>xb=25</a:t>
            </a:r>
            <a:endParaRPr lang="zh-CN" altLang="en-US"/>
          </a:p>
          <a:p>
            <a:r>
              <a:rPr lang="zh-CN" altLang="en-US"/>
              <a:t>xc=30</a:t>
            </a:r>
            <a:endParaRPr lang="zh-CN" altLang="en-US"/>
          </a:p>
          <a:p>
            <a:r>
              <a:rPr lang="zh-CN" altLang="en-US"/>
              <a:t>r=0.05</a:t>
            </a:r>
            <a:endParaRPr lang="zh-CN" altLang="en-US"/>
          </a:p>
          <a:p>
            <a:r>
              <a:rPr lang="zh-CN" altLang="en-US"/>
              <a:t>t=1</a:t>
            </a:r>
            <a:endParaRPr lang="zh-CN" altLang="en-US"/>
          </a:p>
          <a:p>
            <a:r>
              <a:rPr lang="zh-CN" altLang="en-US">
                <a:sym typeface="+mn-ea"/>
              </a:rPr>
              <a:t>v=0.1</a:t>
            </a:r>
            <a:endParaRPr lang="zh-CN" altLang="en-US"/>
          </a:p>
        </p:txBody>
      </p:sp>
      <p:sp>
        <p:nvSpPr>
          <p:cNvPr id="4" name="文本框 3"/>
          <p:cNvSpPr txBox="1"/>
          <p:nvPr/>
        </p:nvSpPr>
        <p:spPr>
          <a:xfrm>
            <a:off x="6957695" y="476250"/>
            <a:ext cx="4684395" cy="6167120"/>
          </a:xfrm>
          <a:prstGeom prst="rect">
            <a:avLst/>
          </a:prstGeom>
          <a:solidFill>
            <a:schemeClr val="bg1">
              <a:lumMod val="85000"/>
            </a:schemeClr>
          </a:solidFill>
        </p:spPr>
        <p:txBody>
          <a:bodyPr wrap="square" rtlCol="0" anchor="t">
            <a:spAutoFit/>
          </a:bodyPr>
          <a:p>
            <a:pPr latinLnBrk="0">
              <a:lnSpc>
                <a:spcPts val="2060"/>
              </a:lnSpc>
            </a:pPr>
            <a:r>
              <a:rPr lang="zh-CN" altLang="en-US"/>
              <a:t>st =np.linspace(1,50,500)</a:t>
            </a:r>
            <a:endParaRPr lang="zh-CN" altLang="en-US"/>
          </a:p>
          <a:p>
            <a:pPr latinLnBrk="0">
              <a:lnSpc>
                <a:spcPts val="2060"/>
              </a:lnSpc>
            </a:pPr>
            <a:r>
              <a:rPr lang="zh-CN" altLang="en-US"/>
              <a:t>ca,pa=blsprice(s,xa,r,t,v)</a:t>
            </a:r>
            <a:endParaRPr lang="zh-CN" altLang="en-US"/>
          </a:p>
          <a:p>
            <a:pPr latinLnBrk="0">
              <a:lnSpc>
                <a:spcPts val="2060"/>
              </a:lnSpc>
            </a:pPr>
            <a:r>
              <a:rPr lang="zh-CN" altLang="en-US"/>
              <a:t>cb,pb=blsprice(s,xb,r,t,v)</a:t>
            </a:r>
            <a:endParaRPr lang="zh-CN" altLang="en-US"/>
          </a:p>
          <a:p>
            <a:pPr latinLnBrk="0">
              <a:lnSpc>
                <a:spcPts val="2060"/>
              </a:lnSpc>
            </a:pPr>
            <a:r>
              <a:rPr lang="zh-CN" altLang="en-US"/>
              <a:t>cc,pc=blsprice(s,xc,r,t,v)</a:t>
            </a:r>
            <a:endParaRPr lang="zh-CN" altLang="en-US"/>
          </a:p>
          <a:p>
            <a:pPr latinLnBrk="0">
              <a:lnSpc>
                <a:spcPts val="2060"/>
              </a:lnSpc>
            </a:pPr>
            <a:r>
              <a:rPr lang="zh-CN" altLang="en-US"/>
              <a:t>aa=np.zeros((2,len(st-ka)))</a:t>
            </a:r>
            <a:endParaRPr lang="zh-CN" altLang="en-US"/>
          </a:p>
          <a:p>
            <a:pPr latinLnBrk="0">
              <a:lnSpc>
                <a:spcPts val="2060"/>
              </a:lnSpc>
            </a:pPr>
            <a:r>
              <a:rPr lang="zh-CN" altLang="en-US"/>
              <a:t>aa[0]=st-xa</a:t>
            </a:r>
            <a:endParaRPr lang="zh-CN" altLang="en-US"/>
          </a:p>
          <a:p>
            <a:pPr latinLnBrk="0">
              <a:lnSpc>
                <a:spcPts val="2060"/>
              </a:lnSpc>
            </a:pPr>
            <a:r>
              <a:rPr lang="zh-CN" altLang="en-US"/>
              <a:t>bb=np.zeros((2,len(st-ka)))</a:t>
            </a:r>
            <a:endParaRPr lang="zh-CN" altLang="en-US"/>
          </a:p>
          <a:p>
            <a:pPr latinLnBrk="0">
              <a:lnSpc>
                <a:spcPts val="2060"/>
              </a:lnSpc>
            </a:pPr>
            <a:r>
              <a:rPr lang="zh-CN" altLang="en-US"/>
              <a:t>bb[0]=st-xb</a:t>
            </a:r>
            <a:endParaRPr lang="zh-CN" altLang="en-US"/>
          </a:p>
          <a:p>
            <a:pPr latinLnBrk="0">
              <a:lnSpc>
                <a:spcPts val="2060"/>
              </a:lnSpc>
            </a:pPr>
            <a:r>
              <a:rPr lang="zh-CN" altLang="en-US"/>
              <a:t>c=np.zeros((2,len(st-ka)))</a:t>
            </a:r>
            <a:endParaRPr lang="zh-CN" altLang="en-US"/>
          </a:p>
          <a:p>
            <a:pPr latinLnBrk="0">
              <a:lnSpc>
                <a:spcPts val="2060"/>
              </a:lnSpc>
            </a:pPr>
            <a:r>
              <a:rPr lang="zh-CN" altLang="en-US"/>
              <a:t>c[0]=st-xc</a:t>
            </a:r>
            <a:endParaRPr lang="zh-CN" altLang="en-US"/>
          </a:p>
          <a:p>
            <a:pPr latinLnBrk="0">
              <a:lnSpc>
                <a:spcPts val="2060"/>
              </a:lnSpc>
            </a:pPr>
            <a:r>
              <a:rPr lang="zh-CN" altLang="en-US"/>
              <a:t>Profit_1=ca-np.max(aa,0)</a:t>
            </a:r>
            <a:endParaRPr lang="zh-CN" altLang="en-US"/>
          </a:p>
          <a:p>
            <a:pPr latinLnBrk="0">
              <a:lnSpc>
                <a:spcPts val="2060"/>
              </a:lnSpc>
            </a:pPr>
            <a:r>
              <a:rPr lang="zh-CN" altLang="en-US"/>
              <a:t>Profit_2=2*np.max(bb,0)-2*cb</a:t>
            </a:r>
            <a:endParaRPr lang="zh-CN" altLang="en-US"/>
          </a:p>
          <a:p>
            <a:pPr latinLnBrk="0">
              <a:lnSpc>
                <a:spcPts val="2060"/>
              </a:lnSpc>
            </a:pPr>
            <a:r>
              <a:rPr lang="zh-CN" altLang="en-US"/>
              <a:t>Profit_3=cc-np.max(c,0)</a:t>
            </a:r>
            <a:endParaRPr lang="zh-CN" altLang="en-US"/>
          </a:p>
          <a:p>
            <a:pPr latinLnBrk="0">
              <a:lnSpc>
                <a:spcPts val="2060"/>
              </a:lnSpc>
            </a:pPr>
            <a:r>
              <a:rPr lang="zh-CN" altLang="en-US"/>
              <a:t>Profit=Profit_1+Profit_2+Profit_3</a:t>
            </a:r>
            <a:endParaRPr lang="zh-CN" altLang="en-US"/>
          </a:p>
          <a:p>
            <a:pPr latinLnBrk="0">
              <a:lnSpc>
                <a:spcPts val="2060"/>
              </a:lnSpc>
            </a:pPr>
            <a:r>
              <a:rPr lang="zh-CN" altLang="en-US"/>
              <a:t>plt.figure()</a:t>
            </a:r>
            <a:endParaRPr lang="zh-CN" altLang="en-US"/>
          </a:p>
          <a:p>
            <a:pPr latinLnBrk="0">
              <a:lnSpc>
                <a:spcPts val="2060"/>
              </a:lnSpc>
            </a:pPr>
            <a:r>
              <a:rPr lang="zh-CN" altLang="en-US"/>
              <a:t>plt.plot(st,Profit_1,'k--')</a:t>
            </a:r>
            <a:endParaRPr lang="zh-CN" altLang="en-US"/>
          </a:p>
          <a:p>
            <a:pPr latinLnBrk="0">
              <a:lnSpc>
                <a:spcPts val="2060"/>
              </a:lnSpc>
            </a:pPr>
            <a:r>
              <a:rPr lang="zh-CN" altLang="en-US"/>
              <a:t>plt.plot(st,Profit_2,'k--')</a:t>
            </a:r>
            <a:endParaRPr lang="zh-CN" altLang="en-US"/>
          </a:p>
          <a:p>
            <a:pPr latinLnBrk="0">
              <a:lnSpc>
                <a:spcPts val="2060"/>
              </a:lnSpc>
            </a:pPr>
            <a:r>
              <a:rPr lang="zh-CN" altLang="en-US"/>
              <a:t>plt.plot(st,Profit_3,'k--')</a:t>
            </a:r>
            <a:endParaRPr lang="zh-CN" altLang="en-US"/>
          </a:p>
          <a:p>
            <a:pPr latinLnBrk="0">
              <a:lnSpc>
                <a:spcPts val="2060"/>
              </a:lnSpc>
            </a:pPr>
            <a:r>
              <a:rPr lang="zh-CN" altLang="en-US"/>
              <a:t>plt.plot(st,Profit,'k')</a:t>
            </a:r>
            <a:endParaRPr lang="zh-CN" altLang="en-US"/>
          </a:p>
          <a:p>
            <a:pPr latinLnBrk="0">
              <a:lnSpc>
                <a:spcPts val="2060"/>
              </a:lnSpc>
            </a:pPr>
            <a:r>
              <a:rPr lang="zh-CN" altLang="en-US"/>
              <a:t>plt.title('卖出蝶式套利(s=40)')</a:t>
            </a:r>
            <a:endParaRPr lang="zh-CN" altLang="en-US"/>
          </a:p>
          <a:p>
            <a:pPr latinLnBrk="0">
              <a:lnSpc>
                <a:spcPts val="2060"/>
              </a:lnSpc>
            </a:pPr>
            <a:r>
              <a:rPr lang="zh-CN" altLang="en-US"/>
              <a:t>plt.xlabel('标的价格')</a:t>
            </a:r>
            <a:endParaRPr lang="zh-CN" altLang="en-US"/>
          </a:p>
          <a:p>
            <a:pPr latinLnBrk="0">
              <a:lnSpc>
                <a:spcPts val="2060"/>
              </a:lnSpc>
            </a:pPr>
            <a:r>
              <a:rPr lang="zh-CN" altLang="en-US"/>
              <a:t>plt.ylabel('收益')</a:t>
            </a:r>
            <a:endParaRPr lang="zh-CN" altLang="en-US"/>
          </a:p>
          <a:p>
            <a:pPr latinLnBrk="0">
              <a:lnSpc>
                <a:spcPts val="2060"/>
              </a:lnSpc>
            </a:pPr>
            <a:r>
              <a:rPr lang="zh-CN" altLang="en-US"/>
              <a:t>plt.show()</a:t>
            </a:r>
            <a:endParaRPr lang="zh-CN" altLang="en-US"/>
          </a:p>
        </p:txBody>
      </p:sp>
    </p:spTree>
  </p:cSld>
  <p:clrMapOvr>
    <a:masterClrMapping/>
  </p:clrMapOvr>
  <p:transition>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5130" y="3572510"/>
            <a:ext cx="10873105" cy="27362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1"/>
          <p:cNvSpPr>
            <a:spLocks noGrp="1"/>
          </p:cNvSpPr>
          <p:nvPr/>
        </p:nvSpPr>
        <p:spPr>
          <a:xfrm>
            <a:off x="405130" y="621030"/>
            <a:ext cx="11093450" cy="55930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表</a:t>
            </a:r>
            <a:r>
              <a:rPr lang="en-US" altLang="zh-CN" sz="2200" dirty="0">
                <a:latin typeface="+mn-lt"/>
                <a:ea typeface="+mn-ea"/>
              </a:rPr>
              <a:t>12-25 </a:t>
            </a:r>
            <a:r>
              <a:rPr lang="zh-CN" altLang="en-US" sz="2200" dirty="0">
                <a:latin typeface="+mn-lt"/>
                <a:ea typeface="+mn-ea"/>
              </a:rPr>
              <a:t>卖出蝶式套利综合分析</a:t>
            </a:r>
            <a:r>
              <a:rPr lang="zh-CN" altLang="en-US" sz="2200" dirty="0">
                <a:latin typeface="+mn-lt"/>
                <a:ea typeface="+mn-ea"/>
              </a:rPr>
              <a:t>表</a:t>
            </a: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【例12-16】假设股票A的当前价格是33.57元/股，由下表构建一个卖出蝶式价差策略，</a:t>
            </a: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试分析该期权策略下的净权利金、潜在最大收益和亏损、损益平衡点和盈利区间。</a:t>
            </a: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rPr>
              <a:t>卖出蝶式套利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676910" y="1131570"/>
          <a:ext cx="11000105" cy="2432050"/>
        </p:xfrm>
        <a:graphic>
          <a:graphicData uri="http://schemas.openxmlformats.org/drawingml/2006/table">
            <a:tbl>
              <a:tblPr firstRow="1" bandRow="1">
                <a:tableStyleId>{7DF18680-E054-41AD-8BC1-D1AEF772440D}</a:tableStyleId>
              </a:tblPr>
              <a:tblGrid>
                <a:gridCol w="1838960"/>
                <a:gridCol w="9161145"/>
              </a:tblGrid>
              <a:tr h="1280160">
                <a:tc>
                  <a:txBody>
                    <a:bodyPr/>
                    <a:p>
                      <a:pPr>
                        <a:buNone/>
                      </a:pPr>
                      <a:r>
                        <a:rPr lang="zh-CN" altLang="en-US"/>
                        <a:t>使用范围</a:t>
                      </a:r>
                      <a:endParaRPr lang="zh-CN" altLang="en-US"/>
                    </a:p>
                  </a:txBody>
                  <a:tcPr/>
                </a:tc>
                <a:tc>
                  <a:txBody>
                    <a:bodyPr/>
                    <a:p>
                      <a:pPr>
                        <a:buNone/>
                      </a:pPr>
                      <a:r>
                        <a:rPr lang="zh-CN" altLang="en-US"/>
                        <a:t>投资者自信标的物价格将会发生较大波动，预期标的物结算价会在平衡点之外。投资者认为市价出现向上或向下突破，但又不想支付太多买入跨式期权的权利金，而且投资者决定无论市价上升或下跌，一旦价格到了某个水平便将策略平仓，因此，没必要保留市况无限上升或下跌机会</a:t>
                      </a:r>
                      <a:endParaRPr lang="zh-CN" altLang="en-US"/>
                    </a:p>
                  </a:txBody>
                  <a:tcPr/>
                </a:tc>
              </a:tr>
              <a:tr h="365760">
                <a:tc>
                  <a:txBody>
                    <a:bodyPr/>
                    <a:p>
                      <a:pPr>
                        <a:buNone/>
                      </a:pPr>
                      <a:r>
                        <a:rPr lang="zh-CN" altLang="en-US"/>
                        <a:t>最大风险</a:t>
                      </a:r>
                      <a:endParaRPr lang="zh-CN" altLang="en-US"/>
                    </a:p>
                  </a:txBody>
                  <a:tcPr/>
                </a:tc>
                <a:tc>
                  <a:txBody>
                    <a:bodyPr/>
                    <a:p>
                      <a:pPr>
                        <a:buNone/>
                      </a:pPr>
                      <a:r>
                        <a:rPr lang="zh-CN" altLang="en-US"/>
                        <a:t>中等执行价格-较低执行价格-净权利金</a:t>
                      </a:r>
                      <a:endParaRPr lang="zh-CN" altLang="en-US"/>
                    </a:p>
                  </a:txBody>
                  <a:tcPr/>
                </a:tc>
              </a:tr>
              <a:tr h="365760">
                <a:tc>
                  <a:txBody>
                    <a:bodyPr/>
                    <a:p>
                      <a:pPr>
                        <a:buNone/>
                      </a:pPr>
                      <a:r>
                        <a:rPr lang="zh-CN" altLang="en-US"/>
                        <a:t>最大收益</a:t>
                      </a:r>
                      <a:endParaRPr lang="zh-CN" altLang="en-US"/>
                    </a:p>
                  </a:txBody>
                  <a:tcPr/>
                </a:tc>
                <a:tc>
                  <a:txBody>
                    <a:bodyPr/>
                    <a:p>
                      <a:pPr>
                        <a:buNone/>
                      </a:pPr>
                      <a:r>
                        <a:rPr lang="zh-CN" altLang="en-US"/>
                        <a:t>净权利金</a:t>
                      </a:r>
                      <a:endParaRPr lang="zh-CN" altLang="en-US"/>
                    </a:p>
                  </a:txBody>
                  <a:tcPr/>
                </a:tc>
              </a:tr>
              <a:tr h="420370">
                <a:tc>
                  <a:txBody>
                    <a:bodyPr/>
                    <a:p>
                      <a:pPr>
                        <a:buNone/>
                      </a:pPr>
                      <a:r>
                        <a:rPr lang="zh-CN" altLang="en-US"/>
                        <a:t>损益平衡点</a:t>
                      </a:r>
                      <a:endParaRPr lang="zh-CN" altLang="en-US"/>
                    </a:p>
                  </a:txBody>
                  <a:tcPr/>
                </a:tc>
                <a:tc>
                  <a:txBody>
                    <a:bodyPr/>
                    <a:p>
                      <a:pPr>
                        <a:buNone/>
                      </a:pPr>
                      <a:r>
                        <a:rPr lang="zh-CN" altLang="en-US"/>
                        <a:t>较高的损益平衡点=中等执行价格+最大风险；较低的损益平衡点=中等执行价格-最大风险</a:t>
                      </a:r>
                      <a:endParaRPr lang="zh-CN" altLang="en-US"/>
                    </a:p>
                  </a:txBody>
                  <a:tcPr/>
                </a:tc>
              </a:tr>
            </a:tbl>
          </a:graphicData>
        </a:graphic>
      </p:graphicFrame>
      <p:graphicFrame>
        <p:nvGraphicFramePr>
          <p:cNvPr id="4" name="表格 3"/>
          <p:cNvGraphicFramePr/>
          <p:nvPr>
            <p:custDataLst>
              <p:tags r:id="rId2"/>
            </p:custDataLst>
          </p:nvPr>
        </p:nvGraphicFramePr>
        <p:xfrm>
          <a:off x="981075" y="4076700"/>
          <a:ext cx="10045065" cy="1637030"/>
        </p:xfrm>
        <a:graphic>
          <a:graphicData uri="http://schemas.openxmlformats.org/drawingml/2006/table">
            <a:tbl>
              <a:tblPr firstRow="1" bandRow="1">
                <a:tableStyleId>{5940675A-B579-460E-94D1-54222C63F5DA}</a:tableStyleId>
              </a:tblPr>
              <a:tblGrid>
                <a:gridCol w="1414145"/>
                <a:gridCol w="1429385"/>
                <a:gridCol w="2108200"/>
                <a:gridCol w="1744980"/>
                <a:gridCol w="1409065"/>
                <a:gridCol w="1939290"/>
              </a:tblGrid>
              <a:tr h="534670">
                <a:tc>
                  <a:txBody>
                    <a:bodyPr/>
                    <a:p>
                      <a:pPr>
                        <a:buNone/>
                      </a:pPr>
                      <a:r>
                        <a:rPr lang="zh-CN" altLang="en-US"/>
                        <a:t>操作</a:t>
                      </a:r>
                      <a:endParaRPr lang="zh-CN" altLang="en-US"/>
                    </a:p>
                  </a:txBody>
                  <a:tcPr/>
                </a:tc>
                <a:tc>
                  <a:txBody>
                    <a:bodyPr/>
                    <a:p>
                      <a:pPr>
                        <a:buNone/>
                      </a:pPr>
                      <a:r>
                        <a:rPr lang="zh-CN" altLang="en-US"/>
                        <a:t>类型</a:t>
                      </a:r>
                      <a:endParaRPr lang="zh-CN" altLang="en-US"/>
                    </a:p>
                  </a:txBody>
                  <a:tcPr/>
                </a:tc>
                <a:tc>
                  <a:txBody>
                    <a:bodyPr/>
                    <a:p>
                      <a:pPr>
                        <a:buNone/>
                      </a:pPr>
                      <a:r>
                        <a:rPr lang="zh-CN" altLang="en-US"/>
                        <a:t>执行价格（元/股）</a:t>
                      </a:r>
                      <a:endParaRPr lang="zh-CN" altLang="en-US"/>
                    </a:p>
                  </a:txBody>
                  <a:tcPr/>
                </a:tc>
                <a:tc>
                  <a:txBody>
                    <a:bodyPr/>
                    <a:p>
                      <a:pPr>
                        <a:buNone/>
                      </a:pPr>
                      <a:r>
                        <a:rPr lang="zh-CN" altLang="en-US"/>
                        <a:t>到期月份（月）</a:t>
                      </a:r>
                      <a:endParaRPr lang="zh-CN" altLang="en-US"/>
                    </a:p>
                  </a:txBody>
                  <a:tcPr/>
                </a:tc>
                <a:tc>
                  <a:txBody>
                    <a:bodyPr/>
                    <a:p>
                      <a:pPr>
                        <a:buNone/>
                      </a:pPr>
                      <a:r>
                        <a:rPr lang="zh-CN" altLang="en-US"/>
                        <a:t>数量（手）</a:t>
                      </a:r>
                      <a:endParaRPr lang="zh-CN" altLang="en-US"/>
                    </a:p>
                  </a:txBody>
                  <a:tcPr/>
                </a:tc>
                <a:tc>
                  <a:txBody>
                    <a:bodyPr/>
                    <a:p>
                      <a:pPr>
                        <a:buNone/>
                      </a:pPr>
                      <a:r>
                        <a:rPr lang="zh-CN" altLang="en-US"/>
                        <a:t>期权价格（元/股）</a:t>
                      </a:r>
                      <a:endParaRPr lang="zh-CN" altLang="en-US"/>
                    </a:p>
                  </a:txBody>
                  <a:tcPr/>
                </a:tc>
              </a:tr>
              <a:tr h="367665">
                <a:tc>
                  <a:txBody>
                    <a:bodyPr/>
                    <a:p>
                      <a:pPr>
                        <a:buNone/>
                      </a:pPr>
                      <a:r>
                        <a:rPr lang="zh-CN" altLang="en-US"/>
                        <a:t>卖出开仓</a:t>
                      </a:r>
                      <a:endParaRPr lang="zh-CN" altLang="en-US"/>
                    </a:p>
                  </a:txBody>
                  <a:tcPr/>
                </a:tc>
                <a:tc>
                  <a:txBody>
                    <a:bodyPr/>
                    <a:p>
                      <a:pPr>
                        <a:buNone/>
                      </a:pPr>
                      <a:r>
                        <a:rPr lang="zh-CN" altLang="en-US"/>
                        <a:t>看涨期权</a:t>
                      </a:r>
                      <a:endParaRPr lang="zh-CN" altLang="en-US"/>
                    </a:p>
                  </a:txBody>
                  <a:tcPr/>
                </a:tc>
                <a:tc>
                  <a:txBody>
                    <a:bodyPr/>
                    <a:p>
                      <a:pPr>
                        <a:buNone/>
                      </a:pPr>
                      <a:r>
                        <a:rPr lang="zh-CN" altLang="en-US"/>
                        <a:t>32</a:t>
                      </a:r>
                      <a:endParaRPr lang="zh-CN" altLang="en-US"/>
                    </a:p>
                  </a:txBody>
                  <a:tcPr/>
                </a:tc>
                <a:tc>
                  <a:txBody>
                    <a:bodyPr/>
                    <a:p>
                      <a:pPr>
                        <a:buNone/>
                      </a:pPr>
                      <a:r>
                        <a:rPr lang="zh-CN" altLang="en-US"/>
                        <a:t>1</a:t>
                      </a:r>
                      <a:endParaRPr lang="zh-CN" altLang="en-US"/>
                    </a:p>
                  </a:txBody>
                  <a:tcPr/>
                </a:tc>
                <a:tc>
                  <a:txBody>
                    <a:bodyPr/>
                    <a:p>
                      <a:pPr>
                        <a:buNone/>
                      </a:pPr>
                      <a:r>
                        <a:rPr lang="zh-CN" altLang="en-US"/>
                        <a:t>1</a:t>
                      </a:r>
                      <a:endParaRPr lang="zh-CN" altLang="en-US"/>
                    </a:p>
                  </a:txBody>
                  <a:tcPr/>
                </a:tc>
                <a:tc>
                  <a:txBody>
                    <a:bodyPr/>
                    <a:p>
                      <a:pPr>
                        <a:buNone/>
                      </a:pPr>
                      <a:r>
                        <a:rPr lang="zh-CN" altLang="en-US"/>
                        <a:t>1.38</a:t>
                      </a:r>
                      <a:endParaRPr lang="zh-CN" altLang="en-US"/>
                    </a:p>
                  </a:txBody>
                  <a:tcPr/>
                </a:tc>
              </a:tr>
              <a:tr h="367030">
                <a:tc>
                  <a:txBody>
                    <a:bodyPr/>
                    <a:p>
                      <a:pPr>
                        <a:buNone/>
                      </a:pPr>
                      <a:r>
                        <a:rPr lang="zh-CN" altLang="en-US"/>
                        <a:t>买入开仓</a:t>
                      </a:r>
                      <a:endParaRPr lang="zh-CN" altLang="en-US"/>
                    </a:p>
                  </a:txBody>
                  <a:tcPr/>
                </a:tc>
                <a:tc>
                  <a:txBody>
                    <a:bodyPr/>
                    <a:p>
                      <a:pPr>
                        <a:buNone/>
                      </a:pPr>
                      <a:r>
                        <a:rPr lang="zh-CN" altLang="en-US"/>
                        <a:t>看跌期权</a:t>
                      </a:r>
                      <a:endParaRPr lang="zh-CN" altLang="en-US"/>
                    </a:p>
                  </a:txBody>
                  <a:tcPr/>
                </a:tc>
                <a:tc>
                  <a:txBody>
                    <a:bodyPr/>
                    <a:p>
                      <a:pPr>
                        <a:buNone/>
                      </a:pPr>
                      <a:r>
                        <a:rPr lang="zh-CN" altLang="en-US"/>
                        <a:t>33</a:t>
                      </a:r>
                      <a:endParaRPr lang="zh-CN" altLang="en-US"/>
                    </a:p>
                  </a:txBody>
                  <a:tcPr/>
                </a:tc>
                <a:tc>
                  <a:txBody>
                    <a:bodyPr/>
                    <a:p>
                      <a:pPr>
                        <a:buNone/>
                      </a:pPr>
                      <a:r>
                        <a:rPr lang="zh-CN" altLang="en-US"/>
                        <a:t>1</a:t>
                      </a:r>
                      <a:endParaRPr lang="zh-CN" altLang="en-US"/>
                    </a:p>
                  </a:txBody>
                  <a:tcPr/>
                </a:tc>
                <a:tc>
                  <a:txBody>
                    <a:bodyPr/>
                    <a:p>
                      <a:pPr>
                        <a:buNone/>
                      </a:pPr>
                      <a:r>
                        <a:rPr lang="zh-CN" altLang="en-US"/>
                        <a:t>2</a:t>
                      </a:r>
                      <a:endParaRPr lang="zh-CN" altLang="en-US"/>
                    </a:p>
                  </a:txBody>
                  <a:tcPr/>
                </a:tc>
                <a:tc>
                  <a:txBody>
                    <a:bodyPr/>
                    <a:p>
                      <a:pPr>
                        <a:buNone/>
                      </a:pPr>
                      <a:r>
                        <a:rPr lang="zh-CN" altLang="en-US"/>
                        <a:t>0.63</a:t>
                      </a:r>
                      <a:endParaRPr lang="zh-CN" altLang="en-US"/>
                    </a:p>
                  </a:txBody>
                  <a:tcPr/>
                </a:tc>
              </a:tr>
              <a:tr h="367665">
                <a:tc>
                  <a:txBody>
                    <a:bodyPr/>
                    <a:p>
                      <a:pPr>
                        <a:buNone/>
                      </a:pPr>
                      <a:r>
                        <a:rPr lang="zh-CN" altLang="en-US"/>
                        <a:t>卖出开仓</a:t>
                      </a:r>
                      <a:endParaRPr lang="zh-CN" altLang="en-US"/>
                    </a:p>
                  </a:txBody>
                  <a:tcPr/>
                </a:tc>
                <a:tc>
                  <a:txBody>
                    <a:bodyPr/>
                    <a:p>
                      <a:pPr>
                        <a:buNone/>
                      </a:pPr>
                      <a:r>
                        <a:rPr lang="zh-CN" altLang="en-US"/>
                        <a:t>看涨期权</a:t>
                      </a:r>
                      <a:endParaRPr lang="zh-CN" altLang="en-US"/>
                    </a:p>
                  </a:txBody>
                  <a:tcPr/>
                </a:tc>
                <a:tc>
                  <a:txBody>
                    <a:bodyPr/>
                    <a:p>
                      <a:pPr>
                        <a:buNone/>
                      </a:pPr>
                      <a:r>
                        <a:rPr lang="zh-CN" altLang="en-US"/>
                        <a:t>34</a:t>
                      </a:r>
                      <a:endParaRPr lang="zh-CN" altLang="en-US"/>
                    </a:p>
                  </a:txBody>
                  <a:tcPr/>
                </a:tc>
                <a:tc>
                  <a:txBody>
                    <a:bodyPr/>
                    <a:p>
                      <a:pPr>
                        <a:buNone/>
                      </a:pPr>
                      <a:r>
                        <a:rPr lang="zh-CN" altLang="en-US"/>
                        <a:t>1</a:t>
                      </a:r>
                      <a:endParaRPr lang="zh-CN" altLang="en-US"/>
                    </a:p>
                  </a:txBody>
                  <a:tcPr/>
                </a:tc>
                <a:tc>
                  <a:txBody>
                    <a:bodyPr/>
                    <a:p>
                      <a:pPr>
                        <a:buNone/>
                      </a:pPr>
                      <a:r>
                        <a:rPr lang="zh-CN" altLang="en-US"/>
                        <a:t>1</a:t>
                      </a:r>
                      <a:endParaRPr lang="zh-CN" altLang="en-US"/>
                    </a:p>
                  </a:txBody>
                  <a:tcPr/>
                </a:tc>
                <a:tc>
                  <a:txBody>
                    <a:bodyPr/>
                    <a:p>
                      <a:pPr>
                        <a:buNone/>
                      </a:pPr>
                      <a:r>
                        <a:rPr lang="zh-CN" altLang="en-US"/>
                        <a:t>0.06</a:t>
                      </a:r>
                      <a:endParaRPr lang="zh-CN" altLang="en-US"/>
                    </a:p>
                  </a:txBody>
                  <a:tcPr/>
                </a:tc>
              </a:tr>
            </a:tbl>
          </a:graphicData>
        </a:graphic>
      </p:graphicFrame>
    </p:spTree>
  </p:cSld>
  <p:clrMapOvr>
    <a:masterClrMapping/>
  </p:clrMapOvr>
  <p:transition>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05130" y="692785"/>
            <a:ext cx="11572240" cy="58781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240"/>
              </a:lnSpc>
              <a:spcBef>
                <a:spcPts val="0"/>
              </a:spcBef>
              <a:buClrTx/>
              <a:buSzTx/>
              <a:buFont typeface="Arial" panose="020B0604020202020204" pitchFamily="34" charset="0"/>
              <a:buNone/>
            </a:pPr>
            <a:r>
              <a:rPr sz="2200" b="1" dirty="0">
                <a:latin typeface="Times New Roman" panose="02020603050405020304" pitchFamily="18" charset="0"/>
                <a:ea typeface="+mn-ea"/>
                <a:cs typeface="Times New Roman" panose="02020603050405020304" pitchFamily="18" charset="0"/>
              </a:rPr>
              <a:t>解答：</a:t>
            </a: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r>
              <a:rPr sz="2200" dirty="0">
                <a:latin typeface="Times New Roman" panose="02020603050405020304" pitchFamily="18" charset="0"/>
                <a:ea typeface="+mn-ea"/>
                <a:cs typeface="Times New Roman" panose="02020603050405020304" pitchFamily="18" charset="0"/>
              </a:rPr>
              <a:t>32.18至33.82元/股是该策略的盈利区间，只要到期时标的价格在此区间，就可以盈利结束。</a:t>
            </a: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None/>
            </a:pPr>
            <a:r>
              <a:rPr lang="zh-CN" sz="2200" b="1" dirty="0">
                <a:latin typeface="Times New Roman" panose="02020603050405020304" pitchFamily="18" charset="0"/>
                <a:ea typeface="+mn-ea"/>
                <a:cs typeface="Times New Roman" panose="02020603050405020304" pitchFamily="18" charset="0"/>
              </a:rPr>
              <a:t>（三</a:t>
            </a:r>
            <a:r>
              <a:rPr sz="2200" b="1" dirty="0">
                <a:latin typeface="Times New Roman" panose="02020603050405020304" pitchFamily="18" charset="0"/>
                <a:ea typeface="+mn-ea"/>
                <a:cs typeface="Times New Roman" panose="02020603050405020304" pitchFamily="18" charset="0"/>
              </a:rPr>
              <a:t>）卖出蝶式套利期权的交易技巧</a:t>
            </a:r>
            <a:endParaRPr sz="2200" b="1"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r>
              <a:rPr lang="zh-CN"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1</a:t>
            </a:r>
            <a:r>
              <a:rPr lang="zh-CN" sz="2200" dirty="0">
                <a:latin typeface="Times New Roman" panose="02020603050405020304" pitchFamily="18" charset="0"/>
                <a:ea typeface="+mn-ea"/>
                <a:cs typeface="Times New Roman" panose="02020603050405020304" pitchFamily="18" charset="0"/>
              </a:rPr>
              <a:t>）</a:t>
            </a:r>
            <a:r>
              <a:rPr sz="2200" dirty="0">
                <a:latin typeface="Times New Roman" panose="02020603050405020304" pitchFamily="18" charset="0"/>
                <a:ea typeface="+mn-ea"/>
                <a:cs typeface="Times New Roman" panose="02020603050405020304" pitchFamily="18" charset="0"/>
              </a:rPr>
              <a:t>股票需要具有较高的流动性，且价格可在一定范围内波动。</a:t>
            </a: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r>
              <a:rPr lang="zh-CN"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2</a:t>
            </a:r>
            <a:r>
              <a:rPr lang="zh-CN" sz="2200" dirty="0">
                <a:latin typeface="Times New Roman" panose="02020603050405020304" pitchFamily="18" charset="0"/>
                <a:ea typeface="+mn-ea"/>
                <a:cs typeface="Times New Roman" panose="02020603050405020304" pitchFamily="18" charset="0"/>
              </a:rPr>
              <a:t>）</a:t>
            </a:r>
            <a:r>
              <a:rPr sz="2200" dirty="0">
                <a:latin typeface="Times New Roman" panose="02020603050405020304" pitchFamily="18" charset="0"/>
                <a:ea typeface="+mn-ea"/>
                <a:cs typeface="Times New Roman" panose="02020603050405020304" pitchFamily="18" charset="0"/>
              </a:rPr>
              <a:t>期权</a:t>
            </a:r>
            <a:r>
              <a:rPr sz="2200" dirty="0">
                <a:latin typeface="Times New Roman" panose="02020603050405020304" pitchFamily="18" charset="0"/>
                <a:ea typeface="+mn-ea"/>
                <a:cs typeface="Times New Roman" panose="02020603050405020304" pitchFamily="18" charset="0"/>
                <a:sym typeface="+mn-ea"/>
              </a:rPr>
              <a:t>流动性</a:t>
            </a:r>
            <a:r>
              <a:rPr sz="2200" dirty="0">
                <a:latin typeface="Times New Roman" panose="02020603050405020304" pitchFamily="18" charset="0"/>
                <a:ea typeface="+mn-ea"/>
                <a:cs typeface="Times New Roman" panose="02020603050405020304" pitchFamily="18" charset="0"/>
              </a:rPr>
              <a:t>要较高，较低行权价需要低于当前股票价格，中间价位的行权价尽可能地接近平价，较高行权价格与中间行权价格的差额等于中间价位行权价与较低行权价的差额。</a:t>
            </a: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r>
              <a:rPr lang="zh-CN"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3</a:t>
            </a:r>
            <a:r>
              <a:rPr lang="zh-CN" sz="2200" dirty="0">
                <a:latin typeface="Times New Roman" panose="02020603050405020304" pitchFamily="18" charset="0"/>
                <a:ea typeface="+mn-ea"/>
                <a:cs typeface="Times New Roman" panose="02020603050405020304" pitchFamily="18" charset="0"/>
              </a:rPr>
              <a:t>）</a:t>
            </a:r>
            <a:r>
              <a:rPr sz="2200" dirty="0">
                <a:latin typeface="Times New Roman" panose="02020603050405020304" pitchFamily="18" charset="0"/>
                <a:ea typeface="+mn-ea"/>
                <a:cs typeface="Times New Roman" panose="02020603050405020304" pitchFamily="18" charset="0"/>
              </a:rPr>
              <a:t>最长在到期日前一个月甚至更短时间内的行权。</a:t>
            </a:r>
            <a:endParaRPr sz="2200" dirty="0">
              <a:latin typeface="Times New Roman" panose="02020603050405020304" pitchFamily="18" charset="0"/>
              <a:ea typeface="+mn-ea"/>
              <a:cs typeface="Times New Roman" panose="02020603050405020304" pitchFamily="18" charset="0"/>
            </a:endParaRPr>
          </a:p>
          <a:p>
            <a:pPr marL="0" indent="0" algn="l" latinLnBrk="0">
              <a:lnSpc>
                <a:spcPts val="29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rPr>
              <a:t>卖出蝶式套利</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6" name="表格 5"/>
          <p:cNvGraphicFramePr/>
          <p:nvPr>
            <p:custDataLst>
              <p:tags r:id="rId1"/>
            </p:custDataLst>
          </p:nvPr>
        </p:nvGraphicFramePr>
        <p:xfrm>
          <a:off x="765175" y="1412875"/>
          <a:ext cx="10578465" cy="1313180"/>
        </p:xfrm>
        <a:graphic>
          <a:graphicData uri="http://schemas.openxmlformats.org/drawingml/2006/table">
            <a:tbl>
              <a:tblPr firstRow="1" bandRow="1">
                <a:tableStyleId>{7DF18680-E054-41AD-8BC1-D1AEF772440D}</a:tableStyleId>
              </a:tblPr>
              <a:tblGrid>
                <a:gridCol w="2597150"/>
                <a:gridCol w="1800860"/>
                <a:gridCol w="1246505"/>
                <a:gridCol w="2403475"/>
                <a:gridCol w="2530475"/>
              </a:tblGrid>
              <a:tr h="640080">
                <a:tc>
                  <a:txBody>
                    <a:bodyPr/>
                    <a:p>
                      <a:pPr algn="ctr">
                        <a:buNone/>
                      </a:pPr>
                      <a:r>
                        <a:rPr lang="zh-CN" altLang="en-US" sz="1800" dirty="0">
                          <a:latin typeface="Times New Roman" panose="02020603050405020304" pitchFamily="18" charset="0"/>
                        </a:rPr>
                        <a:t>净权利金</a:t>
                      </a:r>
                      <a:endParaRPr lang="zh-CN" altLang="en-US"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endParaRPr lang="zh-CN" sz="1800" dirty="0">
                        <a:latin typeface="Times New Roman" panose="02020603050405020304" pitchFamily="18" charset="0"/>
                      </a:endParaRPr>
                    </a:p>
                  </a:txBody>
                  <a:tcPr/>
                </a:tc>
                <a:tc>
                  <a:txBody>
                    <a:bodyPr/>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p>
                      <a:pPr algn="ctr">
                        <a:buNone/>
                      </a:pPr>
                      <a:r>
                        <a:rPr lang="zh-CN" sz="1800" dirty="0">
                          <a:latin typeface="Times New Roman" panose="02020603050405020304" pitchFamily="18" charset="0"/>
                        </a:rPr>
                        <a:t>较低执行价</a:t>
                      </a:r>
                      <a:r>
                        <a:rPr lang="en-US" altLang="zh-CN" sz="1800" dirty="0">
                          <a:latin typeface="Times New Roman" panose="02020603050405020304" pitchFamily="18" charset="0"/>
                        </a:rPr>
                        <a:t>32</a:t>
                      </a:r>
                      <a:r>
                        <a:rPr lang="zh-CN" altLang="en-US" sz="1800" dirty="0">
                          <a:latin typeface="Times New Roman" panose="02020603050405020304" pitchFamily="18" charset="0"/>
                        </a:rPr>
                        <a:t>，</a:t>
                      </a:r>
                      <a:r>
                        <a:rPr lang="zh-CN" sz="1800" dirty="0">
                          <a:latin typeface="Times New Roman" panose="02020603050405020304" pitchFamily="18" charset="0"/>
                        </a:rPr>
                        <a:t>较低</a:t>
                      </a: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c>
                  <a:txBody>
                    <a:bodyPr/>
                    <a:p>
                      <a:pPr algn="ctr">
                        <a:buNone/>
                      </a:pPr>
                      <a:r>
                        <a:rPr lang="zh-CN" sz="1800" dirty="0">
                          <a:latin typeface="Times New Roman" panose="02020603050405020304" pitchFamily="18" charset="0"/>
                          <a:sym typeface="+mn-ea"/>
                        </a:rPr>
                        <a:t>较高执行价</a:t>
                      </a:r>
                      <a:r>
                        <a:rPr lang="en-US" altLang="zh-CN" sz="1800" dirty="0">
                          <a:latin typeface="Times New Roman" panose="02020603050405020304" pitchFamily="18" charset="0"/>
                          <a:sym typeface="+mn-ea"/>
                        </a:rPr>
                        <a:t>34</a:t>
                      </a:r>
                      <a:r>
                        <a:rPr lang="zh-CN" altLang="en-US" sz="1800" dirty="0">
                          <a:latin typeface="Times New Roman" panose="02020603050405020304" pitchFamily="18" charset="0"/>
                          <a:sym typeface="+mn-ea"/>
                        </a:rPr>
                        <a:t>，</a:t>
                      </a:r>
                      <a:r>
                        <a:rPr lang="zh-CN" sz="1800" dirty="0">
                          <a:latin typeface="Times New Roman" panose="02020603050405020304" pitchFamily="18" charset="0"/>
                          <a:sym typeface="+mn-ea"/>
                        </a:rPr>
                        <a:t>较高</a:t>
                      </a:r>
                      <a:r>
                        <a:rPr sz="1800" dirty="0">
                          <a:latin typeface="Times New Roman" panose="02020603050405020304" pitchFamily="18" charset="0"/>
                          <a:sym typeface="+mn-ea"/>
                        </a:rPr>
                        <a:t>盈亏平衡点</a:t>
                      </a:r>
                      <a:endParaRPr lang="zh-CN" altLang="en-US" sz="1800" dirty="0">
                        <a:latin typeface="Times New Roman" panose="02020603050405020304" pitchFamily="18" charset="0"/>
                      </a:endParaRPr>
                    </a:p>
                  </a:txBody>
                  <a:tcPr/>
                </a:tc>
              </a:tr>
              <a:tr h="673100">
                <a:tc>
                  <a:txBody>
                    <a:bodyPr/>
                    <a:p>
                      <a:pPr algn="ctr">
                        <a:buNone/>
                      </a:pPr>
                      <a:r>
                        <a:rPr sz="1800" dirty="0">
                          <a:latin typeface="Times New Roman" panose="02020603050405020304" pitchFamily="18" charset="0"/>
                          <a:cs typeface="Times New Roman" panose="02020603050405020304" pitchFamily="18" charset="0"/>
                          <a:sym typeface="+mn-ea"/>
                        </a:rPr>
                        <a:t>（0.63-0.06）+（0.63-1.38）</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0.18</a:t>
                      </a:r>
                      <a:endParaRPr lang="en-US" altLang="zh-CN" sz="1800" dirty="0">
                        <a:latin typeface="Times New Roman" panose="02020603050405020304" pitchFamily="18" charset="0"/>
                        <a:cs typeface="Times New Roman" panose="02020603050405020304" pitchFamily="18" charset="0"/>
                      </a:endParaRPr>
                    </a:p>
                  </a:txBody>
                  <a:tcPr/>
                </a:tc>
                <a:tc>
                  <a:txBody>
                    <a:bodyPr/>
                    <a:p>
                      <a:pPr algn="ctr">
                        <a:buNone/>
                      </a:pPr>
                      <a:r>
                        <a:rPr sz="1800" dirty="0">
                          <a:latin typeface="Times New Roman" panose="02020603050405020304" pitchFamily="18" charset="0"/>
                          <a:cs typeface="Times New Roman" panose="02020603050405020304" pitchFamily="18" charset="0"/>
                          <a:sym typeface="+mn-ea"/>
                        </a:rPr>
                        <a:t>（1-0.18）=0.82</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sz="1800" dirty="0">
                          <a:latin typeface="Times New Roman" panose="02020603050405020304" pitchFamily="18" charset="0"/>
                          <a:cs typeface="Times New Roman" panose="02020603050405020304" pitchFamily="18" charset="0"/>
                          <a:sym typeface="+mn-ea"/>
                        </a:rPr>
                        <a:t>0.18</a:t>
                      </a:r>
                      <a:endParaRPr lang="en-US" altLang="zh-CN" sz="1800" b="1" dirty="0">
                        <a:latin typeface="Times New Roman" panose="02020603050405020304" pitchFamily="18" charset="0"/>
                        <a:cs typeface="Times New Roman" panose="02020603050405020304" pitchFamily="18" charset="0"/>
                        <a:sym typeface="+mn-ea"/>
                      </a:endParaRPr>
                    </a:p>
                  </a:txBody>
                  <a:tcPr/>
                </a:tc>
                <a:tc>
                  <a:txBody>
                    <a:bodyPr/>
                    <a:p>
                      <a:pPr algn="ctr">
                        <a:buNone/>
                      </a:pPr>
                      <a:r>
                        <a:rPr sz="1800" dirty="0">
                          <a:latin typeface="Times New Roman" panose="02020603050405020304" pitchFamily="18" charset="0"/>
                          <a:cs typeface="Times New Roman" panose="02020603050405020304" pitchFamily="18" charset="0"/>
                          <a:sym typeface="+mn-ea"/>
                        </a:rPr>
                        <a:t>32+0.18=32.18</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p>
                      <a:pPr algn="ctr">
                        <a:buNone/>
                      </a:pPr>
                      <a:r>
                        <a:rPr sz="1800" dirty="0">
                          <a:latin typeface="Times New Roman" panose="02020603050405020304" pitchFamily="18" charset="0"/>
                          <a:cs typeface="Times New Roman" panose="02020603050405020304" pitchFamily="18" charset="0"/>
                          <a:sym typeface="+mn-ea"/>
                        </a:rPr>
                        <a:t>34-0.18=33.82</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0395" y="1052195"/>
            <a:ext cx="10730865" cy="14033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30000"/>
              </a:lnSpc>
              <a:spcBef>
                <a:spcPts val="0"/>
              </a:spcBef>
              <a:buClrTx/>
              <a:buSzTx/>
              <a:buFont typeface="Arial" panose="020B0604020202020204" pitchFamily="34" charset="0"/>
              <a:buNone/>
            </a:pPr>
            <a:r>
              <a:rPr sz="2200" b="1" dirty="0">
                <a:latin typeface="+mn-lt"/>
                <a:ea typeface="+mn-ea"/>
              </a:rPr>
              <a:t>（</a:t>
            </a:r>
            <a:r>
              <a:rPr lang="zh-CN" sz="2200" b="1" dirty="0">
                <a:latin typeface="+mn-lt"/>
                <a:ea typeface="+mn-ea"/>
              </a:rPr>
              <a:t>四</a:t>
            </a:r>
            <a:r>
              <a:rPr sz="2200" b="1" dirty="0">
                <a:latin typeface="+mn-lt"/>
                <a:ea typeface="+mn-ea"/>
              </a:rPr>
              <a:t>）卖出蝶式套利期权的优缺点</a:t>
            </a:r>
            <a:endParaRPr sz="2200" b="1" dirty="0">
              <a:latin typeface="+mn-lt"/>
              <a:ea typeface="+mn-ea"/>
            </a:endParaRPr>
          </a:p>
          <a:p>
            <a:pPr marL="0" indent="0" algn="l" latinLnBrk="0">
              <a:lnSpc>
                <a:spcPct val="130000"/>
              </a:lnSpc>
              <a:spcBef>
                <a:spcPts val="0"/>
              </a:spcBef>
              <a:buClrTx/>
              <a:buSzTx/>
              <a:buFont typeface="Arial" panose="020B0604020202020204" pitchFamily="34" charset="0"/>
              <a:buNone/>
            </a:pPr>
            <a:endParaRPr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rPr>
              <a:t>卖出蝶式套利</a:t>
            </a:r>
            <a:endParaRPr lang="zh-CN" altLang="en-US" sz="2800" b="1" cap="small" dirty="0">
              <a:latin typeface="微软雅黑" panose="020B0503020204020204" pitchFamily="34" charset="-122"/>
              <a:ea typeface="微软雅黑" panose="020B0503020204020204" pitchFamily="34" charset="-122"/>
              <a:cs typeface="+mn-cs"/>
            </a:endParaRPr>
          </a:p>
        </p:txBody>
      </p:sp>
      <p:grpSp>
        <p:nvGrpSpPr>
          <p:cNvPr id="47" name="组合 46"/>
          <p:cNvGrpSpPr/>
          <p:nvPr/>
        </p:nvGrpSpPr>
        <p:grpSpPr>
          <a:xfrm rot="0">
            <a:off x="1341120" y="1247140"/>
            <a:ext cx="9303385" cy="5088890"/>
            <a:chOff x="1980" y="1610"/>
            <a:chExt cx="14651" cy="8014"/>
          </a:xfrm>
        </p:grpSpPr>
        <p:grpSp>
          <p:nvGrpSpPr>
            <p:cNvPr id="31" name="组合 30"/>
            <p:cNvGrpSpPr/>
            <p:nvPr/>
          </p:nvGrpSpPr>
          <p:grpSpPr>
            <a:xfrm>
              <a:off x="2076" y="1610"/>
              <a:ext cx="14442" cy="3474"/>
              <a:chOff x="2366" y="1577"/>
              <a:chExt cx="14442" cy="3474"/>
            </a:xfrm>
          </p:grpSpPr>
          <p:sp>
            <p:nvSpPr>
              <p:cNvPr id="4" name="矩形 3"/>
              <p:cNvSpPr/>
              <p:nvPr/>
            </p:nvSpPr>
            <p:spPr>
              <a:xfrm>
                <a:off x="6579" y="1577"/>
                <a:ext cx="10229" cy="3474"/>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rot="0">
                <a:off x="2366" y="1839"/>
                <a:ext cx="13884" cy="2825"/>
                <a:chOff x="3992" y="4137"/>
                <a:chExt cx="13884" cy="2825"/>
              </a:xfrm>
            </p:grpSpPr>
            <p:grpSp>
              <p:nvGrpSpPr>
                <p:cNvPr id="17" name="组合 16"/>
                <p:cNvGrpSpPr/>
                <p:nvPr/>
              </p:nvGrpSpPr>
              <p:grpSpPr>
                <a:xfrm>
                  <a:off x="3992" y="4137"/>
                  <a:ext cx="13884" cy="2825"/>
                  <a:chOff x="2933" y="2536"/>
                  <a:chExt cx="13884" cy="2825"/>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优点</a:t>
                    </a:r>
                    <a:endParaRPr lang="zh-CN" altLang="en-US" b="1"/>
                  </a:p>
                </p:txBody>
              </p:sp>
              <p:sp>
                <p:nvSpPr>
                  <p:cNvPr id="19" name="圆角矩形 18"/>
                  <p:cNvSpPr/>
                  <p:nvPr/>
                </p:nvSpPr>
                <p:spPr>
                  <a:xfrm>
                    <a:off x="7759" y="2536"/>
                    <a:ext cx="9003"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投资者可以支付很低资本费用从在一定范围内变化的股票价格中盈利</a:t>
                    </a:r>
                    <a:endParaRPr lang="zh-CN" altLang="en-US" dirty="0">
                      <a:solidFill>
                        <a:schemeClr val="tx1"/>
                      </a:solidFill>
                      <a:sym typeface="+mn-ea"/>
                    </a:endParaRPr>
                  </a:p>
                </p:txBody>
              </p:sp>
              <p:sp>
                <p:nvSpPr>
                  <p:cNvPr id="20" name="圆角矩形 19"/>
                  <p:cNvSpPr/>
                  <p:nvPr/>
                </p:nvSpPr>
                <p:spPr>
                  <a:xfrm>
                    <a:off x="7759" y="4201"/>
                    <a:ext cx="9058"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solidFill>
                        <a:sym typeface="+mn-ea"/>
                      </a:rPr>
                      <a:t>在股票价格大幅波动时，获得的潜在收益相对较高，同时面临风险具有最高上界</a:t>
                    </a:r>
                    <a:endParaRPr lang="zh-CN" altLang="en-US" dirty="0">
                      <a:solidFill>
                        <a:schemeClr val="tx1"/>
                      </a:solidFill>
                      <a:sym typeface="+mn-ea"/>
                    </a:endParaRPr>
                  </a:p>
                </p:txBody>
              </p:sp>
            </p:grpSp>
            <p:sp>
              <p:nvSpPr>
                <p:cNvPr id="21" name="右箭头 20"/>
                <p:cNvSpPr/>
                <p:nvPr/>
              </p:nvSpPr>
              <p:spPr>
                <a:xfrm>
                  <a:off x="6259" y="512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32" name="组合 31"/>
            <p:cNvGrpSpPr/>
            <p:nvPr/>
          </p:nvGrpSpPr>
          <p:grpSpPr>
            <a:xfrm>
              <a:off x="1980" y="5940"/>
              <a:ext cx="14651" cy="3684"/>
              <a:chOff x="2315" y="2245"/>
              <a:chExt cx="14651" cy="3684"/>
            </a:xfrm>
          </p:grpSpPr>
          <p:sp>
            <p:nvSpPr>
              <p:cNvPr id="46" name="矩形 45"/>
              <p:cNvSpPr/>
              <p:nvPr/>
            </p:nvSpPr>
            <p:spPr>
              <a:xfrm>
                <a:off x="6737" y="2245"/>
                <a:ext cx="10229" cy="368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rot="0">
                <a:off x="2315" y="3154"/>
                <a:ext cx="14269" cy="2537"/>
                <a:chOff x="3941" y="5452"/>
                <a:chExt cx="14269" cy="2537"/>
              </a:xfrm>
            </p:grpSpPr>
            <p:grpSp>
              <p:nvGrpSpPr>
                <p:cNvPr id="41" name="组合 40"/>
                <p:cNvGrpSpPr/>
                <p:nvPr/>
              </p:nvGrpSpPr>
              <p:grpSpPr>
                <a:xfrm>
                  <a:off x="3941" y="5452"/>
                  <a:ext cx="14269" cy="2537"/>
                  <a:chOff x="2882" y="3851"/>
                  <a:chExt cx="14269" cy="2537"/>
                </a:xfrm>
              </p:grpSpPr>
              <p:sp>
                <p:nvSpPr>
                  <p:cNvPr id="42" name="椭圆 41"/>
                  <p:cNvSpPr/>
                  <p:nvPr/>
                </p:nvSpPr>
                <p:spPr>
                  <a:xfrm>
                    <a:off x="2882" y="3851"/>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缺点</a:t>
                    </a:r>
                    <a:endParaRPr lang="zh-CN" altLang="en-US" b="1"/>
                  </a:p>
                </p:txBody>
              </p:sp>
              <p:sp>
                <p:nvSpPr>
                  <p:cNvPr id="43" name="圆角矩形 42"/>
                  <p:cNvSpPr/>
                  <p:nvPr/>
                </p:nvSpPr>
                <p:spPr>
                  <a:xfrm>
                    <a:off x="7871" y="4509"/>
                    <a:ext cx="9246" cy="85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潜在亏损远大于投资者所能获得的盈利</a:t>
                    </a:r>
                    <a:endParaRPr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871" y="5564"/>
                    <a:ext cx="928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grpSp>
            <p:sp>
              <p:nvSpPr>
                <p:cNvPr id="45" name="右箭头 44"/>
                <p:cNvSpPr/>
                <p:nvPr/>
              </p:nvSpPr>
              <p:spPr>
                <a:xfrm>
                  <a:off x="6304" y="5830"/>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3" name="圆角矩形 2"/>
          <p:cNvSpPr/>
          <p:nvPr/>
        </p:nvSpPr>
        <p:spPr>
          <a:xfrm>
            <a:off x="4509135" y="4077970"/>
            <a:ext cx="5871210" cy="7461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只有当行权价之间的差额较大、接近到期日时，才能获得较大的潜在盈利</a:t>
            </a:r>
            <a:endParaRPr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05580" y="2132965"/>
            <a:ext cx="63366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a:t>
            </a:r>
            <a:r>
              <a:rPr kumimoji="0" lang="zh-CN" altLang="en-US" sz="5400" b="1" dirty="0" smtClean="0">
                <a:solidFill>
                  <a:schemeClr val="bg1"/>
                </a:solidFill>
                <a:latin typeface="微软雅黑" panose="020B0503020204020204" pitchFamily="34" charset="-122"/>
                <a:ea typeface="微软雅黑" panose="020B0503020204020204" pitchFamily="34" charset="-122"/>
              </a:rPr>
              <a:t>八节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endParaRPr kumimoji="0" lang="en-US" altLang="zh-CN" sz="5400" b="1" dirty="0" smtClean="0">
              <a:solidFill>
                <a:schemeClr val="bg1"/>
              </a:solidFill>
              <a:latin typeface="微软雅黑" panose="020B0503020204020204" pitchFamily="34" charset="-122"/>
              <a:ea typeface="微软雅黑" panose="020B0503020204020204" pitchFamily="34" charset="-122"/>
            </a:endParaRPr>
          </a:p>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飞鹰式套利</a:t>
            </a:r>
            <a:r>
              <a:rPr kumimoji="0" lang="zh-CN" altLang="en-US" sz="5400" b="1" dirty="0" smtClean="0">
                <a:solidFill>
                  <a:schemeClr val="bg1"/>
                </a:solidFill>
                <a:latin typeface="微软雅黑" panose="020B0503020204020204" pitchFamily="34" charset="-122"/>
                <a:ea typeface="微软雅黑" panose="020B0503020204020204" pitchFamily="34" charset="-122"/>
              </a:rPr>
              <a:t>策略</a:t>
            </a:r>
            <a:endParaRPr kumimoji="0" lang="zh-CN" altLang="en-US" sz="5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07340" y="3068955"/>
            <a:ext cx="11572240" cy="173990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30000"/>
              </a:lnSpc>
              <a:spcBef>
                <a:spcPts val="0"/>
              </a:spcBef>
              <a:buClrTx/>
              <a:buSzTx/>
              <a:buFont typeface="Arial" panose="020B0604020202020204" pitchFamily="34" charset="0"/>
              <a:buChar char="•"/>
            </a:pPr>
            <a:r>
              <a:rPr sz="2200" dirty="0">
                <a:latin typeface="+mn-lt"/>
                <a:ea typeface="+mn-ea"/>
              </a:rPr>
              <a:t>飞鹰式套利</a:t>
            </a:r>
            <a:r>
              <a:rPr lang="zh-CN" sz="2200" dirty="0">
                <a:latin typeface="+mn-lt"/>
                <a:ea typeface="+mn-ea"/>
              </a:rPr>
              <a:t>（</a:t>
            </a:r>
            <a:r>
              <a:rPr sz="2200" dirty="0">
                <a:latin typeface="+mn-lt"/>
                <a:ea typeface="+mn-ea"/>
              </a:rPr>
              <a:t>秃鹰式套利</a:t>
            </a:r>
            <a:r>
              <a:rPr lang="zh-CN" sz="2200" dirty="0">
                <a:latin typeface="+mn-lt"/>
                <a:ea typeface="+mn-ea"/>
              </a:rPr>
              <a:t>）：</a:t>
            </a:r>
            <a:r>
              <a:rPr sz="2200" dirty="0">
                <a:latin typeface="+mn-lt"/>
                <a:ea typeface="+mn-ea"/>
              </a:rPr>
              <a:t>分别卖出（买入）一份两种不同执行价的期权，同时买入（卖出）一份较低和较高执行价格的期权。所有期权的到期日和执行价格间距都相同。</a:t>
            </a:r>
            <a:endParaRPr sz="2200" dirty="0">
              <a:latin typeface="+mn-lt"/>
              <a:ea typeface="+mn-ea"/>
            </a:endParaRPr>
          </a:p>
          <a:p>
            <a:pPr marL="0" indent="0" algn="l" latinLnBrk="0">
              <a:lnSpc>
                <a:spcPct val="130000"/>
              </a:lnSpc>
              <a:spcBef>
                <a:spcPts val="0"/>
              </a:spcBef>
              <a:buClrTx/>
              <a:buSzTx/>
              <a:buFont typeface="Arial" panose="020B0604020202020204" pitchFamily="34" charset="0"/>
              <a:buChar char="•"/>
            </a:pPr>
            <a:r>
              <a:rPr sz="2200" dirty="0">
                <a:latin typeface="+mn-lt"/>
                <a:ea typeface="+mn-ea"/>
              </a:rPr>
              <a:t>飞鹰式套利与蝶式套利</a:t>
            </a:r>
            <a:r>
              <a:rPr lang="zh-CN" sz="2200" dirty="0">
                <a:latin typeface="+mn-lt"/>
                <a:ea typeface="+mn-ea"/>
              </a:rPr>
              <a:t>的</a:t>
            </a:r>
            <a:r>
              <a:rPr sz="2200" dirty="0">
                <a:latin typeface="+mn-lt"/>
                <a:ea typeface="+mn-ea"/>
              </a:rPr>
              <a:t>区别</a:t>
            </a:r>
            <a:r>
              <a:rPr lang="zh-CN" sz="2200" dirty="0">
                <a:latin typeface="+mn-lt"/>
                <a:ea typeface="+mn-ea"/>
              </a:rPr>
              <a:t>：</a:t>
            </a:r>
            <a:r>
              <a:rPr sz="2200" dirty="0">
                <a:latin typeface="+mn-lt"/>
                <a:ea typeface="+mn-ea"/>
              </a:rPr>
              <a:t>中间执行价格期权合约的选择。</a:t>
            </a:r>
            <a:endParaRPr sz="2200" dirty="0">
              <a:latin typeface="+mn-lt"/>
              <a:ea typeface="+mn-ea"/>
            </a:endParaRPr>
          </a:p>
          <a:p>
            <a:pPr marL="0" indent="0" algn="l" latinLnBrk="0">
              <a:lnSpc>
                <a:spcPct val="130000"/>
              </a:lnSpc>
              <a:spcBef>
                <a:spcPts val="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Char char="•"/>
            </a:pPr>
            <a:r>
              <a:rPr sz="2200" b="1" dirty="0">
                <a:latin typeface="+mn-lt"/>
                <a:ea typeface="+mn-ea"/>
              </a:rPr>
              <a:t>（一）买入飞鹰式套利的概念</a:t>
            </a:r>
            <a:endParaRPr sz="2200" b="1" dirty="0">
              <a:latin typeface="+mn-lt"/>
              <a:ea typeface="+mn-ea"/>
            </a:endParaRPr>
          </a:p>
          <a:p>
            <a:pPr marL="0" indent="0" algn="l" latinLnBrk="0">
              <a:lnSpc>
                <a:spcPct val="130000"/>
              </a:lnSpc>
              <a:spcBef>
                <a:spcPts val="0"/>
              </a:spcBef>
              <a:buClrTx/>
              <a:buSzTx/>
              <a:buFont typeface="Arial" panose="020B0604020202020204" pitchFamily="34" charset="0"/>
              <a:buChar char="•"/>
            </a:pPr>
            <a:r>
              <a:rPr sz="2200" dirty="0">
                <a:latin typeface="+mn-lt"/>
                <a:ea typeface="+mn-ea"/>
              </a:rPr>
              <a:t>除了买入期权的两个中间价位施权价不相等以外，买入飞鹰式期权组合策略同买入蝶式期权组合相同。买入看涨飞鹰式期权组合是另一种股票价格在一定范围内变化策略，它与买入看涨飞鹰式期权组合正好相反。</a:t>
            </a:r>
            <a:endParaRPr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一、飞鹰式套利的</a:t>
            </a:r>
            <a:r>
              <a:rPr lang="zh-CN" altLang="en-US" sz="2800" b="1" cap="small" dirty="0">
                <a:latin typeface="微软雅黑" panose="020B0503020204020204" pitchFamily="34" charset="-122"/>
                <a:ea typeface="微软雅黑" panose="020B0503020204020204" pitchFamily="34" charset="-122"/>
                <a:cs typeface="+mn-cs"/>
              </a:rPr>
              <a:t>概念</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标题 1"/>
          <p:cNvSpPr>
            <a:spLocks noGrp="1"/>
          </p:cNvSpPr>
          <p:nvPr/>
        </p:nvSpPr>
        <p:spPr>
          <a:xfrm>
            <a:off x="307073" y="2780582"/>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买入飞鹰式套利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cxnSp>
        <p:nvCxnSpPr>
          <p:cNvPr id="4" name="直接连接符 3"/>
          <p:cNvCxnSpPr/>
          <p:nvPr/>
        </p:nvCxnSpPr>
        <p:spPr>
          <a:xfrm flipV="1">
            <a:off x="189230" y="3500755"/>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4652645"/>
            <a:ext cx="11572240" cy="173990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r>
              <a:rPr sz="2200" dirty="0">
                <a:latin typeface="+mn-lt"/>
                <a:ea typeface="+mn-ea"/>
              </a:rPr>
              <a:t>买入看涨飞鹰式期权组合包括一份具有较低行权价的买入看涨期权、一份较低中间价位的实值卖出看涨期权、一份较高中间价位的虚值看涨期权和一份具有较高行权价的虚值买入看涨期权。</a:t>
            </a: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如果股票价格在一定范围内波动，相应的头寸将能获利。问题还是在于风险/收益率很吸引人，而且在该组合的风险情况中，获利区域比买入蝶式期权组合要大。</a:t>
            </a: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rPr>
              <a:t>买入飞鹰式套利</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1"/>
          <a:stretch>
            <a:fillRect/>
          </a:stretch>
        </p:blipFill>
        <p:spPr>
          <a:xfrm>
            <a:off x="2997200" y="692785"/>
            <a:ext cx="6379210" cy="3562350"/>
          </a:xfrm>
          <a:prstGeom prst="rect">
            <a:avLst/>
          </a:prstGeom>
        </p:spPr>
      </p:pic>
    </p:spTree>
  </p:cSld>
  <p:clrMapOvr>
    <a:masterClrMapping/>
  </p:clrMapOvr>
  <p:transition>
    <p:wipe/>
  </p:transition>
  <p:timing>
    <p:tnLst>
      <p:par>
        <p:cTn id="1" dur="indefinite" restart="never" nodeType="tmRoot"/>
      </p:par>
    </p:tnLst>
  </p:timing>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KSO_WM_UNIT_TABLE_BEAUTIFY" val="smartTable{17f01644-a6c2-4eb3-9f8a-8cbea84c4601}"/>
  <p:tag name="TABLE_ENDDRAG_ORIGIN_RECT" val="761*52"/>
  <p:tag name="TABLE_ENDDRAG_RECT" val="79*196*761*52"/>
</p:tagLst>
</file>

<file path=ppt/tags/tag11.xml><?xml version="1.0" encoding="utf-8"?>
<p:tagLst xmlns:p="http://schemas.openxmlformats.org/presentationml/2006/main">
  <p:tag name="KSO_WM_UNIT_TABLE_BEAUTIFY" val="smartTable{608ed6ce-e660-4be7-8766-5b0ddfa95285}"/>
  <p:tag name="TABLE_ENDDRAG_ORIGIN_RECT" val="569*111"/>
  <p:tag name="TABLE_ENDDRAG_RECT" val="71*128*569*111"/>
</p:tagLst>
</file>

<file path=ppt/tags/tag12.xml><?xml version="1.0" encoding="utf-8"?>
<p:tagLst xmlns:p="http://schemas.openxmlformats.org/presentationml/2006/main">
  <p:tag name="KSO_WM_UNIT_TABLE_BEAUTIFY" val="smartTable{80d69a29-a3db-4135-9316-706aeb136f8c}"/>
  <p:tag name="TABLE_ENDDRAG_ORIGIN_RECT" val="707*119"/>
  <p:tag name="TABLE_ENDDRAG_RECT" val="133*349*707*119"/>
</p:tagLst>
</file>

<file path=ppt/tags/tag13.xml><?xml version="1.0" encoding="utf-8"?>
<p:tagLst xmlns:p="http://schemas.openxmlformats.org/presentationml/2006/main">
  <p:tag name="KSO_WM_UNIT_TABLE_BEAUTIFY" val="smartTable{17f01644-a6c2-4eb3-9f8a-8cbea84c4601}"/>
  <p:tag name="TABLE_ENDDRAG_ORIGIN_RECT" val="761*52"/>
  <p:tag name="TABLE_ENDDRAG_RECT" val="79*196*761*52"/>
</p:tagLst>
</file>

<file path=ppt/tags/tag14.xml><?xml version="1.0" encoding="utf-8"?>
<p:tagLst xmlns:p="http://schemas.openxmlformats.org/presentationml/2006/main">
  <p:tag name="KSO_WM_UNIT_TABLE_BEAUTIFY" val="smartTable{80d69a29-a3db-4135-9316-706aeb136f8c}"/>
  <p:tag name="TABLE_ENDDRAG_ORIGIN_RECT" val="751*115"/>
  <p:tag name="TABLE_ENDDRAG_RECT" val="93*118*751*115"/>
</p:tagLst>
</file>

<file path=ppt/tags/tag15.xml><?xml version="1.0" encoding="utf-8"?>
<p:tagLst xmlns:p="http://schemas.openxmlformats.org/presentationml/2006/main">
  <p:tag name="KSO_WM_UNIT_TABLE_BEAUTIFY" val="smartTable{17f01644-a6c2-4eb3-9f8a-8cbea84c4601}"/>
  <p:tag name="TABLE_ENDDRAG_ORIGIN_RECT" val="752*87"/>
  <p:tag name="TABLE_ENDDRAG_RECT" val="139*190*752*87"/>
</p:tagLst>
</file>

<file path=ppt/tags/tag16.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18.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xml><?xml version="1.0" encoding="utf-8"?>
<p:tagLst xmlns:p="http://schemas.openxmlformats.org/presentationml/2006/main">
  <p:tag name="SLIDEELEMTYPE" val="28"/>
</p:tagLst>
</file>

<file path=ppt/tags/tag20.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2.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4.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6.xml><?xml version="1.0" encoding="utf-8"?>
<p:tagLst xmlns:p="http://schemas.openxmlformats.org/presentationml/2006/main">
  <p:tag name="KSO_WM_UNIT_TABLE_BEAUTIFY" val="smartTable{f6e858bc-4915-46aa-9319-2517e2d77118}"/>
</p:tagLst>
</file>

<file path=ppt/tags/tag27.xml><?xml version="1.0" encoding="utf-8"?>
<p:tagLst xmlns:p="http://schemas.openxmlformats.org/presentationml/2006/main">
  <p:tag name="KSO_WM_UNIT_TABLE_BEAUTIFY" val="smartTable{f6e858bc-4915-46aa-9319-2517e2d77118}"/>
  <p:tag name="TABLE_ENDDRAG_ORIGIN_RECT" val="783*181"/>
  <p:tag name="TABLE_ENDDRAG_RECT" val="48*82*783*181"/>
</p:tagLst>
</file>

<file path=ppt/tags/tag28.xml><?xml version="1.0" encoding="utf-8"?>
<p:tagLst xmlns:p="http://schemas.openxmlformats.org/presentationml/2006/main">
  <p:tag name="KSO_WM_UNIT_TABLE_BEAUTIFY" val="smartTable{f6e858bc-4915-46aa-9319-2517e2d77118}"/>
</p:tagLst>
</file>

<file path=ppt/tags/tag29.xml><?xml version="1.0" encoding="utf-8"?>
<p:tagLst xmlns:p="http://schemas.openxmlformats.org/presentationml/2006/main">
  <p:tag name="KSO_WM_UNIT_TABLE_BEAUTIFY" val="smartTable{f6e858bc-4915-46aa-9319-2517e2d77118}"/>
  <p:tag name="TABLE_ENDDRAG_ORIGIN_RECT" val="793*176"/>
  <p:tag name="TABLE_ENDDRAG_RECT" val="65*101*793*176"/>
</p:tagLst>
</file>

<file path=ppt/tags/tag3.xml><?xml version="1.0" encoding="utf-8"?>
<p:tagLst xmlns:p="http://schemas.openxmlformats.org/presentationml/2006/main">
  <p:tag name="MH" val="20171108170119"/>
  <p:tag name="MH_LIBRARY" val="CONTENTS"/>
  <p:tag name="MH_TYPE" val="OTHERS"/>
  <p:tag name="ID" val="626766"/>
</p:tagLst>
</file>

<file path=ppt/tags/tag30.xml><?xml version="1.0" encoding="utf-8"?>
<p:tagLst xmlns:p="http://schemas.openxmlformats.org/presentationml/2006/main">
  <p:tag name="KSO_WM_UNIT_TABLE_BEAUTIFY" val="smartTable{36b00482-a0a7-47c4-83c0-a5578211ce89}"/>
</p:tagLst>
</file>

<file path=ppt/tags/tag31.xml><?xml version="1.0" encoding="utf-8"?>
<p:tagLst xmlns:p="http://schemas.openxmlformats.org/presentationml/2006/main">
  <p:tag name="KSO_WM_UNIT_TABLE_BEAUTIFY" val="smartTable{17f01644-a6c2-4eb3-9f8a-8cbea84c4601}"/>
  <p:tag name="TABLE_ENDDRAG_ORIGIN_RECT" val="752*87"/>
  <p:tag name="TABLE_ENDDRAG_RECT" val="139*190*752*87"/>
</p:tagLst>
</file>

<file path=ppt/tags/tag32.xml><?xml version="1.0" encoding="utf-8"?>
<p:tagLst xmlns:p="http://schemas.openxmlformats.org/presentationml/2006/main">
  <p:tag name="KSO_WM_UNIT_TABLE_BEAUTIFY" val="smartTable{e601af9d-ed00-4786-86f1-f1ac302e57e9}"/>
  <p:tag name="TABLE_ENDDRAG_ORIGIN_RECT" val="779*267"/>
  <p:tag name="TABLE_ENDDRAG_RECT" val="99*139*779*267"/>
</p:tagLst>
</file>

<file path=ppt/tags/tag33.xml><?xml version="1.0" encoding="utf-8"?>
<p:tagLst xmlns:p="http://schemas.openxmlformats.org/presentationml/2006/main">
  <p:tag name="KSO_WM_UNIT_TABLE_BEAUTIFY" val="smartTable{e601af9d-ed00-4786-86f1-f1ac302e57e9}"/>
  <p:tag name="TABLE_ENDDRAG_ORIGIN_RECT" val="859*170"/>
  <p:tag name="TABLE_ENDDRAG_RECT" val="70*94*859*170"/>
</p:tagLst>
</file>

<file path=ppt/tags/tag34.xml><?xml version="1.0" encoding="utf-8"?>
<p:tagLst xmlns:p="http://schemas.openxmlformats.org/presentationml/2006/main">
  <p:tag name="KSO_WM_UNIT_TABLE_BEAUTIFY" val="smartTable{a37fcdfd-5576-4c02-8608-b236629fa545}"/>
</p:tagLst>
</file>

<file path=ppt/tags/tag35.xml><?xml version="1.0" encoding="utf-8"?>
<p:tagLst xmlns:p="http://schemas.openxmlformats.org/presentationml/2006/main">
  <p:tag name="KSO_WM_UNIT_TABLE_BEAUTIFY" val="smartTable{e601af9d-ed00-4786-86f1-f1ac302e57e9}"/>
  <p:tag name="TABLE_ENDDRAG_ORIGIN_RECT" val="859*170"/>
  <p:tag name="TABLE_ENDDRAG_RECT" val="70*94*859*170"/>
</p:tagLst>
</file>

<file path=ppt/tags/tag36.xml><?xml version="1.0" encoding="utf-8"?>
<p:tagLst xmlns:p="http://schemas.openxmlformats.org/presentationml/2006/main">
  <p:tag name="KSO_WM_UNIT_TABLE_BEAUTIFY" val="smartTable{83bed233-7efc-4e51-ad1a-abaf8c7eba95}"/>
  <p:tag name="TABLE_ENDDRAG_ORIGIN_RECT" val="859*170"/>
  <p:tag name="TABLE_ENDDRAG_RECT" val="70*94*859*170"/>
</p:tagLst>
</file>

<file path=ppt/tags/tag37.xml><?xml version="1.0" encoding="utf-8"?>
<p:tagLst xmlns:p="http://schemas.openxmlformats.org/presentationml/2006/main">
  <p:tag name="KSO_WM_UNIT_TABLE_BEAUTIFY" val="smartTable{17f01644-a6c2-4eb3-9f8a-8cbea84c4601}"/>
  <p:tag name="TABLE_ENDDRAG_ORIGIN_RECT" val="868*119"/>
  <p:tag name="TABLE_ENDDRAG_RECT" val="50*270*868*119"/>
</p:tagLst>
</file>

<file path=ppt/tags/tag38.xml><?xml version="1.0" encoding="utf-8"?>
<p:tagLst xmlns:p="http://schemas.openxmlformats.org/presentationml/2006/main">
  <p:tag name="KSO_WM_UNIT_TABLE_BEAUTIFY" val="smartTable{c7f16170-ca4c-4b45-a3fc-a01a3c701488}"/>
  <p:tag name="TABLE_ENDDRAG_ORIGIN_RECT" val="830*201"/>
  <p:tag name="TABLE_ENDDRAG_RECT" val="60*275*830*201"/>
</p:tagLst>
</file>

<file path=ppt/tags/tag39.xml><?xml version="1.0" encoding="utf-8"?>
<p:tagLst xmlns:p="http://schemas.openxmlformats.org/presentationml/2006/main">
  <p:tag name="KSO_WM_UNIT_TABLE_BEAUTIFY" val="smartTable{4f37de45-e147-4ee4-8099-9d08cf46697d}"/>
  <p:tag name="TABLE_ENDDRAG_ORIGIN_RECT" val="856*124"/>
  <p:tag name="TABLE_ENDDRAG_RECT" val="60*133*856*125"/>
</p:tagLst>
</file>

<file path=ppt/tags/tag4.xml><?xml version="1.0" encoding="utf-8"?>
<p:tagLst xmlns:p="http://schemas.openxmlformats.org/presentationml/2006/main">
  <p:tag name="MH" val="20171108170119"/>
  <p:tag name="MH_LIBRARY" val="CONTENTS"/>
  <p:tag name="MH_TYPE" val="OTHERS"/>
  <p:tag name="ID" val="626766"/>
</p:tagLst>
</file>

<file path=ppt/tags/tag40.xml><?xml version="1.0" encoding="utf-8"?>
<p:tagLst xmlns:p="http://schemas.openxmlformats.org/presentationml/2006/main">
  <p:tag name="KSO_WM_UNIT_TABLE_BEAUTIFY" val="smartTable{339d4145-86a9-46ac-8dc8-41c6510f2bcd}"/>
  <p:tag name="TABLE_ENDDRAG_ORIGIN_RECT" val="780*327"/>
  <p:tag name="TABLE_ENDDRAG_RECT" val="94*94*780*327"/>
</p:tagLst>
</file>

<file path=ppt/tags/tag41.xml><?xml version="1.0" encoding="utf-8"?>
<p:tagLst xmlns:p="http://schemas.openxmlformats.org/presentationml/2006/main">
  <p:tag name="KSO_WM_UNIT_TABLE_BEAUTIFY" val="smartTable{aba4bc79-e975-4d19-be46-52938b1438da}"/>
</p:tagLst>
</file>

<file path=ppt/tags/tag42.xml><?xml version="1.0" encoding="utf-8"?>
<p:tagLst xmlns:p="http://schemas.openxmlformats.org/presentationml/2006/main">
  <p:tag name="KSO_WM_UNIT_TABLE_BEAUTIFY" val="smartTable{aba4bc79-e975-4d19-be46-52938b1438da}"/>
  <p:tag name="TABLE_ENDDRAG_ORIGIN_RECT" val="806*259"/>
  <p:tag name="TABLE_ENDDRAG_RECT" val="88*162*806*259"/>
</p:tagLst>
</file>

<file path=ppt/tags/tag43.xml><?xml version="1.0" encoding="utf-8"?>
<p:tagLst xmlns:p="http://schemas.openxmlformats.org/presentationml/2006/main">
  <p:tag name="KSO_WM_UNIT_TABLE_BEAUTIFY" val="smartTable{5a4e64f2-bb2b-4c0f-b74e-32e2e199741f}"/>
  <p:tag name="TABLE_ENDDRAG_ORIGIN_RECT" val="817*107"/>
  <p:tag name="TABLE_ENDDRAG_RECT" val="54*163*817*107"/>
</p:tagLst>
</file>

<file path=ppt/tags/tag44.xml><?xml version="1.0" encoding="utf-8"?>
<p:tagLst xmlns:p="http://schemas.openxmlformats.org/presentationml/2006/main">
  <p:tag name="KSO_WM_UNIT_TABLE_BEAUTIFY" val="smartTable{6d386c29-407e-4698-bcd1-27c170466826}"/>
</p:tagLst>
</file>

<file path=ppt/tags/tag45.xml><?xml version="1.0" encoding="utf-8"?>
<p:tagLst xmlns:p="http://schemas.openxmlformats.org/presentationml/2006/main">
  <p:tag name="KSO_WM_UNIT_TABLE_BEAUTIFY" val="smartTable{8f5aef52-6d8e-4a34-92b4-44cd64ce37df}"/>
  <p:tag name="TABLE_ENDDRAG_ORIGIN_RECT" val="799*56"/>
  <p:tag name="TABLE_ENDDRAG_RECT" val="94*184*799*56"/>
</p:tagLst>
</file>

<file path=ppt/tags/tag46.xml><?xml version="1.0" encoding="utf-8"?>
<p:tagLst xmlns:p="http://schemas.openxmlformats.org/presentationml/2006/main">
  <p:tag name="KSO_WM_UNIT_TABLE_BEAUTIFY" val="smartTable{c1121aac-bd60-467c-a20f-aaafdf290f34}"/>
  <p:tag name="TABLE_ENDDRAG_ORIGIN_RECT" val="799*56"/>
  <p:tag name="TABLE_ENDDRAG_RECT" val="94*184*799*56"/>
</p:tagLst>
</file>

<file path=ppt/tags/tag47.xml><?xml version="1.0" encoding="utf-8"?>
<p:tagLst xmlns:p="http://schemas.openxmlformats.org/presentationml/2006/main">
  <p:tag name="KSO_WM_UNIT_TABLE_BEAUTIFY" val="smartTable{19005d8c-bd46-4ff6-9db8-1d97513dfab8}"/>
  <p:tag name="TABLE_ENDDRAG_ORIGIN_RECT" val="775*111"/>
  <p:tag name="TABLE_ENDDRAG_RECT" val="99*88*775*111"/>
</p:tagLst>
</file>

<file path=ppt/tags/tag48.xml><?xml version="1.0" encoding="utf-8"?>
<p:tagLst xmlns:p="http://schemas.openxmlformats.org/presentationml/2006/main">
  <p:tag name="KSO_WM_UNIT_TABLE_BEAUTIFY" val="smartTable{626bb762-53c3-4310-8c43-912ce676a7ed}"/>
</p:tagLst>
</file>

<file path=ppt/tags/tag49.xml><?xml version="1.0" encoding="utf-8"?>
<p:tagLst xmlns:p="http://schemas.openxmlformats.org/presentationml/2006/main">
  <p:tag name="KSO_WM_UNIT_TABLE_BEAUTIFY" val="smartTable{a626611c-59a0-4232-8cd4-d27b0295c7eb}"/>
  <p:tag name="TABLE_ENDDRAG_ORIGIN_RECT" val="873*143"/>
  <p:tag name="TABLE_ENDDRAG_RECT" val="50*347*873*143"/>
</p:tagLst>
</file>

<file path=ppt/tags/tag5.xml><?xml version="1.0" encoding="utf-8"?>
<p:tagLst xmlns:p="http://schemas.openxmlformats.org/presentationml/2006/main">
  <p:tag name="MH" val="20171108170119"/>
  <p:tag name="MH_LIBRARY" val="CONTENTS"/>
  <p:tag name="MH_TYPE" val="OTHERS"/>
  <p:tag name="ID" val="626766"/>
</p:tagLst>
</file>

<file path=ppt/tags/tag50.xml><?xml version="1.0" encoding="utf-8"?>
<p:tagLst xmlns:p="http://schemas.openxmlformats.org/presentationml/2006/main">
  <p:tag name="KSO_WM_UNIT_TABLE_BEAUTIFY" val="smartTable{6d386c29-407e-4698-bcd1-27c170466826}"/>
</p:tagLst>
</file>

<file path=ppt/tags/tag51.xml><?xml version="1.0" encoding="utf-8"?>
<p:tagLst xmlns:p="http://schemas.openxmlformats.org/presentationml/2006/main">
  <p:tag name="KSO_WM_UNIT_TABLE_BEAUTIFY" val="smartTable{8f5aef52-6d8e-4a34-92b4-44cd64ce37df}"/>
  <p:tag name="TABLE_ENDDRAG_ORIGIN_RECT" val="799*56"/>
  <p:tag name="TABLE_ENDDRAG_RECT" val="94*184*799*56"/>
</p:tagLst>
</file>

<file path=ppt/tags/tag52.xml><?xml version="1.0" encoding="utf-8"?>
<p:tagLst xmlns:p="http://schemas.openxmlformats.org/presentationml/2006/main">
  <p:tag name="KSO_WM_UNIT_TABLE_BEAUTIFY" val="smartTable{c1121aac-bd60-467c-a20f-aaafdf290f34}"/>
  <p:tag name="TABLE_ENDDRAG_ORIGIN_RECT" val="799*56"/>
  <p:tag name="TABLE_ENDDRAG_RECT" val="94*184*799*56"/>
</p:tagLst>
</file>

<file path=ppt/tags/tag53.xml><?xml version="1.0" encoding="utf-8"?>
<p:tagLst xmlns:p="http://schemas.openxmlformats.org/presentationml/2006/main">
  <p:tag name="KSO_WM_UNIT_TABLE_BEAUTIFY" val="smartTable{730dfe20-bb59-4db8-a39b-3681abecf5a6}"/>
  <p:tag name="TABLE_ENDDRAG_ORIGIN_RECT" val="593*189"/>
  <p:tag name="TABLE_ENDDRAG_RECT" val="31*317*593*189"/>
</p:tagLst>
</file>

<file path=ppt/tags/tag54.xml><?xml version="1.0" encoding="utf-8"?>
<p:tagLst xmlns:p="http://schemas.openxmlformats.org/presentationml/2006/main">
  <p:tag name="KSO_WM_UNIT_TABLE_BEAUTIFY" val="smartTable{730dfe20-bb59-4db8-a39b-3681abecf5a6}"/>
  <p:tag name="TABLE_ENDDRAG_ORIGIN_RECT" val="858*209"/>
  <p:tag name="TABLE_ENDDRAG_RECT" val="60*94*858*209"/>
</p:tagLst>
</file>

<file path=ppt/tags/tag55.xml><?xml version="1.0" encoding="utf-8"?>
<p:tagLst xmlns:p="http://schemas.openxmlformats.org/presentationml/2006/main">
  <p:tag name="KSO_WM_UNIT_TABLE_BEAUTIFY" val="smartTable{dea55caf-5563-4fe2-9f4f-d026b74dfe7f}"/>
</p:tagLst>
</file>

<file path=ppt/tags/tag56.xml><?xml version="1.0" encoding="utf-8"?>
<p:tagLst xmlns:p="http://schemas.openxmlformats.org/presentationml/2006/main">
  <p:tag name="KSO_WM_UNIT_TABLE_BEAUTIFY" val="smartTable{6d386c29-407e-4698-bcd1-27c170466826}"/>
</p:tagLst>
</file>

<file path=ppt/tags/tag57.xml><?xml version="1.0" encoding="utf-8"?>
<p:tagLst xmlns:p="http://schemas.openxmlformats.org/presentationml/2006/main">
  <p:tag name="KSO_WM_UNIT_TABLE_BEAUTIFY" val="smartTable{8f5aef52-6d8e-4a34-92b4-44cd64ce37df}"/>
  <p:tag name="TABLE_ENDDRAG_ORIGIN_RECT" val="799*56"/>
  <p:tag name="TABLE_ENDDRAG_RECT" val="94*184*799*56"/>
</p:tagLst>
</file>

<file path=ppt/tags/tag58.xml><?xml version="1.0" encoding="utf-8"?>
<p:tagLst xmlns:p="http://schemas.openxmlformats.org/presentationml/2006/main">
  <p:tag name="KSO_WM_UNIT_TABLE_BEAUTIFY" val="smartTable{5fde00f3-d014-4995-ba48-415e193f6df1}"/>
  <p:tag name="TABLE_ENDDRAG_ORIGIN_RECT" val="799*56"/>
  <p:tag name="TABLE_ENDDRAG_RECT" val="94*184*799*56"/>
</p:tagLst>
</file>

<file path=ppt/tags/tag59.xml><?xml version="1.0" encoding="utf-8"?>
<p:tagLst xmlns:p="http://schemas.openxmlformats.org/presentationml/2006/main">
  <p:tag name="KSO_WM_UNIT_TABLE_BEAUTIFY" val="smartTable{1940c6aa-03ee-4932-b57c-63cef290b2b1}"/>
  <p:tag name="TABLE_ENDDRAG_ORIGIN_RECT" val="900*172"/>
  <p:tag name="TABLE_ENDDRAG_RECT" val="43*218*900*172"/>
</p:tagLst>
</file>

<file path=ppt/tags/tag6.xml><?xml version="1.0" encoding="utf-8"?>
<p:tagLst xmlns:p="http://schemas.openxmlformats.org/presentationml/2006/main">
  <p:tag name="KSO_WM_UNIT_TABLE_BEAUTIFY" val="smartTable{608ed6ce-e660-4be7-8766-5b0ddfa95285}"/>
  <p:tag name="TABLE_ENDDRAG_ORIGIN_RECT" val="482*159"/>
  <p:tag name="TABLE_ENDDRAG_RECT" val="440*327*482*159"/>
</p:tagLst>
</file>

<file path=ppt/tags/tag60.xml><?xml version="1.0" encoding="utf-8"?>
<p:tagLst xmlns:p="http://schemas.openxmlformats.org/presentationml/2006/main">
  <p:tag name="KSO_WM_UNIT_TABLE_BEAUTIFY" val="smartTable{067703f1-1a25-41b5-8924-5ff745afe0de}"/>
  <p:tag name="TABLE_ENDDRAG_ORIGIN_RECT" val="791*90"/>
  <p:tag name="TABLE_ENDDRAG_RECT" val="80*62*791*90"/>
</p:tagLst>
</file>

<file path=ppt/tags/tag61.xml><?xml version="1.0" encoding="utf-8"?>
<p:tagLst xmlns:p="http://schemas.openxmlformats.org/presentationml/2006/main">
  <p:tag name="KSO_WM_UNIT_TABLE_BEAUTIFY" val="smartTable{6d386c29-407e-4698-bcd1-27c170466826}"/>
</p:tagLst>
</file>

<file path=ppt/tags/tag62.xml><?xml version="1.0" encoding="utf-8"?>
<p:tagLst xmlns:p="http://schemas.openxmlformats.org/presentationml/2006/main">
  <p:tag name="KSO_WM_UNIT_TABLE_BEAUTIFY" val="smartTable{8f5aef52-6d8e-4a34-92b4-44cd64ce37df}"/>
  <p:tag name="TABLE_ENDDRAG_ORIGIN_RECT" val="799*56"/>
  <p:tag name="TABLE_ENDDRAG_RECT" val="94*184*799*56"/>
</p:tagLst>
</file>

<file path=ppt/tags/tag63.xml><?xml version="1.0" encoding="utf-8"?>
<p:tagLst xmlns:p="http://schemas.openxmlformats.org/presentationml/2006/main">
  <p:tag name="KSO_WM_UNIT_TABLE_BEAUTIFY" val="smartTable{c1121aac-bd60-467c-a20f-aaafdf290f34}"/>
  <p:tag name="TABLE_ENDDRAG_ORIGIN_RECT" val="799*56"/>
  <p:tag name="TABLE_ENDDRAG_RECT" val="94*184*799*56"/>
</p:tagLst>
</file>

<file path=ppt/tags/tag64.xml><?xml version="1.0" encoding="utf-8"?>
<p:tagLst xmlns:p="http://schemas.openxmlformats.org/presentationml/2006/main">
  <p:tag name="KSO_WM_UNIT_TABLE_BEAUTIFY" val="smartTable{6792b21d-5151-4cd7-9fb3-a1d114a5150c}"/>
</p:tagLst>
</file>

<file path=ppt/tags/tag65.xml><?xml version="1.0" encoding="utf-8"?>
<p:tagLst xmlns:p="http://schemas.openxmlformats.org/presentationml/2006/main">
  <p:tag name="KSO_WM_UNIT_TABLE_BEAUTIFY" val="smartTable{cc908334-97d1-49f5-b6ae-e3a1748fe3f4}"/>
  <p:tag name="TABLE_ENDDRAG_ORIGIN_RECT" val="856*177"/>
  <p:tag name="TABLE_ENDDRAG_RECT" val="64*315*856*177"/>
</p:tagLst>
</file>

<file path=ppt/tags/tag66.xml><?xml version="1.0" encoding="utf-8"?>
<p:tagLst xmlns:p="http://schemas.openxmlformats.org/presentationml/2006/main">
  <p:tag name="KSO_WM_UNIT_TABLE_BEAUTIFY" val="smartTable{17f01644-a6c2-4eb3-9f8a-8cbea84c4601}"/>
  <p:tag name="TABLE_ENDDRAG_ORIGIN_RECT" val="818*104"/>
  <p:tag name="TABLE_ENDDRAG_RECT" val="65*77*818*104"/>
</p:tagLst>
</file>

<file path=ppt/tags/tag67.xml><?xml version="1.0" encoding="utf-8"?>
<p:tagLst xmlns:p="http://schemas.openxmlformats.org/presentationml/2006/main">
  <p:tag name="KSO_WM_UNIT_TABLE_BEAUTIFY" val="smartTable{2baa2dd4-052b-4875-a0d1-c1eabfb25312}"/>
  <p:tag name="TABLE_ENDDRAG_ORIGIN_RECT" val="866*211"/>
  <p:tag name="TABLE_ENDDRAG_RECT" val="53*89*866*211"/>
</p:tagLst>
</file>

<file path=ppt/tags/tag68.xml><?xml version="1.0" encoding="utf-8"?>
<p:tagLst xmlns:p="http://schemas.openxmlformats.org/presentationml/2006/main">
  <p:tag name="KSO_WM_UNIT_TABLE_BEAUTIFY" val="smartTable{f4ad57c5-776f-4944-9a6f-862d02d88f7e}"/>
  <p:tag name="TABLE_ENDDRAG_ORIGIN_RECT" val="790*128"/>
  <p:tag name="TABLE_ENDDRAG_RECT" val="99*321*790*128"/>
</p:tagLst>
</file>

<file path=ppt/tags/tag69.xml><?xml version="1.0" encoding="utf-8"?>
<p:tagLst xmlns:p="http://schemas.openxmlformats.org/presentationml/2006/main">
  <p:tag name="KSO_WM_UNIT_TABLE_BEAUTIFY" val="smartTable{17f01644-a6c2-4eb3-9f8a-8cbea84c4601}"/>
  <p:tag name="TABLE_ENDDRAG_ORIGIN_RECT" val="818*94"/>
  <p:tag name="TABLE_ENDDRAG_RECT" val="54*111*818*94"/>
</p:tagLst>
</file>

<file path=ppt/tags/tag7.xml><?xml version="1.0" encoding="utf-8"?>
<p:tagLst xmlns:p="http://schemas.openxmlformats.org/presentationml/2006/main">
  <p:tag name="KSO_WM_UNIT_TABLE_BEAUTIFY" val="smartTable{80d69a29-a3db-4135-9316-706aeb136f8c}"/>
</p:tagLst>
</file>

<file path=ppt/tags/tag70.xml><?xml version="1.0" encoding="utf-8"?>
<p:tagLst xmlns:p="http://schemas.openxmlformats.org/presentationml/2006/main">
  <p:tag name="KSO_WM_UNIT_TABLE_BEAUTIFY" val="smartTable{8fe9fe3a-95b1-4e52-893e-ca34b9987923}"/>
  <p:tag name="TABLE_ENDDRAG_ORIGIN_RECT" val="854*246"/>
  <p:tag name="TABLE_ENDDRAG_RECT" val="53*150*854*246"/>
</p:tagLst>
</file>

<file path=ppt/tags/tag71.xml><?xml version="1.0" encoding="utf-8"?>
<p:tagLst xmlns:p="http://schemas.openxmlformats.org/presentationml/2006/main">
  <p:tag name="KSO_WM_UNIT_TABLE_BEAUTIFY" val="smartTable{c55aa228-a8f2-4613-8466-dbd0819a866c}"/>
  <p:tag name="TABLE_ENDDRAG_ORIGIN_RECT" val="863*304"/>
  <p:tag name="TABLE_ENDDRAG_RECT" val="54*145*863*304"/>
</p:tagLst>
</file>

<file path=ppt/tags/tag72.xml><?xml version="1.0" encoding="utf-8"?>
<p:tagLst xmlns:p="http://schemas.openxmlformats.org/presentationml/2006/main">
  <p:tag name="KSO_WM_UNIT_TABLE_BEAUTIFY" val="smartTable{a09797eb-58f4-436b-829e-3f7e69afb1d1}"/>
  <p:tag name="TABLE_ENDDRAG_ORIGIN_RECT" val="896*168"/>
  <p:tag name="TABLE_ENDDRAG_RECT" val="63*95*896*168"/>
</p:tagLst>
</file>

<file path=ppt/tags/tag73.xml><?xml version="1.0" encoding="utf-8"?>
<p:tagLst xmlns:p="http://schemas.openxmlformats.org/presentationml/2006/main">
  <p:tag name="KSO_WM_UNIT_TABLE_BEAUTIFY" val="smartTable{17f01644-a6c2-4eb3-9f8a-8cbea84c4601}"/>
  <p:tag name="TABLE_ENDDRAG_ORIGIN_RECT" val="818*94"/>
  <p:tag name="TABLE_ENDDRAG_RECT" val="54*111*818*94"/>
</p:tagLst>
</file>

<file path=ppt/tags/tag74.xml><?xml version="1.0" encoding="utf-8"?>
<p:tagLst xmlns:p="http://schemas.openxmlformats.org/presentationml/2006/main">
  <p:tag name="KSO_WM_UNIT_TABLE_BEAUTIFY" val="smartTable{bb64b779-1913-4c56-b34e-2c860eff3091}"/>
  <p:tag name="TABLE_ENDDRAG_ORIGIN_RECT" val="809*327"/>
  <p:tag name="TABLE_ENDDRAG_RECT" val="77*111*809*327"/>
</p:tagLst>
</file>

<file path=ppt/tags/tag75.xml><?xml version="1.0" encoding="utf-8"?>
<p:tagLst xmlns:p="http://schemas.openxmlformats.org/presentationml/2006/main">
  <p:tag name="KSO_WM_UNIT_TABLE_BEAUTIFY" val="smartTable{db410a83-63b8-44af-8555-aaa502bc3605}"/>
  <p:tag name="TABLE_ENDDRAG_ORIGIN_RECT" val="777*144"/>
  <p:tag name="TABLE_ENDDRAG_RECT" val="128*321*777*144"/>
</p:tagLst>
</file>

<file path=ppt/tags/tag76.xml><?xml version="1.0" encoding="utf-8"?>
<p:tagLst xmlns:p="http://schemas.openxmlformats.org/presentationml/2006/main">
  <p:tag name="KSO_WM_UNIT_TABLE_BEAUTIFY" val="smartTable{8d5754bd-6299-4f62-918b-2055286107a8}"/>
  <p:tag name="TABLE_ENDDRAG_ORIGIN_RECT" val="837*126"/>
  <p:tag name="TABLE_ENDDRAG_RECT" val="62*346*837*126"/>
</p:tagLst>
</file>

<file path=ppt/tags/tag77.xml><?xml version="1.0" encoding="utf-8"?>
<p:tagLst xmlns:p="http://schemas.openxmlformats.org/presentationml/2006/main">
  <p:tag name="KSO_WM_UNIT_TABLE_BEAUTIFY" val="smartTable{a96a8a9c-ab0b-4b4b-af73-7148341744bf}"/>
  <p:tag name="TABLE_ENDDRAG_ORIGIN_RECT" val="849*440"/>
  <p:tag name="TABLE_ENDDRAG_RECT" val="43*61*849*440"/>
</p:tagLst>
</file>

<file path=ppt/tags/tag78.xml><?xml version="1.0" encoding="utf-8"?>
<p:tagLst xmlns:p="http://schemas.openxmlformats.org/presentationml/2006/main">
  <p:tag name="KSO_WM_UNIT_TABLE_BEAUTIFY" val="smartTable{a96a8a9c-ab0b-4b4b-af73-7148341744bf}"/>
  <p:tag name="TABLE_ENDDRAG_ORIGIN_RECT" val="900*433"/>
  <p:tag name="TABLE_ENDDRAG_RECT" val="26*43*900*433"/>
</p:tagLst>
</file>

<file path=ppt/tags/tag8.xml><?xml version="1.0" encoding="utf-8"?>
<p:tagLst xmlns:p="http://schemas.openxmlformats.org/presentationml/2006/main">
  <p:tag name="KSO_WM_UNIT_TABLE_BEAUTIFY" val="smartTable{17f01644-a6c2-4eb3-9f8a-8cbea84c4601}"/>
  <p:tag name="TABLE_ENDDRAG_ORIGIN_RECT" val="761*52"/>
  <p:tag name="TABLE_ENDDRAG_RECT" val="79*196*761*52"/>
</p:tagLst>
</file>

<file path=ppt/tags/tag9.xml><?xml version="1.0" encoding="utf-8"?>
<p:tagLst xmlns:p="http://schemas.openxmlformats.org/presentationml/2006/main">
  <p:tag name="KSO_WM_UNIT_TABLE_BEAUTIFY" val="smartTable{80d69a29-a3db-4135-9316-706aeb136f8c}"/>
  <p:tag name="TABLE_ENDDRAG_ORIGIN_RECT" val="748*115"/>
  <p:tag name="TABLE_ENDDRAG_RECT" val="111*116*748*1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29428</Words>
  <Application>WPS 演示</Application>
  <PresentationFormat>自定义</PresentationFormat>
  <Paragraphs>3063</Paragraphs>
  <Slides>116</Slides>
  <Notes>2</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205</vt:i4>
      </vt:variant>
      <vt:variant>
        <vt:lpstr>幻灯片标题</vt:lpstr>
      </vt:variant>
      <vt:variant>
        <vt:i4>116</vt:i4>
      </vt:variant>
    </vt:vector>
  </HeadingPairs>
  <TitlesOfParts>
    <vt:vector size="339" baseType="lpstr">
      <vt:lpstr>Arial</vt:lpstr>
      <vt:lpstr>宋体</vt:lpstr>
      <vt:lpstr>Wingdings</vt:lpstr>
      <vt:lpstr>Calibri</vt:lpstr>
      <vt:lpstr>微软雅黑</vt:lpstr>
      <vt:lpstr>Times New Roman</vt:lpstr>
      <vt:lpstr>FangSong_GB2312</vt:lpstr>
      <vt:lpstr>黑体</vt:lpstr>
      <vt:lpstr>等线</vt:lpstr>
      <vt:lpstr>华文细黑</vt:lpstr>
      <vt:lpstr>Open Sans</vt:lpstr>
      <vt:lpstr>Segoe Print</vt:lpstr>
      <vt:lpstr>Arial Unicode MS</vt:lpstr>
      <vt:lpstr>Segoe UI</vt:lpstr>
      <vt:lpstr>Lucida Sans Unicode</vt:lpstr>
      <vt:lpstr>隶书</vt:lpstr>
      <vt:lpstr>仿宋</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一、垂直套利的概念</vt:lpstr>
      <vt:lpstr>二、牛市垂直套利</vt:lpstr>
      <vt:lpstr>PowerPoint 演示文稿</vt:lpstr>
      <vt:lpstr>PowerPoint 演示文稿</vt:lpstr>
      <vt:lpstr>PowerPoint 演示文稿</vt:lpstr>
      <vt:lpstr>PowerPoint 演示文稿</vt:lpstr>
      <vt:lpstr>PowerPoint 演示文稿</vt:lpstr>
      <vt:lpstr>PowerPoint 演示文稿</vt:lpstr>
      <vt:lpstr>三、熊市垂直套利</vt:lpstr>
      <vt:lpstr>三、熊市垂直套利</vt:lpstr>
      <vt:lpstr>三、熊市垂直套利</vt:lpstr>
      <vt:lpstr>三、熊市垂直套利</vt:lpstr>
      <vt:lpstr>三、熊市垂直套利</vt:lpstr>
      <vt:lpstr>三、熊市垂直套利</vt:lpstr>
      <vt:lpstr>PowerPoint 演示文稿</vt:lpstr>
      <vt:lpstr>一、水平套利的概念</vt:lpstr>
      <vt:lpstr>一、水平套利的概念</vt:lpstr>
      <vt:lpstr>一、水平套利的概念</vt:lpstr>
      <vt:lpstr>一、水平套利的概念</vt:lpstr>
      <vt:lpstr>PowerPoint 演示文稿</vt:lpstr>
      <vt:lpstr>PowerPoint 演示文稿</vt:lpstr>
      <vt:lpstr>一、买入跨式套利期权</vt:lpstr>
      <vt:lpstr>一、买入跨式套利期权</vt:lpstr>
      <vt:lpstr>一、买入跨式套利期权</vt:lpstr>
      <vt:lpstr>一、买入跨式套利期权</vt:lpstr>
      <vt:lpstr>一、买入跨式套利期权</vt:lpstr>
      <vt:lpstr>一、买入跨式套利期权</vt:lpstr>
      <vt:lpstr>一、买入跨式套利期权</vt:lpstr>
      <vt:lpstr>二、卖出跨式套利期权</vt:lpstr>
      <vt:lpstr>二、卖出跨式套利期权</vt:lpstr>
      <vt:lpstr>二、卖出跨式套利期权</vt:lpstr>
      <vt:lpstr>二、卖出跨式套利期权</vt:lpstr>
      <vt:lpstr>PowerPoint 演示文稿</vt:lpstr>
      <vt:lpstr>PowerPoint 演示文稿</vt:lpstr>
      <vt:lpstr>PowerPoint 演示文稿</vt:lpstr>
      <vt:lpstr>一、买入宽跨式套利</vt:lpstr>
      <vt:lpstr>一、买入宽跨式套利</vt:lpstr>
      <vt:lpstr>一、买入宽跨式套利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WPS_1615270315</cp:lastModifiedBy>
  <cp:revision>1624</cp:revision>
  <dcterms:created xsi:type="dcterms:W3CDTF">2014-05-22T15:27:00Z</dcterms:created>
  <dcterms:modified xsi:type="dcterms:W3CDTF">2022-02-21T10:59:00Z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0A12B7D39E444CD299E05E2CEAD45F20</vt:lpwstr>
  </property>
  <property fmtid="{D5CDD505-2E9C-101B-9397-08002B2CF9AE}" pid="3" name="KSOProductBuildVer">
    <vt:lpwstr>2052-11.1.0.11194</vt:lpwstr>
  </property>
</Properties>
</file>